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319E394-4CC4-4A68-B8E7-0C566AD9B797}"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8332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19E394-4CC4-4A68-B8E7-0C566AD9B797}"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125884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19E394-4CC4-4A68-B8E7-0C566AD9B797}"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671357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319E394-4CC4-4A68-B8E7-0C566AD9B797}"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987564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319E394-4CC4-4A68-B8E7-0C566AD9B797}"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3765934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319E394-4CC4-4A68-B8E7-0C566AD9B797}"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1022201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319E394-4CC4-4A68-B8E7-0C566AD9B797}"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2896077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19E394-4CC4-4A68-B8E7-0C566AD9B797}"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2575757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319E394-4CC4-4A68-B8E7-0C566AD9B797}"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3995480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319E394-4CC4-4A68-B8E7-0C566AD9B797}"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593320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319E394-4CC4-4A68-B8E7-0C566AD9B797}"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CF59D51-D556-487A-A412-75C705E99250}" type="slidenum">
              <a:rPr lang="tr-TR" smtClean="0"/>
              <a:t>‹#›</a:t>
            </a:fld>
            <a:endParaRPr lang="tr-TR"/>
          </a:p>
        </p:txBody>
      </p:sp>
    </p:spTree>
    <p:extLst>
      <p:ext uri="{BB962C8B-B14F-4D97-AF65-F5344CB8AC3E}">
        <p14:creationId xmlns:p14="http://schemas.microsoft.com/office/powerpoint/2010/main" val="3898115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19E394-4CC4-4A68-B8E7-0C566AD9B797}"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59D51-D556-487A-A412-75C705E99250}" type="slidenum">
              <a:rPr lang="tr-TR" smtClean="0"/>
              <a:t>‹#›</a:t>
            </a:fld>
            <a:endParaRPr lang="tr-TR"/>
          </a:p>
        </p:txBody>
      </p:sp>
    </p:spTree>
    <p:extLst>
      <p:ext uri="{BB962C8B-B14F-4D97-AF65-F5344CB8AC3E}">
        <p14:creationId xmlns:p14="http://schemas.microsoft.com/office/powerpoint/2010/main" val="3333338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idx="1"/>
          </p:nvPr>
        </p:nvSpPr>
        <p:spPr>
          <a:xfrm>
            <a:off x="635000" y="1214438"/>
            <a:ext cx="7772400" cy="5346700"/>
          </a:xfrm>
        </p:spPr>
        <p:txBody>
          <a:bodyPr>
            <a:normAutofit/>
          </a:bodyPr>
          <a:lstStyle/>
          <a:p>
            <a:pPr marL="448056" indent="-384048" fontAlgn="auto">
              <a:spcAft>
                <a:spcPts val="0"/>
              </a:spcAft>
              <a:buFontTx/>
              <a:buNone/>
              <a:defRPr/>
            </a:pPr>
            <a:r>
              <a:rPr lang="tr-TR" sz="3600" b="1"/>
              <a:t>Sistem, birbirini düzenli biçimde etkileyen, birbirine dayalı öğelerden oluşan bir bütündür. Örgütsel açıdan sistem ise, çevresindeki sistemlerden girdiler alan, onlara çıktılar vererek hizmet eden birbirine bağımlı alt sistemlerden oluşan, çevre sistemleriyle sınırlanmış bulunan bir bütündür </a:t>
            </a:r>
          </a:p>
        </p:txBody>
      </p:sp>
      <p:sp>
        <p:nvSpPr>
          <p:cNvPr id="52227" name="Text Box 3"/>
          <p:cNvSpPr txBox="1">
            <a:spLocks noChangeArrowheads="1"/>
          </p:cNvSpPr>
          <p:nvPr/>
        </p:nvSpPr>
        <p:spPr bwMode="auto">
          <a:xfrm>
            <a:off x="635000" y="458788"/>
            <a:ext cx="7969250" cy="701675"/>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tr-TR" sz="4000">
                <a:latin typeface="Times New Roman" pitchFamily="18" charset="0"/>
              </a:rPr>
              <a:t>Sistem ve örgüt</a:t>
            </a:r>
          </a:p>
        </p:txBody>
      </p:sp>
      <p:sp>
        <p:nvSpPr>
          <p:cNvPr id="5222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6CABF45-3F81-4B2F-89B0-3EE4731EE80A}" type="slidenum">
              <a:rPr lang="tr-TR"/>
              <a:pPr eaLnBrk="1" hangingPunct="1"/>
              <a:t>1</a:t>
            </a:fld>
            <a:endParaRPr lang="tr-TR"/>
          </a:p>
        </p:txBody>
      </p:sp>
      <p:sp>
        <p:nvSpPr>
          <p:cNvPr id="5222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6820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9750" y="296863"/>
            <a:ext cx="7772400" cy="5832475"/>
          </a:xfrm>
          <a:solidFill>
            <a:srgbClr val="FFFF66"/>
          </a:solidFill>
        </p:spPr>
        <p:txBody>
          <a:bodyPr>
            <a:normAutofit/>
          </a:bodyPr>
          <a:lstStyle/>
          <a:p>
            <a:pPr marL="484632" indent="0" fontAlgn="auto">
              <a:spcAft>
                <a:spcPts val="0"/>
              </a:spcAft>
              <a:defRPr/>
            </a:pPr>
            <a:r>
              <a:rPr lang="tr-TR">
                <a:solidFill>
                  <a:schemeClr val="accent1">
                    <a:tint val="83000"/>
                    <a:satMod val="150000"/>
                  </a:schemeClr>
                </a:solidFill>
              </a:rPr>
              <a:t>Sistem kavramının örgüte getirdiği en önemli değişken</a:t>
            </a:r>
            <a:br>
              <a:rPr lang="tr-TR">
                <a:solidFill>
                  <a:schemeClr val="accent1">
                    <a:tint val="83000"/>
                    <a:satMod val="150000"/>
                  </a:schemeClr>
                </a:solidFill>
              </a:rPr>
            </a:br>
            <a:r>
              <a:rPr lang="tr-TR">
                <a:solidFill>
                  <a:schemeClr val="accent1">
                    <a:tint val="83000"/>
                    <a:satMod val="150000"/>
                  </a:schemeClr>
                </a:solidFill>
              </a:rPr>
              <a:t>çevredir. Bir toplumsal açık sistem* olarak örgüt, ilgili olduğu çevre örgütleriyle</a:t>
            </a:r>
            <a:br>
              <a:rPr lang="tr-TR">
                <a:solidFill>
                  <a:schemeClr val="accent1">
                    <a:tint val="83000"/>
                    <a:satMod val="150000"/>
                  </a:schemeClr>
                </a:solidFill>
              </a:rPr>
            </a:br>
            <a:r>
              <a:rPr lang="tr-TR">
                <a:solidFill>
                  <a:schemeClr val="accent1">
                    <a:tint val="83000"/>
                    <a:satMod val="150000"/>
                  </a:schemeClr>
                </a:solidFill>
              </a:rPr>
              <a:t>(sistemleriyle) sürekli etkileşim içindedir.</a:t>
            </a:r>
            <a:br>
              <a:rPr lang="tr-TR">
                <a:solidFill>
                  <a:schemeClr val="accent1">
                    <a:tint val="83000"/>
                    <a:satMod val="150000"/>
                  </a:schemeClr>
                </a:solidFill>
              </a:rPr>
            </a:br>
            <a:r>
              <a:rPr lang="tr-TR" sz="2400">
                <a:solidFill>
                  <a:schemeClr val="accent1">
                    <a:tint val="83000"/>
                    <a:satMod val="150000"/>
                  </a:schemeClr>
                </a:solidFill>
              </a:rPr>
              <a:t>*Yaşayan bir organizma açık bir sistemdir. Eğer bu sisteme madde giriş-çıkışı yoksa o sistem kapalıdır.</a:t>
            </a:r>
            <a:endParaRPr lang="tr-TR">
              <a:solidFill>
                <a:schemeClr val="accent1">
                  <a:tint val="83000"/>
                  <a:satMod val="150000"/>
                </a:schemeClr>
              </a:solidFill>
            </a:endParaRPr>
          </a:p>
        </p:txBody>
      </p:sp>
      <p:sp>
        <p:nvSpPr>
          <p:cNvPr id="5325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F3004D2-F992-4045-B64A-CBA818869498}" type="slidenum">
              <a:rPr lang="tr-TR"/>
              <a:pPr eaLnBrk="1" hangingPunct="1"/>
              <a:t>2</a:t>
            </a:fld>
            <a:endParaRPr lang="tr-TR"/>
          </a:p>
        </p:txBody>
      </p:sp>
      <p:sp>
        <p:nvSpPr>
          <p:cNvPr id="53252"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2664813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39750" y="296863"/>
            <a:ext cx="8256588" cy="5832475"/>
          </a:xfrm>
          <a:solidFill>
            <a:srgbClr val="FFFF66"/>
          </a:solidFill>
        </p:spPr>
        <p:txBody>
          <a:bodyPr/>
          <a:lstStyle/>
          <a:p>
            <a:pPr marL="484632" indent="0" fontAlgn="auto">
              <a:spcAft>
                <a:spcPts val="0"/>
              </a:spcAft>
              <a:defRPr/>
            </a:pPr>
            <a:r>
              <a:rPr lang="tr-TR" sz="3200" b="1">
                <a:solidFill>
                  <a:schemeClr val="accent1">
                    <a:tint val="83000"/>
                    <a:satMod val="150000"/>
                  </a:schemeClr>
                </a:solidFill>
              </a:rPr>
              <a:t>Açık sistemler çevreleriyle sürekli olarak etkileşirler (çevreden girdiler alır ve bunları çıktı olarak değişime uğratır). Açık sistemler bu çıktılarını çevrelerine ihraç ederler. </a:t>
            </a:r>
            <a:br>
              <a:rPr lang="tr-TR" sz="3200" b="1">
                <a:solidFill>
                  <a:schemeClr val="accent1">
                    <a:tint val="83000"/>
                    <a:satMod val="150000"/>
                  </a:schemeClr>
                </a:solidFill>
              </a:rPr>
            </a:br>
            <a:r>
              <a:rPr lang="tr-TR" sz="3200" b="1">
                <a:solidFill>
                  <a:schemeClr val="accent1">
                    <a:tint val="83000"/>
                    <a:satMod val="150000"/>
                  </a:schemeClr>
                </a:solidFill>
              </a:rPr>
              <a:t/>
            </a:r>
            <a:br>
              <a:rPr lang="tr-TR" sz="3200" b="1">
                <a:solidFill>
                  <a:schemeClr val="accent1">
                    <a:tint val="83000"/>
                    <a:satMod val="150000"/>
                  </a:schemeClr>
                </a:solidFill>
              </a:rPr>
            </a:br>
            <a:r>
              <a:rPr lang="tr-TR" sz="3200" b="1">
                <a:solidFill>
                  <a:schemeClr val="accent1">
                    <a:tint val="83000"/>
                    <a:satMod val="150000"/>
                  </a:schemeClr>
                </a:solidFill>
              </a:rPr>
              <a:t>Açık sistemler durağan değil, değişim, gelişim ve büyümeye açık olarak devamlı bir biçimde hayatta kalmak üzere düzenlenmişlerdir. Kapalı sistemlerin </a:t>
            </a:r>
            <a:r>
              <a:rPr lang="tr-TR" sz="3200" b="1">
                <a:solidFill>
                  <a:schemeClr val="accent2"/>
                </a:solidFill>
              </a:rPr>
              <a:t>kendi içinde uyumlu</a:t>
            </a:r>
            <a:r>
              <a:rPr lang="tr-TR" sz="3200" b="1">
                <a:solidFill>
                  <a:schemeClr val="accent1">
                    <a:tint val="83000"/>
                    <a:satMod val="150000"/>
                  </a:schemeClr>
                </a:solidFill>
              </a:rPr>
              <a:t> olmasına karşın, açık sistemler </a:t>
            </a:r>
            <a:r>
              <a:rPr lang="tr-TR" sz="3200" b="1">
                <a:solidFill>
                  <a:schemeClr val="accent2"/>
                </a:solidFill>
              </a:rPr>
              <a:t>çevreyle uyum</a:t>
            </a:r>
            <a:r>
              <a:rPr lang="tr-TR" sz="3200" b="1">
                <a:solidFill>
                  <a:schemeClr val="accent1">
                    <a:tint val="83000"/>
                    <a:satMod val="150000"/>
                  </a:schemeClr>
                </a:solidFill>
              </a:rPr>
              <a:t>u seçerler</a:t>
            </a:r>
            <a:r>
              <a:rPr lang="tr-TR" sz="3200">
                <a:solidFill>
                  <a:schemeClr val="accent1">
                    <a:tint val="83000"/>
                    <a:satMod val="150000"/>
                  </a:schemeClr>
                </a:solidFill>
              </a:rPr>
              <a:t>.</a:t>
            </a:r>
          </a:p>
        </p:txBody>
      </p:sp>
      <p:sp>
        <p:nvSpPr>
          <p:cNvPr id="54275"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2B9EFDCB-C802-4E0D-A223-0BECAE27BBF7}" type="slidenum">
              <a:rPr lang="tr-TR"/>
              <a:pPr eaLnBrk="1" hangingPunct="1"/>
              <a:t>3</a:t>
            </a:fld>
            <a:endParaRPr lang="tr-TR"/>
          </a:p>
        </p:txBody>
      </p:sp>
      <p:sp>
        <p:nvSpPr>
          <p:cNvPr id="5427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77307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9750" y="296863"/>
            <a:ext cx="8256588" cy="5832475"/>
          </a:xfrm>
          <a:solidFill>
            <a:srgbClr val="FFFF66"/>
          </a:solidFill>
        </p:spPr>
        <p:txBody>
          <a:bodyPr/>
          <a:lstStyle/>
          <a:p>
            <a:pPr marL="484632" indent="0" fontAlgn="auto">
              <a:spcAft>
                <a:spcPts val="0"/>
              </a:spcAft>
              <a:defRPr/>
            </a:pPr>
            <a:r>
              <a:rPr lang="tr-TR" sz="4000" b="1">
                <a:solidFill>
                  <a:schemeClr val="accent1">
                    <a:tint val="83000"/>
                    <a:satMod val="150000"/>
                  </a:schemeClr>
                </a:solidFill>
              </a:rPr>
              <a:t>Eğitimin çok yönlü bir girişim oluşu ve örgütlerin çok gruplu bulunuşu, bu örgütlere </a:t>
            </a:r>
            <a:r>
              <a:rPr lang="tr-TR" sz="4000" b="1">
                <a:solidFill>
                  <a:schemeClr val="accent2"/>
                </a:solidFill>
              </a:rPr>
              <a:t>sistem yaklaşımı</a:t>
            </a:r>
            <a:r>
              <a:rPr lang="tr-TR" sz="4000" b="1">
                <a:solidFill>
                  <a:schemeClr val="accent1">
                    <a:tint val="83000"/>
                    <a:satMod val="150000"/>
                  </a:schemeClr>
                </a:solidFill>
              </a:rPr>
              <a:t>nı zorunlu kılmaktadır. Kuşkusuz, sistemci görüşler</a:t>
            </a:r>
            <a:br>
              <a:rPr lang="tr-TR" sz="4000" b="1">
                <a:solidFill>
                  <a:schemeClr val="accent1">
                    <a:tint val="83000"/>
                    <a:satMod val="150000"/>
                  </a:schemeClr>
                </a:solidFill>
              </a:rPr>
            </a:br>
            <a:r>
              <a:rPr lang="tr-TR" sz="4000" b="1">
                <a:solidFill>
                  <a:schemeClr val="accent1">
                    <a:tint val="83000"/>
                    <a:satMod val="150000"/>
                  </a:schemeClr>
                </a:solidFill>
              </a:rPr>
              <a:t>eğitim kurumlarının açık bir toplumsal sistem olarak incelenmesine yol açmışlardır</a:t>
            </a:r>
          </a:p>
        </p:txBody>
      </p:sp>
      <p:sp>
        <p:nvSpPr>
          <p:cNvPr id="5529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B708CBB1-37F0-46C9-BAD7-9D92B286A319}" type="slidenum">
              <a:rPr lang="tr-TR"/>
              <a:pPr eaLnBrk="1" hangingPunct="1"/>
              <a:t>4</a:t>
            </a:fld>
            <a:endParaRPr lang="tr-TR"/>
          </a:p>
        </p:txBody>
      </p:sp>
      <p:sp>
        <p:nvSpPr>
          <p:cNvPr id="5530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628280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39750" y="296863"/>
            <a:ext cx="8256588" cy="5832475"/>
          </a:xfrm>
          <a:solidFill>
            <a:srgbClr val="FFFF66"/>
          </a:solidFill>
        </p:spPr>
        <p:txBody>
          <a:bodyPr/>
          <a:lstStyle/>
          <a:p>
            <a:pPr marL="484632" indent="0" fontAlgn="auto">
              <a:spcAft>
                <a:spcPts val="0"/>
              </a:spcAft>
              <a:defRPr/>
            </a:pPr>
            <a:r>
              <a:rPr lang="tr-TR" sz="5400">
                <a:solidFill>
                  <a:schemeClr val="accent1">
                    <a:tint val="83000"/>
                    <a:satMod val="150000"/>
                  </a:schemeClr>
                </a:solidFill>
                <a:latin typeface="Arial" charset="0"/>
              </a:rPr>
              <a:t>Okul, açık bir toplumsal sistem olarak çevresinden ve bir alt okuldan girdiler alır, bunları işleyerek çevreye ve üst okullara verir </a:t>
            </a:r>
          </a:p>
        </p:txBody>
      </p:sp>
      <p:sp>
        <p:nvSpPr>
          <p:cNvPr id="5632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E8A6BE33-AAB6-4A33-BCC2-7A3747C9B010}" type="slidenum">
              <a:rPr lang="tr-TR"/>
              <a:pPr eaLnBrk="1" hangingPunct="1"/>
              <a:t>5</a:t>
            </a:fld>
            <a:endParaRPr lang="tr-TR"/>
          </a:p>
        </p:txBody>
      </p:sp>
      <p:sp>
        <p:nvSpPr>
          <p:cNvPr id="5632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67928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0713"/>
            <a:ext cx="8994775" cy="294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7" name="Text Box 3"/>
          <p:cNvSpPr txBox="1">
            <a:spLocks noChangeArrowheads="1"/>
          </p:cNvSpPr>
          <p:nvPr/>
        </p:nvSpPr>
        <p:spPr bwMode="auto">
          <a:xfrm>
            <a:off x="2339975" y="3789363"/>
            <a:ext cx="3671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tr-TR" sz="2400">
                <a:latin typeface="Times New Roman" pitchFamily="18" charset="0"/>
              </a:rPr>
              <a:t>Açık Sistem Okulu</a:t>
            </a:r>
          </a:p>
        </p:txBody>
      </p:sp>
      <p:sp>
        <p:nvSpPr>
          <p:cNvPr id="5734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F1B3E72-5559-483D-8620-A84A7B92E99F}" type="slidenum">
              <a:rPr lang="tr-TR"/>
              <a:pPr eaLnBrk="1" hangingPunct="1"/>
              <a:t>6</a:t>
            </a:fld>
            <a:endParaRPr lang="tr-TR"/>
          </a:p>
        </p:txBody>
      </p:sp>
      <p:sp>
        <p:nvSpPr>
          <p:cNvPr id="5734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73203385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166</Words>
  <Application>Microsoft Office PowerPoint</Application>
  <PresentationFormat>Ekran Gösterisi (4:3)</PresentationFormat>
  <Paragraphs>19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Sistem kavramının örgüte getirdiği en önemli değişken çevredir. Bir toplumsal açık sistem* olarak örgüt, ilgili olduğu çevre örgütleriyle (sistemleriyle) sürekli etkileşim içindedir. *Yaşayan bir organizma açık bir sistemdir. Eğer bu sisteme madde giriş-çıkışı yoksa o sistem kapalıdır.</vt:lpstr>
      <vt:lpstr>Açık sistemler çevreleriyle sürekli olarak etkileşirler (çevreden girdiler alır ve bunları çıktı olarak değişime uğratır). Açık sistemler bu çıktılarını çevrelerine ihraç ederler.   Açık sistemler durağan değil, değişim, gelişim ve büyümeye açık olarak devamlı bir biçimde hayatta kalmak üzere düzenlenmişlerdir. Kapalı sistemlerin kendi içinde uyumlu olmasına karşın, açık sistemler çevreyle uyumu seçerler.</vt:lpstr>
      <vt:lpstr>Eğitimin çok yönlü bir girişim oluşu ve örgütlerin çok gruplu bulunuşu, bu örgütlere sistem yaklaşımını zorunlu kılmaktadır. Kuşkusuz, sistemci görüşler eğitim kurumlarının açık bir toplumsal sistem olarak incelenmesine yol açmışlardır</vt:lpstr>
      <vt:lpstr>Okul, açık bir toplumsal sistem olarak çevresinden ve bir alt okuldan girdiler alır, bunları işleyerek çevreye ve üst okullara verir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Öğretmenlik</dc:creator>
  <cp:lastModifiedBy>Öğretmenlik</cp:lastModifiedBy>
  <cp:revision>1</cp:revision>
  <dcterms:created xsi:type="dcterms:W3CDTF">2017-11-30T07:24:04Z</dcterms:created>
  <dcterms:modified xsi:type="dcterms:W3CDTF">2017-11-30T07:24:20Z</dcterms:modified>
</cp:coreProperties>
</file>