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80" r:id="rId14"/>
    <p:sldId id="276" r:id="rId15"/>
    <p:sldId id="277" r:id="rId16"/>
    <p:sldId id="278" r:id="rId17"/>
    <p:sldId id="279"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547B05-7666-4119-A9E7-8856D0B198BC}" v="677" dt="2021-10-19T09:08:09.391"/>
    <p1510:client id="{9558F6A2-1B38-4342-A827-F6DBE03B509F}" v="1448" dt="2021-10-21T20:48:59.898"/>
    <p1510:client id="{F064063A-F80B-40BB-B0B7-F21EFA6B6CA0}" v="2768" dt="2021-10-18T08:27:34.7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E2072480-10DA-4FB4-BEAE-2A1DEA90F248}" type="datetimeFigureOut">
              <a:rPr lang="tr-TR" smtClean="0"/>
              <a:t>30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4099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2072480-10DA-4FB4-BEAE-2A1DEA90F248}" type="datetimeFigureOut">
              <a:rPr lang="tr-TR" smtClean="0"/>
              <a:t>30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47874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2072480-10DA-4FB4-BEAE-2A1DEA90F248}" type="datetimeFigureOut">
              <a:rPr lang="tr-TR" smtClean="0"/>
              <a:t>30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04856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2072480-10DA-4FB4-BEAE-2A1DEA90F248}" type="datetimeFigureOut">
              <a:rPr lang="tr-TR" smtClean="0"/>
              <a:t>30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94431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E2072480-10DA-4FB4-BEAE-2A1DEA90F248}" type="datetimeFigureOut">
              <a:rPr lang="tr-TR" smtClean="0"/>
              <a:t>30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96833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E2072480-10DA-4FB4-BEAE-2A1DEA90F248}" type="datetimeFigureOut">
              <a:rPr lang="tr-TR" smtClean="0"/>
              <a:t>30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652797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E2072480-10DA-4FB4-BEAE-2A1DEA90F248}" type="datetimeFigureOut">
              <a:rPr lang="tr-TR" smtClean="0"/>
              <a:t>30 Kas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46744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2072480-10DA-4FB4-BEAE-2A1DEA90F248}" type="datetimeFigureOut">
              <a:rPr lang="tr-TR" smtClean="0"/>
              <a:t>30 Kas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861482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2072480-10DA-4FB4-BEAE-2A1DEA90F248}" type="datetimeFigureOut">
              <a:rPr lang="tr-TR" smtClean="0"/>
              <a:t>30 Kas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19981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2072480-10DA-4FB4-BEAE-2A1DEA90F248}" type="datetimeFigureOut">
              <a:rPr lang="tr-TR" smtClean="0"/>
              <a:t>30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700913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2072480-10DA-4FB4-BEAE-2A1DEA90F248}" type="datetimeFigureOut">
              <a:rPr lang="tr-TR" smtClean="0"/>
              <a:t>30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81817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72480-10DA-4FB4-BEAE-2A1DEA90F248}" type="datetimeFigureOut">
              <a:rPr lang="tr-TR" smtClean="0"/>
              <a:t>30 Kas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712468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2679617"/>
            <a:ext cx="9144000" cy="3179761"/>
          </a:xfrm>
        </p:spPr>
        <p:txBody>
          <a:bodyPr vert="horz" lIns="91440" tIns="45720" rIns="91440" bIns="45720" rtlCol="0" anchor="t">
            <a:normAutofit/>
          </a:bodyPr>
          <a:lstStyle/>
          <a:p>
            <a:r>
              <a:rPr lang="tr-TR" dirty="0" smtClean="0">
                <a:cs typeface="Calibri"/>
              </a:rPr>
              <a:t> </a:t>
            </a:r>
            <a:endParaRPr lang="tr-TR" dirty="0">
              <a:cs typeface="Calibri"/>
            </a:endParaRPr>
          </a:p>
          <a:p>
            <a:r>
              <a:rPr lang="tr-TR" dirty="0">
                <a:cs typeface="Calibri"/>
              </a:rPr>
              <a:t>İLAÇ DAĞITIM  MODELİNİN UYGULANMASI VE </a:t>
            </a:r>
            <a:r>
              <a:rPr lang="tr-TR" dirty="0" smtClean="0">
                <a:cs typeface="Calibri"/>
              </a:rPr>
              <a:t>SONUÇLARI</a:t>
            </a:r>
          </a:p>
          <a:p>
            <a:r>
              <a:rPr lang="tr-TR" dirty="0" smtClean="0">
                <a:cs typeface="Calibri"/>
              </a:rPr>
              <a:t>ECZANEDE AFET YÖNETİMİ</a:t>
            </a:r>
            <a:endParaRPr lang="tr-TR" dirty="0">
              <a:cs typeface="Calibri"/>
            </a:endParaRPr>
          </a:p>
          <a:p>
            <a:r>
              <a:rPr lang="tr-TR" dirty="0">
                <a:cs typeface="Calibri"/>
              </a:rPr>
              <a:t>TERS BAKIM YASASI</a:t>
            </a:r>
          </a:p>
          <a:p>
            <a:endParaRPr lang="tr-TR" dirty="0">
              <a:cs typeface="Calibri"/>
            </a:endParaRPr>
          </a:p>
          <a:p>
            <a:r>
              <a:rPr lang="tr-TR" dirty="0">
                <a:cs typeface="Calibri"/>
              </a:rPr>
              <a:t>HAZIRLAYAN:SAHRA BÜYÜKBASTIRMACI</a:t>
            </a:r>
          </a:p>
          <a:p>
            <a:r>
              <a:rPr lang="tr-TR" dirty="0">
                <a:cs typeface="Calibri"/>
              </a:rPr>
              <a:t>17030034</a:t>
            </a:r>
          </a:p>
        </p:txBody>
      </p:sp>
      <p:sp>
        <p:nvSpPr>
          <p:cNvPr id="5" name="Başlık 4">
            <a:extLst>
              <a:ext uri="{FF2B5EF4-FFF2-40B4-BE49-F238E27FC236}">
                <a16:creationId xmlns:a16="http://schemas.microsoft.com/office/drawing/2014/main" id="{09E357EF-F404-4454-B3E6-65D68B5DE32B}"/>
              </a:ext>
            </a:extLst>
          </p:cNvPr>
          <p:cNvSpPr>
            <a:spLocks noGrp="1"/>
          </p:cNvSpPr>
          <p:nvPr>
            <p:ph type="ctrTitle"/>
          </p:nvPr>
        </p:nvSpPr>
        <p:spPr>
          <a:xfrm>
            <a:off x="1524000" y="1122363"/>
            <a:ext cx="9144000" cy="1251789"/>
          </a:xfrm>
        </p:spPr>
        <p:txBody>
          <a:bodyPr>
            <a:normAutofit fontScale="90000"/>
          </a:bodyPr>
          <a:lstStyle/>
          <a:p>
            <a:r>
              <a:rPr lang="tr-TR">
                <a:cs typeface="Calibri Light"/>
              </a:rPr>
              <a:t>GENEL ETİK,ECZACILIK ETİĞİ,HASTA ECZACI İLETİŞİMİ</a:t>
            </a:r>
            <a:endParaRPr lang="tr-TR"/>
          </a:p>
        </p:txBody>
      </p:sp>
      <p:pic>
        <p:nvPicPr>
          <p:cNvPr id="6" name="Resim 6">
            <a:extLst>
              <a:ext uri="{FF2B5EF4-FFF2-40B4-BE49-F238E27FC236}">
                <a16:creationId xmlns:a16="http://schemas.microsoft.com/office/drawing/2014/main" id="{30BB84BC-BA0D-4434-8F7A-6AEEACA72696}"/>
              </a:ext>
            </a:extLst>
          </p:cNvPr>
          <p:cNvPicPr>
            <a:picLocks noChangeAspect="1"/>
          </p:cNvPicPr>
          <p:nvPr/>
        </p:nvPicPr>
        <p:blipFill>
          <a:blip r:embed="rId2"/>
          <a:stretch>
            <a:fillRect/>
          </a:stretch>
        </p:blipFill>
        <p:spPr>
          <a:xfrm>
            <a:off x="538702" y="560270"/>
            <a:ext cx="1107955" cy="1337992"/>
          </a:xfrm>
          <a:prstGeom prst="rect">
            <a:avLst/>
          </a:prstGeom>
        </p:spPr>
      </p:pic>
    </p:spTree>
    <p:extLst>
      <p:ext uri="{BB962C8B-B14F-4D97-AF65-F5344CB8AC3E}">
        <p14:creationId xmlns:p14="http://schemas.microsoft.com/office/powerpoint/2010/main" val="1674425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46A430-95D3-42FD-A95E-79E8AC9D65CF}"/>
              </a:ext>
            </a:extLst>
          </p:cNvPr>
          <p:cNvSpPr>
            <a:spLocks noGrp="1"/>
          </p:cNvSpPr>
          <p:nvPr>
            <p:ph type="title"/>
          </p:nvPr>
        </p:nvSpPr>
        <p:spPr/>
        <p:txBody>
          <a:bodyPr>
            <a:normAutofit/>
          </a:bodyPr>
          <a:lstStyle/>
          <a:p>
            <a:r>
              <a:rPr lang="tr-TR" dirty="0">
                <a:ea typeface="+mj-lt"/>
                <a:cs typeface="+mj-lt"/>
              </a:rPr>
              <a:t> Eczacılar ve eczane personeli için bir afet masası projesinin değerlendirilmesi</a:t>
            </a:r>
            <a:endParaRPr lang="tr-TR" dirty="0"/>
          </a:p>
        </p:txBody>
      </p:sp>
      <p:sp>
        <p:nvSpPr>
          <p:cNvPr id="3" name="İçerik Yer Tutucusu 2">
            <a:extLst>
              <a:ext uri="{FF2B5EF4-FFF2-40B4-BE49-F238E27FC236}">
                <a16:creationId xmlns:a16="http://schemas.microsoft.com/office/drawing/2014/main" id="{C1F5DAB6-0177-49C4-A8A5-3427B5E1305A}"/>
              </a:ext>
            </a:extLst>
          </p:cNvPr>
          <p:cNvSpPr>
            <a:spLocks noGrp="1"/>
          </p:cNvSpPr>
          <p:nvPr>
            <p:ph idx="1"/>
          </p:nvPr>
        </p:nvSpPr>
        <p:spPr/>
        <p:txBody>
          <a:bodyPr vert="horz" lIns="91440" tIns="45720" rIns="91440" bIns="45720" rtlCol="0" anchor="t">
            <a:normAutofit/>
          </a:bodyPr>
          <a:lstStyle/>
          <a:p>
            <a:pPr marL="0" indent="0">
              <a:buNone/>
            </a:pPr>
            <a:endParaRPr lang="tr-TR" dirty="0">
              <a:cs typeface="Calibri" panose="020F0502020204030204"/>
            </a:endParaRPr>
          </a:p>
          <a:p>
            <a:pPr marL="0" indent="0">
              <a:buNone/>
            </a:pPr>
            <a:r>
              <a:rPr lang="tr-TR" dirty="0">
                <a:ea typeface="+mn-lt"/>
                <a:cs typeface="+mn-lt"/>
              </a:rPr>
              <a:t>Eczacıların afet yönetimine katılımının önemi literatürde giderek daha fazla kabul görürken, eczacıları ve eczane personelini afetlere hazırlama yöntemleri hakkında çok az araştırma var.</a:t>
            </a:r>
            <a:endParaRPr lang="tr-TR" dirty="0">
              <a:cs typeface="Calibri" panose="020F0502020204030204"/>
            </a:endParaRPr>
          </a:p>
          <a:p>
            <a:endParaRPr lang="tr-TR"/>
          </a:p>
          <a:p>
            <a:pPr marL="0" indent="0">
              <a:buNone/>
            </a:pPr>
            <a:r>
              <a:rPr lang="tr-TR" dirty="0">
                <a:ea typeface="+mn-lt"/>
                <a:cs typeface="+mn-lt"/>
              </a:rPr>
              <a:t>Hedef(</a:t>
            </a:r>
            <a:r>
              <a:rPr lang="tr-TR" dirty="0" err="1">
                <a:ea typeface="+mn-lt"/>
                <a:cs typeface="+mn-lt"/>
              </a:rPr>
              <a:t>ler</a:t>
            </a:r>
            <a:r>
              <a:rPr lang="tr-TR" dirty="0">
                <a:ea typeface="+mn-lt"/>
                <a:cs typeface="+mn-lt"/>
              </a:rPr>
              <a:t>): Avustralya Hastane Eczacıları Derneği (SHPA) 2019 İlaç Yönetimi konferansına katılan eczacılar ve eczane personeli için afet bilincini ve hazırlık durumunu iyileştirmek için masa başı afet egzersizinin kullanımını araştırmak.</a:t>
            </a:r>
            <a:endParaRPr lang="tr-TR" dirty="0">
              <a:cs typeface="Calibri" panose="020F0502020204030204"/>
            </a:endParaRPr>
          </a:p>
        </p:txBody>
      </p:sp>
    </p:spTree>
    <p:extLst>
      <p:ext uri="{BB962C8B-B14F-4D97-AF65-F5344CB8AC3E}">
        <p14:creationId xmlns:p14="http://schemas.microsoft.com/office/powerpoint/2010/main" val="411960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CD6FE5-0AB6-460F-B85D-B143C367EACF}"/>
              </a:ext>
            </a:extLst>
          </p:cNvPr>
          <p:cNvSpPr>
            <a:spLocks noGrp="1"/>
          </p:cNvSpPr>
          <p:nvPr>
            <p:ph type="title"/>
          </p:nvPr>
        </p:nvSpPr>
        <p:spPr>
          <a:xfrm flipH="1">
            <a:off x="24837035" y="-544367"/>
            <a:ext cx="4091796" cy="1325563"/>
          </a:xfrm>
        </p:spPr>
        <p:txBody>
          <a:bodyPr/>
          <a:lstStyle/>
          <a:p>
            <a:endParaRPr lang="tr-TR"/>
          </a:p>
        </p:txBody>
      </p:sp>
      <p:sp>
        <p:nvSpPr>
          <p:cNvPr id="3" name="İçerik Yer Tutucusu 2">
            <a:extLst>
              <a:ext uri="{FF2B5EF4-FFF2-40B4-BE49-F238E27FC236}">
                <a16:creationId xmlns:a16="http://schemas.microsoft.com/office/drawing/2014/main" id="{13F27CDB-4B08-4010-B48D-39DBA2566309}"/>
              </a:ext>
            </a:extLst>
          </p:cNvPr>
          <p:cNvSpPr>
            <a:spLocks noGrp="1"/>
          </p:cNvSpPr>
          <p:nvPr>
            <p:ph idx="1"/>
          </p:nvPr>
        </p:nvSpPr>
        <p:spPr>
          <a:xfrm>
            <a:off x="838200" y="524970"/>
            <a:ext cx="10515600" cy="5651993"/>
          </a:xfrm>
        </p:spPr>
        <p:txBody>
          <a:bodyPr vert="horz" lIns="91440" tIns="45720" rIns="91440" bIns="45720" rtlCol="0" anchor="t">
            <a:normAutofit/>
          </a:bodyPr>
          <a:lstStyle/>
          <a:p>
            <a:pPr marL="0" indent="0">
              <a:buNone/>
            </a:pPr>
            <a:r>
              <a:rPr lang="tr-TR" dirty="0">
                <a:ea typeface="+mn-lt"/>
                <a:cs typeface="+mn-lt"/>
              </a:rPr>
              <a:t>Yöntemler</a:t>
            </a:r>
            <a:endParaRPr lang="tr-TR" dirty="0">
              <a:cs typeface="Calibri" panose="020F0502020204030204"/>
            </a:endParaRPr>
          </a:p>
          <a:p>
            <a:pPr marL="0" indent="0">
              <a:buNone/>
            </a:pPr>
            <a:r>
              <a:rPr lang="tr-TR" dirty="0">
                <a:ea typeface="+mn-lt"/>
                <a:cs typeface="+mn-lt"/>
              </a:rPr>
              <a:t>Araştırma ekibi tarafından masa başında bir afet tatbikatı geliştirildi ve </a:t>
            </a:r>
            <a:r>
              <a:rPr lang="tr-TR" dirty="0" err="1">
                <a:ea typeface="+mn-lt"/>
                <a:cs typeface="+mn-lt"/>
              </a:rPr>
              <a:t>SHPA'nın</a:t>
            </a:r>
            <a:r>
              <a:rPr lang="tr-TR" dirty="0">
                <a:ea typeface="+mn-lt"/>
                <a:cs typeface="+mn-lt"/>
              </a:rPr>
              <a:t> 2019'daki yıllık konferansında bir </a:t>
            </a:r>
            <a:r>
              <a:rPr lang="tr-TR" dirty="0" err="1">
                <a:ea typeface="+mn-lt"/>
                <a:cs typeface="+mn-lt"/>
              </a:rPr>
              <a:t>çalıştay</a:t>
            </a:r>
            <a:r>
              <a:rPr lang="tr-TR" dirty="0">
                <a:ea typeface="+mn-lt"/>
                <a:cs typeface="+mn-lt"/>
              </a:rPr>
              <a:t> olarak sunuldu. </a:t>
            </a:r>
            <a:r>
              <a:rPr lang="tr-TR" dirty="0" err="1">
                <a:ea typeface="+mn-lt"/>
                <a:cs typeface="+mn-lt"/>
              </a:rPr>
              <a:t>Çalıştay</a:t>
            </a:r>
            <a:r>
              <a:rPr lang="tr-TR" dirty="0">
                <a:ea typeface="+mn-lt"/>
                <a:cs typeface="+mn-lt"/>
              </a:rPr>
              <a:t>, katılımcılara kurgusal "Yeni Cardiff" durumunu izleyen </a:t>
            </a:r>
            <a:r>
              <a:rPr lang="tr-TR" dirty="0" err="1">
                <a:ea typeface="+mn-lt"/>
                <a:cs typeface="+mn-lt"/>
              </a:rPr>
              <a:t>varsayımsal</a:t>
            </a:r>
            <a:r>
              <a:rPr lang="tr-TR" dirty="0">
                <a:ea typeface="+mn-lt"/>
                <a:cs typeface="+mn-lt"/>
              </a:rPr>
              <a:t> "oma kasırgasını" sundu. Her atölye masasına farklı bir hastane atandı ve senaryo geliştikçe </a:t>
            </a:r>
            <a:r>
              <a:rPr lang="tr-TR" dirty="0" err="1">
                <a:ea typeface="+mn-lt"/>
                <a:cs typeface="+mn-lt"/>
              </a:rPr>
              <a:t>kasırga'ya</a:t>
            </a:r>
            <a:r>
              <a:rPr lang="tr-TR" dirty="0">
                <a:ea typeface="+mn-lt"/>
                <a:cs typeface="+mn-lt"/>
              </a:rPr>
              <a:t> yanıt vermesi gerekiyordu. </a:t>
            </a:r>
            <a:r>
              <a:rPr lang="tr-TR" dirty="0" err="1">
                <a:ea typeface="+mn-lt"/>
                <a:cs typeface="+mn-lt"/>
              </a:rPr>
              <a:t>Çalıştay</a:t>
            </a:r>
            <a:r>
              <a:rPr lang="tr-TR" dirty="0">
                <a:ea typeface="+mn-lt"/>
                <a:cs typeface="+mn-lt"/>
              </a:rPr>
              <a:t> katılımcıları, eczacılar ve eczane personeli için afet yönetimi ve hazırlıklı olma algılarını değerlendiren bir ön ve son anketi tamamlamaya davet edildi.</a:t>
            </a:r>
            <a:endParaRPr lang="tr-TR" dirty="0">
              <a:cs typeface="Calibri" panose="020F0502020204030204"/>
            </a:endParaRPr>
          </a:p>
        </p:txBody>
      </p:sp>
    </p:spTree>
    <p:extLst>
      <p:ext uri="{BB962C8B-B14F-4D97-AF65-F5344CB8AC3E}">
        <p14:creationId xmlns:p14="http://schemas.microsoft.com/office/powerpoint/2010/main" val="11414543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2C2C8-9DD9-4D62-AC42-1A50A4207D6E}"/>
              </a:ext>
            </a:extLst>
          </p:cNvPr>
          <p:cNvSpPr>
            <a:spLocks noGrp="1"/>
          </p:cNvSpPr>
          <p:nvPr>
            <p:ph type="title"/>
          </p:nvPr>
        </p:nvSpPr>
        <p:spPr>
          <a:xfrm flipH="1">
            <a:off x="13758041" y="365125"/>
            <a:ext cx="73572" cy="1351838"/>
          </a:xfrm>
        </p:spPr>
        <p:txBody>
          <a:bodyPr/>
          <a:lstStyle/>
          <a:p>
            <a:endParaRPr lang="tr-TR"/>
          </a:p>
        </p:txBody>
      </p:sp>
      <p:sp>
        <p:nvSpPr>
          <p:cNvPr id="3" name="İçerik Yer Tutucusu 2">
            <a:extLst>
              <a:ext uri="{FF2B5EF4-FFF2-40B4-BE49-F238E27FC236}">
                <a16:creationId xmlns:a16="http://schemas.microsoft.com/office/drawing/2014/main" id="{9B706726-5765-49F6-BAA1-857D166A9740}"/>
              </a:ext>
            </a:extLst>
          </p:cNvPr>
          <p:cNvSpPr>
            <a:spLocks noGrp="1"/>
          </p:cNvSpPr>
          <p:nvPr>
            <p:ph idx="1"/>
          </p:nvPr>
        </p:nvSpPr>
        <p:spPr>
          <a:xfrm>
            <a:off x="838200" y="472419"/>
            <a:ext cx="10515600" cy="5704544"/>
          </a:xfrm>
        </p:spPr>
        <p:txBody>
          <a:bodyPr vert="horz" lIns="91440" tIns="45720" rIns="91440" bIns="45720" rtlCol="0" anchor="t">
            <a:normAutofit lnSpcReduction="10000"/>
          </a:bodyPr>
          <a:lstStyle/>
          <a:p>
            <a:pPr marL="0" indent="0">
              <a:buNone/>
            </a:pPr>
            <a:r>
              <a:rPr lang="tr-TR" dirty="0">
                <a:ea typeface="+mn-lt"/>
                <a:cs typeface="+mn-lt"/>
              </a:rPr>
              <a:t>Sonuçlar</a:t>
            </a:r>
            <a:endParaRPr lang="tr-TR" dirty="0">
              <a:cs typeface="Calibri" panose="020F0502020204030204"/>
            </a:endParaRPr>
          </a:p>
          <a:p>
            <a:pPr marL="0" indent="0">
              <a:buNone/>
            </a:pPr>
            <a:r>
              <a:rPr lang="tr-TR" dirty="0" err="1">
                <a:ea typeface="+mn-lt"/>
                <a:cs typeface="+mn-lt"/>
              </a:rPr>
              <a:t>Çalıştay</a:t>
            </a:r>
            <a:r>
              <a:rPr lang="tr-TR" dirty="0">
                <a:ea typeface="+mn-lt"/>
                <a:cs typeface="+mn-lt"/>
              </a:rPr>
              <a:t> öncesi ve sonrası anket 47 katılımcıdan 41'i tarafından tamamlandı. Katılımcıların </a:t>
            </a:r>
            <a:r>
              <a:rPr lang="tr-TR" dirty="0" err="1">
                <a:ea typeface="+mn-lt"/>
                <a:cs typeface="+mn-lt"/>
              </a:rPr>
              <a:t>çalıştaya</a:t>
            </a:r>
            <a:r>
              <a:rPr lang="tr-TR" dirty="0">
                <a:ea typeface="+mn-lt"/>
                <a:cs typeface="+mn-lt"/>
              </a:rPr>
              <a:t> katıldıktan sonra afet yönetimi faaliyetlerine ilişkin anlayışlarını değerlendirmeleri arttı (p&lt; 0,001). Katılımcıların çoğu, </a:t>
            </a:r>
            <a:r>
              <a:rPr lang="tr-TR" dirty="0" err="1">
                <a:ea typeface="+mn-lt"/>
                <a:cs typeface="+mn-lt"/>
              </a:rPr>
              <a:t>çalıştayın</a:t>
            </a:r>
            <a:r>
              <a:rPr lang="tr-TR" dirty="0">
                <a:ea typeface="+mn-lt"/>
                <a:cs typeface="+mn-lt"/>
              </a:rPr>
              <a:t> bir afetteki rollerine ilişkin anlayışlarını geliştirdiğini (%87,8, 36/41) ve afet yönetiminde güçlü ve zayıf yönlerini belirlemelerine olanak tanıdığını (%90,2, 37/41) hissetti. </a:t>
            </a:r>
            <a:r>
              <a:rPr lang="tr-TR" dirty="0" err="1">
                <a:ea typeface="+mn-lt"/>
                <a:cs typeface="+mn-lt"/>
              </a:rPr>
              <a:t>Çalıştay</a:t>
            </a:r>
            <a:r>
              <a:rPr lang="tr-TR" dirty="0">
                <a:ea typeface="+mn-lt"/>
                <a:cs typeface="+mn-lt"/>
              </a:rPr>
              <a:t>, katılımcıların %92,7'si (38/41) afet yönetiminde daha fazla mesleki gelişim fırsatlarının devam etmesini istediklerini belirtmesiyle iyi karşılandı.</a:t>
            </a:r>
          </a:p>
          <a:p>
            <a:pPr marL="0" indent="0">
              <a:buNone/>
            </a:pPr>
            <a:r>
              <a:rPr lang="tr-TR" dirty="0">
                <a:ea typeface="+mn-lt"/>
                <a:cs typeface="+mn-lt"/>
              </a:rPr>
              <a:t>Bu, Avustralya'da özel olarak yürütülecek ve değerlendirilecek eczane işgücünü hedefleyen ilk masa başı afet tatbikatıdır. Tatbikat afet yönetimi anlayışını geliştirdi ve katılımcılar tarafından iyi karşılandı. Bu araştırma, eczane işgücünü hedefleyen afet yönetimi konusunda ileri eğitim ve öğretim fırsatları için çağrıda bulunuyor.</a:t>
            </a:r>
          </a:p>
          <a:p>
            <a:pPr marL="0" indent="0">
              <a:buNone/>
            </a:pPr>
            <a:endParaRPr lang="tr-TR" dirty="0">
              <a:cs typeface="Calibri" panose="020F0502020204030204"/>
            </a:endParaRPr>
          </a:p>
        </p:txBody>
      </p:sp>
    </p:spTree>
    <p:extLst>
      <p:ext uri="{BB962C8B-B14F-4D97-AF65-F5344CB8AC3E}">
        <p14:creationId xmlns:p14="http://schemas.microsoft.com/office/powerpoint/2010/main" val="1337374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2989167" y="365125"/>
            <a:ext cx="93786" cy="1325563"/>
          </a:xfrm>
        </p:spPr>
        <p:txBody>
          <a:bodyPr/>
          <a:lstStyle/>
          <a:p>
            <a:endParaRPr lang="tr-TR" dirty="0"/>
          </a:p>
        </p:txBody>
      </p:sp>
      <p:sp>
        <p:nvSpPr>
          <p:cNvPr id="3" name="İçerik Yer Tutucusu 2"/>
          <p:cNvSpPr>
            <a:spLocks noGrp="1"/>
          </p:cNvSpPr>
          <p:nvPr>
            <p:ph idx="1"/>
          </p:nvPr>
        </p:nvSpPr>
        <p:spPr>
          <a:xfrm>
            <a:off x="838200" y="375138"/>
            <a:ext cx="10515600" cy="2579077"/>
          </a:xfrm>
        </p:spPr>
        <p:txBody>
          <a:bodyPr/>
          <a:lstStyle/>
          <a:p>
            <a:pPr marL="0" indent="0">
              <a:buNone/>
            </a:pPr>
            <a:r>
              <a:rPr lang="tr-TR" dirty="0" smtClean="0"/>
              <a:t>Özellikle serbest eczanelerin açılması esnasında binanın </a:t>
            </a:r>
            <a:r>
              <a:rPr lang="tr-TR" dirty="0" err="1" smtClean="0"/>
              <a:t>seçiminde,eczane</a:t>
            </a:r>
            <a:r>
              <a:rPr lang="tr-TR" dirty="0" smtClean="0"/>
              <a:t> dizaynında, afet esnasında içeride bulunan hastaların </a:t>
            </a:r>
            <a:r>
              <a:rPr lang="tr-TR" dirty="0" err="1" smtClean="0"/>
              <a:t>korunmasında,pahalı</a:t>
            </a:r>
            <a:r>
              <a:rPr lang="tr-TR" dirty="0" smtClean="0"/>
              <a:t> ilaçların su baskını ,deprem gibi durumlarda korunmasının sağlanması açısından mezuniyet aşamasında afet eğitimi ve yönetimi eczacılara ve eczane çalışanlarına verilmelidir. Bu konuda denetleyici dernekler ve destek sağlayıcı fon kulüpleri oluşturulabilir.</a:t>
            </a:r>
            <a:endParaRPr lang="tr-TR" dirty="0"/>
          </a:p>
        </p:txBody>
      </p:sp>
    </p:spTree>
    <p:extLst>
      <p:ext uri="{BB962C8B-B14F-4D97-AF65-F5344CB8AC3E}">
        <p14:creationId xmlns:p14="http://schemas.microsoft.com/office/powerpoint/2010/main" val="2227225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79866E-874F-41D7-8A96-5BFCDF1DF8DF}"/>
              </a:ext>
            </a:extLst>
          </p:cNvPr>
          <p:cNvSpPr>
            <a:spLocks noGrp="1"/>
          </p:cNvSpPr>
          <p:nvPr>
            <p:ph type="title"/>
          </p:nvPr>
        </p:nvSpPr>
        <p:spPr/>
        <p:txBody>
          <a:bodyPr/>
          <a:lstStyle/>
          <a:p>
            <a:r>
              <a:rPr lang="tr-TR" dirty="0">
                <a:cs typeface="Calibri Light"/>
              </a:rPr>
              <a:t>SORU 1</a:t>
            </a:r>
            <a:endParaRPr lang="tr-TR" dirty="0"/>
          </a:p>
        </p:txBody>
      </p:sp>
      <p:sp>
        <p:nvSpPr>
          <p:cNvPr id="3" name="İçerik Yer Tutucusu 2">
            <a:extLst>
              <a:ext uri="{FF2B5EF4-FFF2-40B4-BE49-F238E27FC236}">
                <a16:creationId xmlns:a16="http://schemas.microsoft.com/office/drawing/2014/main" id="{C2FFE6B5-DD65-4B49-92CE-D090F1435FD5}"/>
              </a:ext>
            </a:extLst>
          </p:cNvPr>
          <p:cNvSpPr>
            <a:spLocks noGrp="1"/>
          </p:cNvSpPr>
          <p:nvPr>
            <p:ph idx="1"/>
          </p:nvPr>
        </p:nvSpPr>
        <p:spPr/>
        <p:txBody>
          <a:bodyPr vert="horz" lIns="91440" tIns="45720" rIns="91440" bIns="45720" rtlCol="0" anchor="t">
            <a:normAutofit fontScale="92500" lnSpcReduction="10000"/>
          </a:bodyPr>
          <a:lstStyle/>
          <a:p>
            <a:r>
              <a:rPr lang="tr-TR" dirty="0">
                <a:cs typeface="Calibri"/>
              </a:rPr>
              <a:t>Ters bakım yasası ile ilgili hangisi yanlıştır?</a:t>
            </a:r>
          </a:p>
          <a:p>
            <a:r>
              <a:rPr lang="tr-TR" dirty="0">
                <a:cs typeface="Calibri"/>
              </a:rPr>
              <a:t>A)Düşük sosyoekonomik toplumlarda serbest eczanelere düşen koruyucu hizmet  daha yüksektir.</a:t>
            </a:r>
          </a:p>
          <a:p>
            <a:r>
              <a:rPr lang="tr-TR" dirty="0">
                <a:cs typeface="Calibri"/>
              </a:rPr>
              <a:t>B)Eczanelerde belirli kaynakların mevcudiyeti, hizmet mevcudiyeti ile doğru orantılıdır.</a:t>
            </a:r>
          </a:p>
          <a:p>
            <a:r>
              <a:rPr lang="tr-TR" dirty="0">
                <a:cs typeface="Calibri"/>
              </a:rPr>
              <a:t>C)Sağlık hizmetlerinin birçok yönü için açık olan ters bakım yasası serbest eczaneler için her zaman geçerli olmayabilir.</a:t>
            </a:r>
          </a:p>
          <a:p>
            <a:r>
              <a:rPr lang="tr-TR" dirty="0">
                <a:solidFill>
                  <a:srgbClr val="FF0000"/>
                </a:solidFill>
                <a:cs typeface="Calibri"/>
              </a:rPr>
              <a:t>D)</a:t>
            </a:r>
            <a:r>
              <a:rPr lang="tr-TR" dirty="0">
                <a:cs typeface="Calibri"/>
              </a:rPr>
              <a:t>Eczacıların koruyucu sağlık hizmeti verme yetkisi ancak hekim onayıyla mümkün olabilir.</a:t>
            </a:r>
          </a:p>
          <a:p>
            <a:r>
              <a:rPr lang="tr-TR" dirty="0">
                <a:cs typeface="Calibri"/>
              </a:rPr>
              <a:t>E)Ters bakım yasası ,sağlık hizmetlerine erişimin nüfus </a:t>
            </a:r>
            <a:r>
              <a:rPr lang="tr-TR" dirty="0" err="1">
                <a:cs typeface="Calibri"/>
              </a:rPr>
              <a:t>ihtiyacıla</a:t>
            </a:r>
            <a:r>
              <a:rPr lang="tr-TR" dirty="0">
                <a:cs typeface="Calibri"/>
              </a:rPr>
              <a:t> ters orantılı olduğunu öne sürer.</a:t>
            </a:r>
          </a:p>
        </p:txBody>
      </p:sp>
    </p:spTree>
    <p:extLst>
      <p:ext uri="{BB962C8B-B14F-4D97-AF65-F5344CB8AC3E}">
        <p14:creationId xmlns:p14="http://schemas.microsoft.com/office/powerpoint/2010/main" val="4238487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4A1589-7BE1-470E-B088-3C42CD40D319}"/>
              </a:ext>
            </a:extLst>
          </p:cNvPr>
          <p:cNvSpPr>
            <a:spLocks noGrp="1"/>
          </p:cNvSpPr>
          <p:nvPr>
            <p:ph type="title"/>
          </p:nvPr>
        </p:nvSpPr>
        <p:spPr/>
        <p:txBody>
          <a:bodyPr/>
          <a:lstStyle/>
          <a:p>
            <a:r>
              <a:rPr lang="tr-TR" dirty="0">
                <a:cs typeface="Calibri Light"/>
              </a:rPr>
              <a:t>SORU 2</a:t>
            </a:r>
          </a:p>
        </p:txBody>
      </p:sp>
      <p:sp>
        <p:nvSpPr>
          <p:cNvPr id="3" name="İçerik Yer Tutucusu 2">
            <a:extLst>
              <a:ext uri="{FF2B5EF4-FFF2-40B4-BE49-F238E27FC236}">
                <a16:creationId xmlns:a16="http://schemas.microsoft.com/office/drawing/2014/main" id="{F66D6073-34C4-4DFF-84FA-42AECDC0CD22}"/>
              </a:ext>
            </a:extLst>
          </p:cNvPr>
          <p:cNvSpPr>
            <a:spLocks noGrp="1"/>
          </p:cNvSpPr>
          <p:nvPr>
            <p:ph idx="1"/>
          </p:nvPr>
        </p:nvSpPr>
        <p:spPr/>
        <p:txBody>
          <a:bodyPr vert="horz" lIns="91440" tIns="45720" rIns="91440" bIns="45720" rtlCol="0" anchor="t">
            <a:normAutofit fontScale="92500"/>
          </a:bodyPr>
          <a:lstStyle/>
          <a:p>
            <a:r>
              <a:rPr lang="tr-TR" dirty="0">
                <a:cs typeface="Calibri"/>
              </a:rPr>
              <a:t>Eczacılar ve afet yönetimiyle ilgili hangisi yanlıştır?</a:t>
            </a:r>
          </a:p>
          <a:p>
            <a:r>
              <a:rPr lang="tr-TR" dirty="0">
                <a:cs typeface="Calibri"/>
              </a:rPr>
              <a:t>A)Eczacıların afet yönetimine katılımı  sağlık hizmetlerinin kalitesi için önemlidir.</a:t>
            </a:r>
          </a:p>
          <a:p>
            <a:r>
              <a:rPr lang="tr-TR" dirty="0">
                <a:cs typeface="Calibri"/>
              </a:rPr>
              <a:t>B)Afet yönetimine hazırlık konusunda eczacı ve eczane personelinin eğitimine katkı sağlayacak çalışma az sayıdadır.</a:t>
            </a:r>
          </a:p>
          <a:p>
            <a:r>
              <a:rPr lang="tr-TR" dirty="0">
                <a:cs typeface="Calibri"/>
              </a:rPr>
              <a:t>C)Eczanenin </a:t>
            </a:r>
            <a:r>
              <a:rPr lang="tr-TR" dirty="0" err="1">
                <a:cs typeface="Calibri"/>
              </a:rPr>
              <a:t>akibeti</a:t>
            </a:r>
            <a:r>
              <a:rPr lang="tr-TR" dirty="0">
                <a:cs typeface="Calibri"/>
              </a:rPr>
              <a:t> için bu konuda çeşitli tatbikatlar yapılmalı ve tüm personel buna hazırlıklı olmalıdır.</a:t>
            </a:r>
          </a:p>
          <a:p>
            <a:r>
              <a:rPr lang="tr-TR" dirty="0">
                <a:cs typeface="Calibri"/>
              </a:rPr>
              <a:t>D)Olası afet durumuna karşı gerekli </a:t>
            </a:r>
            <a:r>
              <a:rPr lang="tr-TR" dirty="0" err="1">
                <a:cs typeface="Calibri"/>
              </a:rPr>
              <a:t>metaryeller</a:t>
            </a:r>
            <a:r>
              <a:rPr lang="tr-TR" dirty="0">
                <a:cs typeface="Calibri"/>
              </a:rPr>
              <a:t> eczanede bulunmalıdır.</a:t>
            </a:r>
          </a:p>
          <a:p>
            <a:r>
              <a:rPr lang="tr-TR" dirty="0">
                <a:solidFill>
                  <a:srgbClr val="C00000"/>
                </a:solidFill>
                <a:cs typeface="Calibri"/>
              </a:rPr>
              <a:t>E)</a:t>
            </a:r>
            <a:r>
              <a:rPr lang="tr-TR" dirty="0">
                <a:cs typeface="Calibri"/>
              </a:rPr>
              <a:t>Korunması gerekli </a:t>
            </a:r>
            <a:r>
              <a:rPr lang="tr-TR" dirty="0" err="1">
                <a:cs typeface="Calibri"/>
              </a:rPr>
              <a:t>ilaçlar,patlamaolasılığı</a:t>
            </a:r>
            <a:r>
              <a:rPr lang="tr-TR" dirty="0">
                <a:cs typeface="Calibri"/>
              </a:rPr>
              <a:t> bulunan maddelerle ilgili özel bir önlem almaya gerek yoktur.</a:t>
            </a:r>
            <a:endParaRPr lang="tr-TR" dirty="0">
              <a:solidFill>
                <a:srgbClr val="000000"/>
              </a:solidFill>
              <a:cs typeface="Calibri"/>
            </a:endParaRPr>
          </a:p>
        </p:txBody>
      </p:sp>
    </p:spTree>
    <p:extLst>
      <p:ext uri="{BB962C8B-B14F-4D97-AF65-F5344CB8AC3E}">
        <p14:creationId xmlns:p14="http://schemas.microsoft.com/office/powerpoint/2010/main" val="16734410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F07333-3016-46ED-B9E3-2F3C9A88205D}"/>
              </a:ext>
            </a:extLst>
          </p:cNvPr>
          <p:cNvSpPr>
            <a:spLocks noGrp="1"/>
          </p:cNvSpPr>
          <p:nvPr>
            <p:ph type="title"/>
          </p:nvPr>
        </p:nvSpPr>
        <p:spPr>
          <a:xfrm flipH="1">
            <a:off x="13611045" y="321993"/>
            <a:ext cx="4091796" cy="1339940"/>
          </a:xfrm>
        </p:spPr>
        <p:txBody>
          <a:bodyPr/>
          <a:lstStyle/>
          <a:p>
            <a:endParaRPr lang="tr-TR"/>
          </a:p>
        </p:txBody>
      </p:sp>
      <p:sp>
        <p:nvSpPr>
          <p:cNvPr id="3" name="İçerik Yer Tutucusu 2">
            <a:extLst>
              <a:ext uri="{FF2B5EF4-FFF2-40B4-BE49-F238E27FC236}">
                <a16:creationId xmlns:a16="http://schemas.microsoft.com/office/drawing/2014/main" id="{237C056E-1EEB-4FB2-8223-253B4577DA95}"/>
              </a:ext>
            </a:extLst>
          </p:cNvPr>
          <p:cNvSpPr>
            <a:spLocks noGrp="1"/>
          </p:cNvSpPr>
          <p:nvPr>
            <p:ph idx="1"/>
          </p:nvPr>
        </p:nvSpPr>
        <p:spPr>
          <a:xfrm>
            <a:off x="838200" y="617927"/>
            <a:ext cx="10515600" cy="5559036"/>
          </a:xfrm>
        </p:spPr>
        <p:txBody>
          <a:bodyPr vert="horz" lIns="91440" tIns="45720" rIns="91440" bIns="45720" rtlCol="0" anchor="t">
            <a:normAutofit lnSpcReduction="10000"/>
          </a:bodyPr>
          <a:lstStyle/>
          <a:p>
            <a:pPr marL="285750" indent="-285750">
              <a:buFont typeface="Arial,Sans-Serif" panose="020B0604020202020204" pitchFamily="34" charset="0"/>
            </a:pPr>
            <a:r>
              <a:rPr lang="tr-TR" dirty="0">
                <a:ea typeface="+mn-lt"/>
                <a:cs typeface="+mn-lt"/>
              </a:rPr>
              <a:t>3. SORU</a:t>
            </a:r>
            <a:endParaRPr lang="en-US" dirty="0">
              <a:ea typeface="+mn-lt"/>
              <a:cs typeface="+mn-lt"/>
            </a:endParaRPr>
          </a:p>
          <a:p>
            <a:pPr marL="0" indent="0">
              <a:buNone/>
            </a:pPr>
            <a:r>
              <a:rPr lang="tr-TR" dirty="0" smtClean="0">
                <a:ea typeface="+mn-lt"/>
                <a:cs typeface="+mn-lt"/>
              </a:rPr>
              <a:t>Hangisi sağlık çalışmaları kapsamında  iş yükünü azaltmak amacıyla eczanelere devredilmesi doğru değildir?</a:t>
            </a:r>
            <a:endParaRPr lang="en-US" dirty="0">
              <a:ea typeface="+mn-lt"/>
              <a:cs typeface="+mn-lt"/>
            </a:endParaRPr>
          </a:p>
          <a:p>
            <a:pPr marL="285750" indent="-285750"/>
            <a:r>
              <a:rPr lang="tr-TR" dirty="0" smtClean="0">
                <a:ea typeface="+mn-lt"/>
                <a:cs typeface="+mn-lt"/>
              </a:rPr>
              <a:t>A)Hasta danışmanlık hizmeti için doktora ulaşamıyorsa eczacıdan danışmanlık ve yönlendirme alabilir.</a:t>
            </a:r>
            <a:endParaRPr lang="en-US" dirty="0">
              <a:ea typeface="+mn-lt"/>
              <a:cs typeface="+mn-lt"/>
            </a:endParaRPr>
          </a:p>
          <a:p>
            <a:pPr marL="285750" indent="-285750"/>
            <a:r>
              <a:rPr lang="tr-TR" dirty="0" smtClean="0">
                <a:ea typeface="+mn-lt"/>
                <a:cs typeface="+mn-lt"/>
              </a:rPr>
              <a:t>B)</a:t>
            </a:r>
            <a:r>
              <a:rPr lang="tr-TR" dirty="0" err="1" smtClean="0">
                <a:ea typeface="+mn-lt"/>
                <a:cs typeface="+mn-lt"/>
              </a:rPr>
              <a:t>Farmakovijilans</a:t>
            </a:r>
            <a:r>
              <a:rPr lang="tr-TR" dirty="0" smtClean="0">
                <a:ea typeface="+mn-lt"/>
                <a:cs typeface="+mn-lt"/>
              </a:rPr>
              <a:t> ve yan etki verileri hakkında eczanelerden sağlık bakanlığı yararlanabilir.</a:t>
            </a:r>
            <a:endParaRPr lang="en-US" dirty="0">
              <a:ea typeface="+mn-lt"/>
              <a:cs typeface="+mn-lt"/>
            </a:endParaRPr>
          </a:p>
          <a:p>
            <a:pPr marL="285750" indent="-285750"/>
            <a:r>
              <a:rPr lang="tr-TR" dirty="0" smtClean="0">
                <a:ea typeface="+mn-lt"/>
                <a:cs typeface="+mn-lt"/>
              </a:rPr>
              <a:t>C)Muayene ücreti kesintisi ülkemizde eczane tarafından yapılarak hastane iş yükü azaltılmaktadır.</a:t>
            </a:r>
            <a:endParaRPr lang="en-US" dirty="0">
              <a:ea typeface="+mn-lt"/>
              <a:cs typeface="+mn-lt"/>
            </a:endParaRPr>
          </a:p>
          <a:p>
            <a:pPr marL="285750" indent="-285750"/>
            <a:r>
              <a:rPr lang="tr-TR" dirty="0">
                <a:ea typeface="+mn-lt"/>
                <a:cs typeface="+mn-lt"/>
              </a:rPr>
              <a:t>D)Eczacı ,eczaneyi bilgi vermeye fırsat ve zaman sağlayacak şekilde </a:t>
            </a:r>
            <a:r>
              <a:rPr lang="tr-TR" dirty="0" smtClean="0">
                <a:ea typeface="+mn-lt"/>
                <a:cs typeface="+mn-lt"/>
              </a:rPr>
              <a:t>tasarlanmalıdır</a:t>
            </a:r>
            <a:r>
              <a:rPr lang="tr-TR" dirty="0">
                <a:ea typeface="+mn-lt"/>
                <a:cs typeface="+mn-lt"/>
              </a:rPr>
              <a:t> </a:t>
            </a:r>
            <a:r>
              <a:rPr lang="tr-TR" dirty="0" smtClean="0">
                <a:ea typeface="+mn-lt"/>
                <a:cs typeface="+mn-lt"/>
              </a:rPr>
              <a:t>,hastanın zaman tedirginliği azaltılabilir.</a:t>
            </a:r>
            <a:endParaRPr lang="en-US" dirty="0">
              <a:ea typeface="+mn-lt"/>
              <a:cs typeface="+mn-lt"/>
            </a:endParaRPr>
          </a:p>
          <a:p>
            <a:pPr marL="285750" indent="-285750"/>
            <a:r>
              <a:rPr lang="tr-TR" dirty="0" smtClean="0">
                <a:solidFill>
                  <a:srgbClr val="C00000"/>
                </a:solidFill>
                <a:ea typeface="+mn-lt"/>
                <a:cs typeface="+mn-lt"/>
              </a:rPr>
              <a:t>E</a:t>
            </a:r>
            <a:r>
              <a:rPr lang="tr-TR" dirty="0" smtClean="0">
                <a:ea typeface="+mn-lt"/>
                <a:cs typeface="+mn-lt"/>
              </a:rPr>
              <a:t>)Teşhisi konmamış bir hastalıkla ilgili eczacı aile öyküsünü nazara alarak ilaç  önerebilir ve böylece hastane yükü azaltılabilir .</a:t>
            </a:r>
            <a:endParaRPr lang="en-US" dirty="0">
              <a:ea typeface="+mn-lt"/>
              <a:cs typeface="+mn-lt"/>
            </a:endParaRPr>
          </a:p>
          <a:p>
            <a:pPr marL="285750" indent="-285750">
              <a:buFont typeface="Arial,Sans-Serif" panose="020B0604020202020204" pitchFamily="34" charset="0"/>
            </a:pPr>
            <a:endParaRPr lang="tr-TR" dirty="0">
              <a:ea typeface="+mn-lt"/>
              <a:cs typeface="+mn-lt"/>
            </a:endParaRPr>
          </a:p>
          <a:p>
            <a:endParaRPr lang="tr-TR" dirty="0">
              <a:cs typeface="Calibri"/>
            </a:endParaRPr>
          </a:p>
        </p:txBody>
      </p:sp>
    </p:spTree>
    <p:extLst>
      <p:ext uri="{BB962C8B-B14F-4D97-AF65-F5344CB8AC3E}">
        <p14:creationId xmlns:p14="http://schemas.microsoft.com/office/powerpoint/2010/main" val="4226998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66499A-FD41-4523-8EA8-94CE2B2F031C}"/>
              </a:ext>
            </a:extLst>
          </p:cNvPr>
          <p:cNvSpPr>
            <a:spLocks noGrp="1"/>
          </p:cNvSpPr>
          <p:nvPr>
            <p:ph type="title"/>
          </p:nvPr>
        </p:nvSpPr>
        <p:spPr/>
        <p:txBody>
          <a:bodyPr/>
          <a:lstStyle/>
          <a:p>
            <a:r>
              <a:rPr lang="tr-TR" dirty="0">
                <a:cs typeface="Calibri Light"/>
              </a:rPr>
              <a:t>KAYNAKÇA</a:t>
            </a:r>
            <a:endParaRPr lang="tr-TR" dirty="0"/>
          </a:p>
        </p:txBody>
      </p:sp>
      <p:sp>
        <p:nvSpPr>
          <p:cNvPr id="3" name="İçerik Yer Tutucusu 2">
            <a:extLst>
              <a:ext uri="{FF2B5EF4-FFF2-40B4-BE49-F238E27FC236}">
                <a16:creationId xmlns:a16="http://schemas.microsoft.com/office/drawing/2014/main" id="{F0E20D65-EDE7-4F4B-BA5B-0F8F1A1890B2}"/>
              </a:ext>
            </a:extLst>
          </p:cNvPr>
          <p:cNvSpPr>
            <a:spLocks noGrp="1"/>
          </p:cNvSpPr>
          <p:nvPr>
            <p:ph idx="1"/>
          </p:nvPr>
        </p:nvSpPr>
        <p:spPr>
          <a:xfrm>
            <a:off x="593785" y="1825625"/>
            <a:ext cx="10760015" cy="4725149"/>
          </a:xfrm>
        </p:spPr>
        <p:txBody>
          <a:bodyPr vert="horz" lIns="91440" tIns="45720" rIns="91440" bIns="45720" rtlCol="0" anchor="t">
            <a:normAutofit lnSpcReduction="10000"/>
          </a:bodyPr>
          <a:lstStyle/>
          <a:p>
            <a:pPr marL="0" indent="0">
              <a:buNone/>
            </a:pPr>
            <a:r>
              <a:rPr lang="tr-TR">
                <a:solidFill>
                  <a:srgbClr val="C00000"/>
                </a:solidFill>
                <a:ea typeface="+mn-lt"/>
                <a:cs typeface="+mn-lt"/>
              </a:rPr>
              <a:t>1)https://www.sciencedirect.com/science/article/abs/pii/S1551741120305234</a:t>
            </a:r>
          </a:p>
          <a:p>
            <a:pPr marL="0" indent="0">
              <a:buNone/>
            </a:pPr>
            <a:r>
              <a:rPr lang="tr-TR">
                <a:ea typeface="+mn-lt"/>
                <a:cs typeface="+mn-lt"/>
              </a:rPr>
              <a:t>2)https://eczacininsesi.com/ozgur-kose-detay.php?id=1034</a:t>
            </a:r>
            <a:endParaRPr lang="tr-TR" dirty="0">
              <a:solidFill>
                <a:srgbClr val="C00000"/>
              </a:solidFill>
              <a:cs typeface="Calibri"/>
            </a:endParaRPr>
          </a:p>
          <a:p>
            <a:pPr marL="0" indent="0">
              <a:buNone/>
            </a:pPr>
            <a:r>
              <a:rPr lang="tr-TR">
                <a:cs typeface="Calibri"/>
              </a:rPr>
              <a:t>3)</a:t>
            </a:r>
            <a:r>
              <a:rPr lang="tr-TR">
                <a:ea typeface="+mn-lt"/>
                <a:cs typeface="+mn-lt"/>
              </a:rPr>
              <a:t>https://www.sciencedirect.com/science/article/abs/pii/S1551741120300632</a:t>
            </a:r>
            <a:endParaRPr lang="tr-TR" dirty="0">
              <a:ea typeface="+mn-lt"/>
              <a:cs typeface="+mn-lt"/>
            </a:endParaRPr>
          </a:p>
          <a:p>
            <a:pPr marL="0" indent="0">
              <a:buNone/>
            </a:pPr>
            <a:r>
              <a:rPr lang="tr-TR">
                <a:cs typeface="Calibri"/>
              </a:rPr>
              <a:t>4)</a:t>
            </a:r>
            <a:r>
              <a:rPr lang="tr-TR">
                <a:ea typeface="+mn-lt"/>
                <a:cs typeface="+mn-lt"/>
              </a:rPr>
              <a:t>https://acikders.ankara.edu.tr/pluginfile.php/78095/mod_resource/content/1/Fitoterap%C3%B6tikler-genel-.pdf</a:t>
            </a:r>
            <a:endParaRPr lang="tr-TR" dirty="0">
              <a:cs typeface="Calibri"/>
            </a:endParaRPr>
          </a:p>
          <a:p>
            <a:pPr marL="0" indent="0">
              <a:buNone/>
            </a:pPr>
            <a:r>
              <a:rPr lang="tr-TR">
                <a:cs typeface="Calibri"/>
              </a:rPr>
              <a:t>5)</a:t>
            </a:r>
            <a:r>
              <a:rPr lang="tr-TR">
                <a:ea typeface="+mn-lt"/>
                <a:cs typeface="+mn-lt"/>
              </a:rPr>
              <a:t>https://www.sciencedirect.com/science/article/abs/pii/S1551741119311131</a:t>
            </a:r>
          </a:p>
          <a:p>
            <a:pPr marL="0" indent="0">
              <a:buNone/>
            </a:pPr>
            <a:r>
              <a:rPr lang="tr-TR">
                <a:cs typeface="Calibri"/>
              </a:rPr>
              <a:t>6)</a:t>
            </a:r>
            <a:r>
              <a:rPr lang="tr-TR">
                <a:ea typeface="+mn-lt"/>
                <a:cs typeface="+mn-lt"/>
              </a:rPr>
              <a:t>https://www.sciencedirect.com/science/article/abs/pii/S1551741120303193</a:t>
            </a:r>
            <a:endParaRPr lang="tr-TR" dirty="0">
              <a:cs typeface="Calibri"/>
            </a:endParaRPr>
          </a:p>
        </p:txBody>
      </p:sp>
    </p:spTree>
    <p:extLst>
      <p:ext uri="{BB962C8B-B14F-4D97-AF65-F5344CB8AC3E}">
        <p14:creationId xmlns:p14="http://schemas.microsoft.com/office/powerpoint/2010/main" val="1340878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F4F067-E7B6-4A35-B714-EC7AC51F5447}"/>
              </a:ext>
            </a:extLst>
          </p:cNvPr>
          <p:cNvSpPr>
            <a:spLocks noGrp="1"/>
          </p:cNvSpPr>
          <p:nvPr>
            <p:ph type="title"/>
          </p:nvPr>
        </p:nvSpPr>
        <p:spPr/>
        <p:txBody>
          <a:bodyPr>
            <a:normAutofit fontScale="90000"/>
          </a:bodyPr>
          <a:lstStyle/>
          <a:p>
            <a:r>
              <a:rPr lang="tr-TR" dirty="0">
                <a:cs typeface="Calibri Light"/>
              </a:rPr>
              <a:t>ECZANELERDE ANTİRETROVİAL TEDAVİ</a:t>
            </a:r>
            <a:br>
              <a:rPr lang="tr-TR" dirty="0">
                <a:cs typeface="Calibri Light"/>
              </a:rPr>
            </a:br>
            <a:r>
              <a:rPr lang="tr-TR" dirty="0">
                <a:cs typeface="Calibri Light"/>
              </a:rPr>
              <a:t>NİJERYA'DA BİR İLAÇ DAĞITIM MODELİNİN UYGULANMASI VE SONUÇLARI</a:t>
            </a:r>
          </a:p>
        </p:txBody>
      </p:sp>
      <p:sp>
        <p:nvSpPr>
          <p:cNvPr id="3" name="İçerik Yer Tutucusu 2">
            <a:extLst>
              <a:ext uri="{FF2B5EF4-FFF2-40B4-BE49-F238E27FC236}">
                <a16:creationId xmlns:a16="http://schemas.microsoft.com/office/drawing/2014/main" id="{6CECD75A-0C6C-42F4-AE4D-E243B733E8C0}"/>
              </a:ext>
            </a:extLst>
          </p:cNvPr>
          <p:cNvSpPr>
            <a:spLocks noGrp="1"/>
          </p:cNvSpPr>
          <p:nvPr>
            <p:ph idx="1"/>
          </p:nvPr>
        </p:nvSpPr>
        <p:spPr/>
        <p:txBody>
          <a:bodyPr vert="horz" lIns="91440" tIns="45720" rIns="91440" bIns="45720" rtlCol="0" anchor="t">
            <a:normAutofit/>
          </a:bodyPr>
          <a:lstStyle/>
          <a:p>
            <a:pPr marL="0" indent="0">
              <a:buNone/>
            </a:pPr>
            <a:r>
              <a:rPr lang="tr-TR" dirty="0">
                <a:cs typeface="Calibri" panose="020F0502020204030204"/>
              </a:rPr>
              <a:t>TANITIM:</a:t>
            </a:r>
            <a:endParaRPr lang="tr-TR" dirty="0"/>
          </a:p>
          <a:p>
            <a:pPr marL="0" indent="0">
              <a:buNone/>
            </a:pPr>
            <a:endParaRPr lang="tr-TR" dirty="0">
              <a:cs typeface="Calibri" panose="020F0502020204030204"/>
            </a:endParaRPr>
          </a:p>
        </p:txBody>
      </p:sp>
      <p:sp>
        <p:nvSpPr>
          <p:cNvPr id="4" name="Metin kutusu 3">
            <a:extLst>
              <a:ext uri="{FF2B5EF4-FFF2-40B4-BE49-F238E27FC236}">
                <a16:creationId xmlns:a16="http://schemas.microsoft.com/office/drawing/2014/main" id="{A84D6B2A-0A69-4896-AE86-58925A5179C5}"/>
              </a:ext>
            </a:extLst>
          </p:cNvPr>
          <p:cNvSpPr txBox="1"/>
          <p:nvPr/>
        </p:nvSpPr>
        <p:spPr>
          <a:xfrm>
            <a:off x="874987" y="2188779"/>
            <a:ext cx="10271233"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Dünya </a:t>
            </a:r>
            <a:r>
              <a:rPr lang="en-US" dirty="0" err="1"/>
              <a:t>Sağlık</a:t>
            </a:r>
            <a:r>
              <a:rPr lang="en-US" dirty="0"/>
              <a:t> </a:t>
            </a:r>
            <a:r>
              <a:rPr lang="en-US" dirty="0" err="1"/>
              <a:t>Örgütü</a:t>
            </a:r>
            <a:r>
              <a:rPr lang="en-US" dirty="0"/>
              <a:t> </a:t>
            </a:r>
            <a:r>
              <a:rPr lang="en-US" dirty="0" err="1"/>
              <a:t>tavsiye</a:t>
            </a:r>
            <a:r>
              <a:rPr lang="en-US" dirty="0"/>
              <a:t> </a:t>
            </a:r>
            <a:r>
              <a:rPr lang="en-US" dirty="0" err="1"/>
              <a:t>edilen</a:t>
            </a:r>
            <a:r>
              <a:rPr lang="en-US" dirty="0"/>
              <a:t> </a:t>
            </a:r>
            <a:r>
              <a:rPr lang="en-US" dirty="0" err="1"/>
              <a:t>farklılaştırılmış</a:t>
            </a:r>
            <a:r>
              <a:rPr lang="en-US" dirty="0"/>
              <a:t> </a:t>
            </a:r>
            <a:r>
              <a:rPr lang="en-US" dirty="0" err="1"/>
              <a:t>bakım</a:t>
            </a:r>
            <a:r>
              <a:rPr lang="en-US" dirty="0"/>
              <a:t> </a:t>
            </a:r>
            <a:r>
              <a:rPr lang="en-US" dirty="0" err="1"/>
              <a:t>modelleri</a:t>
            </a:r>
            <a:r>
              <a:rPr lang="en-US" dirty="0"/>
              <a:t>, </a:t>
            </a:r>
            <a:r>
              <a:rPr lang="en-US" dirty="0" err="1"/>
              <a:t>özellikle</a:t>
            </a:r>
            <a:r>
              <a:rPr lang="en-US" dirty="0"/>
              <a:t> </a:t>
            </a:r>
            <a:r>
              <a:rPr lang="en-US" dirty="0" err="1"/>
              <a:t>gelişmekte</a:t>
            </a:r>
            <a:r>
              <a:rPr lang="en-US" dirty="0"/>
              <a:t> </a:t>
            </a:r>
            <a:r>
              <a:rPr lang="en-US" dirty="0" err="1"/>
              <a:t>olan</a:t>
            </a:r>
            <a:r>
              <a:rPr lang="en-US" dirty="0"/>
              <a:t> </a:t>
            </a:r>
            <a:r>
              <a:rPr lang="en-US" dirty="0" err="1"/>
              <a:t>ülkelerde</a:t>
            </a:r>
            <a:r>
              <a:rPr lang="en-US" dirty="0"/>
              <a:t>, antiretroviral </a:t>
            </a:r>
            <a:r>
              <a:rPr lang="en-US" dirty="0" err="1"/>
              <a:t>tedavi</a:t>
            </a:r>
            <a:r>
              <a:rPr lang="en-US" dirty="0"/>
              <a:t> (ART) </a:t>
            </a:r>
            <a:r>
              <a:rPr lang="en-US" dirty="0" err="1"/>
              <a:t>sağlayan</a:t>
            </a:r>
            <a:r>
              <a:rPr lang="en-US" dirty="0"/>
              <a:t> </a:t>
            </a:r>
            <a:r>
              <a:rPr lang="en-US" dirty="0" err="1"/>
              <a:t>hastanelerin</a:t>
            </a:r>
            <a:r>
              <a:rPr lang="en-US" dirty="0"/>
              <a:t> </a:t>
            </a:r>
            <a:r>
              <a:rPr lang="en-US" dirty="0" err="1"/>
              <a:t>yoğunluğunu</a:t>
            </a:r>
            <a:r>
              <a:rPr lang="en-US" dirty="0"/>
              <a:t> </a:t>
            </a:r>
            <a:r>
              <a:rPr lang="en-US" dirty="0" err="1"/>
              <a:t>giderme</a:t>
            </a:r>
            <a:r>
              <a:rPr lang="en-US" dirty="0"/>
              <a:t> </a:t>
            </a:r>
            <a:r>
              <a:rPr lang="en-US" dirty="0" err="1"/>
              <a:t>ve</a:t>
            </a:r>
            <a:r>
              <a:rPr lang="en-US" dirty="0"/>
              <a:t> </a:t>
            </a:r>
            <a:r>
              <a:rPr lang="en-US" dirty="0" err="1"/>
              <a:t>hastanın</a:t>
            </a:r>
            <a:r>
              <a:rPr lang="en-US" dirty="0"/>
              <a:t> </a:t>
            </a:r>
            <a:r>
              <a:rPr lang="en-US" dirty="0" err="1"/>
              <a:t>bekleme</a:t>
            </a:r>
            <a:r>
              <a:rPr lang="en-US" dirty="0"/>
              <a:t> </a:t>
            </a:r>
            <a:r>
              <a:rPr lang="en-US" dirty="0" err="1"/>
              <a:t>sorunlarını</a:t>
            </a:r>
            <a:r>
              <a:rPr lang="en-US" dirty="0"/>
              <a:t>  </a:t>
            </a:r>
            <a:r>
              <a:rPr lang="en-US" dirty="0" err="1"/>
              <a:t>iyileştirme</a:t>
            </a:r>
            <a:r>
              <a:rPr lang="en-US" dirty="0"/>
              <a:t> </a:t>
            </a:r>
            <a:r>
              <a:rPr lang="tr-TR" dirty="0"/>
              <a:t> </a:t>
            </a:r>
            <a:r>
              <a:rPr lang="tr-TR" dirty="0" smtClean="0"/>
              <a:t>konusunda çalışmaktadır</a:t>
            </a:r>
            <a:r>
              <a:rPr lang="en-US" dirty="0" smtClean="0"/>
              <a:t>. </a:t>
            </a:r>
            <a:r>
              <a:rPr lang="en-US" dirty="0"/>
              <a:t>Özel </a:t>
            </a:r>
            <a:r>
              <a:rPr lang="en-US" dirty="0" err="1"/>
              <a:t>sektör</a:t>
            </a:r>
            <a:r>
              <a:rPr lang="en-US" dirty="0"/>
              <a:t> </a:t>
            </a:r>
            <a:r>
              <a:rPr lang="en-US" dirty="0" err="1"/>
              <a:t>katılımını</a:t>
            </a:r>
            <a:r>
              <a:rPr lang="en-US" dirty="0"/>
              <a:t> </a:t>
            </a:r>
            <a:r>
              <a:rPr lang="en-US" dirty="0" err="1"/>
              <a:t>ve</a:t>
            </a:r>
            <a:r>
              <a:rPr lang="en-US" dirty="0"/>
              <a:t> ART </a:t>
            </a:r>
            <a:r>
              <a:rPr lang="en-US" dirty="0" err="1"/>
              <a:t>hizmetlerinin</a:t>
            </a:r>
            <a:r>
              <a:rPr lang="en-US" dirty="0"/>
              <a:t> </a:t>
            </a:r>
            <a:r>
              <a:rPr lang="en-US" dirty="0" err="1"/>
              <a:t>sürdürülebilirliğini</a:t>
            </a:r>
            <a:r>
              <a:rPr lang="en-US" dirty="0"/>
              <a:t> </a:t>
            </a:r>
            <a:r>
              <a:rPr lang="en-US" dirty="0" err="1"/>
              <a:t>teşvik</a:t>
            </a:r>
            <a:r>
              <a:rPr lang="en-US" dirty="0"/>
              <a:t> </a:t>
            </a:r>
            <a:r>
              <a:rPr lang="en-US" dirty="0" err="1"/>
              <a:t>etmek</a:t>
            </a:r>
            <a:r>
              <a:rPr lang="en-US" dirty="0"/>
              <a:t> </a:t>
            </a:r>
            <a:r>
              <a:rPr lang="en-US" dirty="0" err="1"/>
              <a:t>için</a:t>
            </a:r>
            <a:r>
              <a:rPr lang="en-US" dirty="0"/>
              <a:t>, </a:t>
            </a:r>
            <a:r>
              <a:rPr lang="en-US" dirty="0" err="1"/>
              <a:t>sabit</a:t>
            </a:r>
            <a:r>
              <a:rPr lang="en-US" dirty="0"/>
              <a:t> </a:t>
            </a:r>
            <a:r>
              <a:rPr lang="en-US" dirty="0" err="1"/>
              <a:t>müşterilerin</a:t>
            </a:r>
            <a:r>
              <a:rPr lang="en-US" dirty="0"/>
              <a:t> </a:t>
            </a:r>
            <a:r>
              <a:rPr lang="en-US" dirty="0" err="1"/>
              <a:t>bir</a:t>
            </a:r>
            <a:r>
              <a:rPr lang="en-US" dirty="0"/>
              <a:t> </a:t>
            </a:r>
            <a:r>
              <a:rPr lang="en-US" dirty="0" err="1"/>
              <a:t>hizmet</a:t>
            </a:r>
            <a:r>
              <a:rPr lang="en-US" dirty="0"/>
              <a:t> </a:t>
            </a:r>
            <a:r>
              <a:rPr lang="en-US" dirty="0" err="1"/>
              <a:t>ücreti</a:t>
            </a:r>
            <a:r>
              <a:rPr lang="en-US" dirty="0"/>
              <a:t> </a:t>
            </a:r>
            <a:r>
              <a:rPr lang="en-US" dirty="0" err="1"/>
              <a:t>karşılığında</a:t>
            </a:r>
            <a:r>
              <a:rPr lang="en-US" dirty="0"/>
              <a:t> </a:t>
            </a:r>
            <a:r>
              <a:rPr lang="en-US" dirty="0" err="1"/>
              <a:t>rutin</a:t>
            </a:r>
            <a:r>
              <a:rPr lang="en-US" dirty="0"/>
              <a:t> </a:t>
            </a:r>
            <a:r>
              <a:rPr lang="en-US" dirty="0" err="1"/>
              <a:t>işlemler</a:t>
            </a:r>
            <a:r>
              <a:rPr lang="en-US" dirty="0"/>
              <a:t> </a:t>
            </a:r>
            <a:r>
              <a:rPr lang="en-US" dirty="0" err="1"/>
              <a:t>için</a:t>
            </a:r>
            <a:r>
              <a:rPr lang="en-US" dirty="0"/>
              <a:t> </a:t>
            </a:r>
            <a:r>
              <a:rPr lang="en-US" dirty="0" err="1"/>
              <a:t>serbest</a:t>
            </a:r>
            <a:r>
              <a:rPr lang="en-US" dirty="0"/>
              <a:t> </a:t>
            </a:r>
            <a:r>
              <a:rPr lang="en-US" dirty="0" err="1"/>
              <a:t>eczanelere</a:t>
            </a:r>
            <a:r>
              <a:rPr lang="en-US" dirty="0"/>
              <a:t> </a:t>
            </a:r>
            <a:r>
              <a:rPr lang="en-US" dirty="0" err="1"/>
              <a:t>devredildiği</a:t>
            </a:r>
            <a:r>
              <a:rPr lang="en-US" dirty="0"/>
              <a:t> </a:t>
            </a:r>
            <a:r>
              <a:rPr lang="en-US" dirty="0" err="1"/>
              <a:t>serbest</a:t>
            </a:r>
            <a:r>
              <a:rPr lang="en-US" dirty="0"/>
              <a:t> </a:t>
            </a:r>
            <a:r>
              <a:rPr lang="en-US" dirty="0" err="1"/>
              <a:t>eczane</a:t>
            </a:r>
            <a:r>
              <a:rPr lang="en-US" dirty="0"/>
              <a:t> </a:t>
            </a:r>
            <a:r>
              <a:rPr lang="en-US" dirty="0" err="1"/>
              <a:t>tabanlı</a:t>
            </a:r>
            <a:r>
              <a:rPr lang="en-US" dirty="0"/>
              <a:t> </a:t>
            </a:r>
            <a:r>
              <a:rPr lang="en-US" dirty="0" err="1"/>
              <a:t>bir</a:t>
            </a:r>
            <a:r>
              <a:rPr lang="en-US" dirty="0"/>
              <a:t> ART </a:t>
            </a:r>
            <a:r>
              <a:rPr lang="en-US" dirty="0" err="1"/>
              <a:t>dolum</a:t>
            </a:r>
            <a:r>
              <a:rPr lang="en-US" dirty="0"/>
              <a:t> </a:t>
            </a:r>
            <a:r>
              <a:rPr lang="en-US" dirty="0" err="1"/>
              <a:t>modeli</a:t>
            </a:r>
            <a:r>
              <a:rPr lang="en-US" dirty="0"/>
              <a:t> </a:t>
            </a:r>
            <a:r>
              <a:rPr lang="en-US" dirty="0" err="1"/>
              <a:t>uygulandı</a:t>
            </a:r>
            <a:r>
              <a:rPr lang="en-US" dirty="0"/>
              <a:t>. Bu </a:t>
            </a:r>
            <a:r>
              <a:rPr lang="en-US" dirty="0" err="1"/>
              <a:t>çalışmanın</a:t>
            </a:r>
            <a:r>
              <a:rPr lang="en-US" dirty="0"/>
              <a:t> </a:t>
            </a:r>
            <a:r>
              <a:rPr lang="en-US" dirty="0" err="1"/>
              <a:t>amacı</a:t>
            </a:r>
            <a:r>
              <a:rPr lang="en-US" dirty="0"/>
              <a:t>, </a:t>
            </a:r>
            <a:r>
              <a:rPr lang="en-US" dirty="0" err="1"/>
              <a:t>Nijerya'da</a:t>
            </a:r>
            <a:r>
              <a:rPr lang="en-US" dirty="0"/>
              <a:t> </a:t>
            </a:r>
            <a:r>
              <a:rPr lang="en-US" dirty="0" err="1"/>
              <a:t>bu</a:t>
            </a:r>
            <a:r>
              <a:rPr lang="en-US" dirty="0"/>
              <a:t> </a:t>
            </a:r>
            <a:r>
              <a:rPr lang="en-US" dirty="0" err="1"/>
              <a:t>modelin</a:t>
            </a:r>
            <a:r>
              <a:rPr lang="en-US" dirty="0"/>
              <a:t> </a:t>
            </a:r>
            <a:r>
              <a:rPr lang="en-US" dirty="0" err="1"/>
              <a:t>fizibilitesini</a:t>
            </a:r>
            <a:r>
              <a:rPr lang="en-US" dirty="0"/>
              <a:t>, </a:t>
            </a:r>
            <a:r>
              <a:rPr lang="en-US" dirty="0" err="1"/>
              <a:t>kabul</a:t>
            </a:r>
            <a:r>
              <a:rPr lang="en-US" dirty="0"/>
              <a:t> </a:t>
            </a:r>
            <a:r>
              <a:rPr lang="en-US" dirty="0" err="1"/>
              <a:t>edilebilirliğini</a:t>
            </a:r>
            <a:r>
              <a:rPr lang="en-US" dirty="0"/>
              <a:t> </a:t>
            </a:r>
            <a:r>
              <a:rPr lang="en-US" dirty="0" err="1"/>
              <a:t>ve</a:t>
            </a:r>
            <a:r>
              <a:rPr lang="en-US" dirty="0"/>
              <a:t> </a:t>
            </a:r>
            <a:r>
              <a:rPr lang="en-US" dirty="0" err="1"/>
              <a:t>sonuçlarını</a:t>
            </a:r>
            <a:r>
              <a:rPr lang="en-US" dirty="0"/>
              <a:t> </a:t>
            </a:r>
            <a:r>
              <a:rPr lang="en-US" dirty="0" err="1"/>
              <a:t>değerlendirmekti</a:t>
            </a:r>
            <a:r>
              <a:rPr lang="en-US" dirty="0"/>
              <a:t>.</a:t>
            </a:r>
          </a:p>
          <a:p>
            <a:r>
              <a:rPr lang="en-US" sz="2400" dirty="0" err="1">
                <a:cs typeface="Calibri"/>
              </a:rPr>
              <a:t>YÖNTEM:</a:t>
            </a:r>
            <a:r>
              <a:rPr lang="en-US" dirty="0" err="1">
                <a:ea typeface="+mn-lt"/>
                <a:cs typeface="+mn-lt"/>
              </a:rPr>
              <a:t>Ekim</a:t>
            </a:r>
            <a:r>
              <a:rPr lang="en-US" dirty="0">
                <a:ea typeface="+mn-lt"/>
                <a:cs typeface="+mn-lt"/>
              </a:rPr>
              <a:t> 2016'dan </a:t>
            </a:r>
            <a:r>
              <a:rPr lang="en-US" dirty="0" err="1">
                <a:ea typeface="+mn-lt"/>
                <a:cs typeface="+mn-lt"/>
              </a:rPr>
              <a:t>Şubat'a</a:t>
            </a:r>
            <a:r>
              <a:rPr lang="en-US" dirty="0">
                <a:ea typeface="+mn-lt"/>
                <a:cs typeface="+mn-lt"/>
              </a:rPr>
              <a:t> </a:t>
            </a:r>
            <a:r>
              <a:rPr lang="en-US" dirty="0" err="1">
                <a:ea typeface="+mn-lt"/>
                <a:cs typeface="+mn-lt"/>
              </a:rPr>
              <a:t>kadar</a:t>
            </a:r>
            <a:r>
              <a:rPr lang="en-US" dirty="0">
                <a:ea typeface="+mn-lt"/>
                <a:cs typeface="+mn-lt"/>
              </a:rPr>
              <a:t> Lagos, Rivers, Cross River </a:t>
            </a:r>
            <a:r>
              <a:rPr lang="en-US" dirty="0" err="1" smtClean="0">
                <a:ea typeface="+mn-lt"/>
                <a:cs typeface="+mn-lt"/>
              </a:rPr>
              <a:t>ve</a:t>
            </a:r>
            <a:r>
              <a:rPr lang="en-US" dirty="0" smtClean="0">
                <a:ea typeface="+mn-lt"/>
                <a:cs typeface="+mn-lt"/>
              </a:rPr>
              <a:t> </a:t>
            </a:r>
            <a:r>
              <a:rPr lang="en-US" dirty="0" err="1" smtClean="0">
                <a:ea typeface="+mn-lt"/>
                <a:cs typeface="+mn-lt"/>
              </a:rPr>
              <a:t>Akwa</a:t>
            </a:r>
            <a:r>
              <a:rPr lang="en-US" dirty="0" smtClean="0">
                <a:ea typeface="+mn-lt"/>
                <a:cs typeface="+mn-lt"/>
              </a:rPr>
              <a:t> </a:t>
            </a:r>
            <a:r>
              <a:rPr lang="en-US" dirty="0" err="1" smtClean="0">
                <a:ea typeface="+mn-lt"/>
                <a:cs typeface="+mn-lt"/>
              </a:rPr>
              <a:t>Ibom</a:t>
            </a:r>
            <a:r>
              <a:rPr lang="en-US" dirty="0" smtClean="0">
                <a:ea typeface="+mn-lt"/>
                <a:cs typeface="+mn-lt"/>
              </a:rPr>
              <a:t> </a:t>
            </a:r>
            <a:r>
              <a:rPr lang="en-US" dirty="0" err="1">
                <a:ea typeface="+mn-lt"/>
                <a:cs typeface="+mn-lt"/>
              </a:rPr>
              <a:t>Eyaletlerinde</a:t>
            </a:r>
            <a:r>
              <a:rPr lang="en-US" dirty="0">
                <a:ea typeface="+mn-lt"/>
                <a:cs typeface="+mn-lt"/>
              </a:rPr>
              <a:t> </a:t>
            </a:r>
            <a:r>
              <a:rPr lang="en-US" dirty="0" smtClean="0">
                <a:ea typeface="+mn-lt"/>
                <a:cs typeface="+mn-lt"/>
              </a:rPr>
              <a:t>A</a:t>
            </a:r>
            <a:r>
              <a:rPr lang="tr-TR" dirty="0" smtClean="0">
                <a:ea typeface="+mn-lt"/>
                <a:cs typeface="+mn-lt"/>
              </a:rPr>
              <a:t>BD</a:t>
            </a:r>
            <a:r>
              <a:rPr lang="en-US" dirty="0" smtClean="0">
                <a:ea typeface="+mn-lt"/>
                <a:cs typeface="+mn-lt"/>
              </a:rPr>
              <a:t> </a:t>
            </a:r>
            <a:r>
              <a:rPr lang="en-US" dirty="0" err="1">
                <a:ea typeface="+mn-lt"/>
                <a:cs typeface="+mn-lt"/>
              </a:rPr>
              <a:t>Uluslararası</a:t>
            </a:r>
            <a:r>
              <a:rPr lang="en-US" dirty="0">
                <a:ea typeface="+mn-lt"/>
                <a:cs typeface="+mn-lt"/>
              </a:rPr>
              <a:t> </a:t>
            </a:r>
            <a:r>
              <a:rPr lang="en-US" dirty="0" err="1">
                <a:ea typeface="+mn-lt"/>
                <a:cs typeface="+mn-lt"/>
              </a:rPr>
              <a:t>Kalkınma</a:t>
            </a:r>
            <a:r>
              <a:rPr lang="en-US" dirty="0">
                <a:ea typeface="+mn-lt"/>
                <a:cs typeface="+mn-lt"/>
              </a:rPr>
              <a:t> </a:t>
            </a:r>
            <a:r>
              <a:rPr lang="en-US" dirty="0" err="1">
                <a:ea typeface="+mn-lt"/>
                <a:cs typeface="+mn-lt"/>
              </a:rPr>
              <a:t>Ajansı</a:t>
            </a:r>
            <a:r>
              <a:rPr lang="en-US" dirty="0">
                <a:ea typeface="+mn-lt"/>
                <a:cs typeface="+mn-lt"/>
              </a:rPr>
              <a:t> </a:t>
            </a:r>
            <a:r>
              <a:rPr lang="en-US" dirty="0" err="1">
                <a:ea typeface="+mn-lt"/>
                <a:cs typeface="+mn-lt"/>
              </a:rPr>
              <a:t>tarafından</a:t>
            </a:r>
            <a:r>
              <a:rPr lang="en-US" dirty="0">
                <a:ea typeface="+mn-lt"/>
                <a:cs typeface="+mn-lt"/>
              </a:rPr>
              <a:t> </a:t>
            </a:r>
            <a:r>
              <a:rPr lang="en-US" dirty="0" err="1">
                <a:ea typeface="+mn-lt"/>
                <a:cs typeface="+mn-lt"/>
              </a:rPr>
              <a:t>finanse</a:t>
            </a:r>
            <a:r>
              <a:rPr lang="en-US" dirty="0">
                <a:ea typeface="+mn-lt"/>
                <a:cs typeface="+mn-lt"/>
              </a:rPr>
              <a:t> </a:t>
            </a:r>
            <a:r>
              <a:rPr lang="en-US" dirty="0" err="1">
                <a:ea typeface="+mn-lt"/>
                <a:cs typeface="+mn-lt"/>
              </a:rPr>
              <a:t>edilen</a:t>
            </a:r>
            <a:r>
              <a:rPr lang="en-US" dirty="0">
                <a:ea typeface="+mn-lt"/>
                <a:cs typeface="+mn-lt"/>
              </a:rPr>
              <a:t> 'HIV/AIDS </a:t>
            </a:r>
            <a:r>
              <a:rPr lang="en-US" dirty="0" err="1" smtClean="0">
                <a:ea typeface="+mn-lt"/>
                <a:cs typeface="+mn-lt"/>
              </a:rPr>
              <a:t>Hizmetleri</a:t>
            </a:r>
            <a:r>
              <a:rPr lang="tr-TR" dirty="0" smtClean="0">
                <a:ea typeface="+mn-lt"/>
                <a:cs typeface="+mn-lt"/>
              </a:rPr>
              <a:t> </a:t>
            </a:r>
            <a:r>
              <a:rPr lang="en-US" dirty="0" err="1" smtClean="0">
                <a:ea typeface="+mn-lt"/>
                <a:cs typeface="+mn-lt"/>
              </a:rPr>
              <a:t>Entegre</a:t>
            </a:r>
            <a:r>
              <a:rPr lang="en-US" dirty="0" smtClean="0">
                <a:ea typeface="+mn-lt"/>
                <a:cs typeface="+mn-lt"/>
              </a:rPr>
              <a:t> </a:t>
            </a:r>
            <a:r>
              <a:rPr lang="en-US" dirty="0" err="1">
                <a:ea typeface="+mn-lt"/>
                <a:cs typeface="+mn-lt"/>
              </a:rPr>
              <a:t>Tesliminin</a:t>
            </a:r>
            <a:r>
              <a:rPr lang="en-US" dirty="0">
                <a:ea typeface="+mn-lt"/>
                <a:cs typeface="+mn-lt"/>
              </a:rPr>
              <a:t> </a:t>
            </a:r>
            <a:r>
              <a:rPr lang="en-US" dirty="0" err="1">
                <a:ea typeface="+mn-lt"/>
                <a:cs typeface="+mn-lt"/>
              </a:rPr>
              <a:t>Güçlendirilmesi</a:t>
            </a:r>
            <a:r>
              <a:rPr lang="en-US" dirty="0">
                <a:ea typeface="+mn-lt"/>
                <a:cs typeface="+mn-lt"/>
              </a:rPr>
              <a:t>' </a:t>
            </a:r>
            <a:r>
              <a:rPr lang="en-US" dirty="0" err="1">
                <a:ea typeface="+mn-lt"/>
                <a:cs typeface="+mn-lt"/>
              </a:rPr>
              <a:t>projesinin</a:t>
            </a:r>
            <a:r>
              <a:rPr lang="en-US" dirty="0">
                <a:ea typeface="+mn-lt"/>
                <a:cs typeface="+mn-lt"/>
              </a:rPr>
              <a:t> </a:t>
            </a:r>
            <a:r>
              <a:rPr lang="en-US" dirty="0" err="1">
                <a:ea typeface="+mn-lt"/>
                <a:cs typeface="+mn-lt"/>
              </a:rPr>
              <a:t>serbest</a:t>
            </a:r>
            <a:r>
              <a:rPr lang="en-US" dirty="0">
                <a:ea typeface="+mn-lt"/>
                <a:cs typeface="+mn-lt"/>
              </a:rPr>
              <a:t> </a:t>
            </a:r>
            <a:r>
              <a:rPr lang="en-US" dirty="0" err="1">
                <a:ea typeface="+mn-lt"/>
                <a:cs typeface="+mn-lt"/>
              </a:rPr>
              <a:t>eczane</a:t>
            </a:r>
            <a:r>
              <a:rPr lang="en-US" dirty="0">
                <a:ea typeface="+mn-lt"/>
                <a:cs typeface="+mn-lt"/>
              </a:rPr>
              <a:t> ART </a:t>
            </a:r>
            <a:r>
              <a:rPr lang="en-US" dirty="0" err="1">
                <a:ea typeface="+mn-lt"/>
                <a:cs typeface="+mn-lt"/>
              </a:rPr>
              <a:t>dolum</a:t>
            </a:r>
            <a:r>
              <a:rPr lang="en-US" dirty="0">
                <a:ea typeface="+mn-lt"/>
                <a:cs typeface="+mn-lt"/>
              </a:rPr>
              <a:t> </a:t>
            </a:r>
            <a:r>
              <a:rPr lang="en-US" dirty="0" err="1">
                <a:ea typeface="+mn-lt"/>
                <a:cs typeface="+mn-lt"/>
              </a:rPr>
              <a:t>programının</a:t>
            </a:r>
            <a:r>
              <a:rPr lang="en-US" dirty="0">
                <a:ea typeface="+mn-lt"/>
                <a:cs typeface="+mn-lt"/>
              </a:rPr>
              <a:t> </a:t>
            </a:r>
            <a:r>
              <a:rPr lang="en-US" dirty="0" err="1">
                <a:ea typeface="+mn-lt"/>
                <a:cs typeface="+mn-lt"/>
              </a:rPr>
              <a:t>popülasyona</a:t>
            </a:r>
            <a:r>
              <a:rPr lang="en-US" dirty="0">
                <a:ea typeface="+mn-lt"/>
                <a:cs typeface="+mn-lt"/>
              </a:rPr>
              <a:t> </a:t>
            </a:r>
            <a:r>
              <a:rPr lang="en-US" dirty="0" err="1">
                <a:ea typeface="+mn-lt"/>
                <a:cs typeface="+mn-lt"/>
              </a:rPr>
              <a:t>dayalı</a:t>
            </a:r>
            <a:r>
              <a:rPr lang="en-US" dirty="0">
                <a:ea typeface="+mn-lt"/>
                <a:cs typeface="+mn-lt"/>
              </a:rPr>
              <a:t> </a:t>
            </a:r>
            <a:r>
              <a:rPr lang="en-US" dirty="0" err="1">
                <a:ea typeface="+mn-lt"/>
                <a:cs typeface="+mn-lt"/>
              </a:rPr>
              <a:t>retrospektif</a:t>
            </a:r>
            <a:r>
              <a:rPr lang="en-US" dirty="0">
                <a:ea typeface="+mn-lt"/>
                <a:cs typeface="+mn-lt"/>
              </a:rPr>
              <a:t> </a:t>
            </a:r>
            <a:r>
              <a:rPr lang="en-US" dirty="0" err="1">
                <a:ea typeface="+mn-lt"/>
                <a:cs typeface="+mn-lt"/>
              </a:rPr>
              <a:t>analizi</a:t>
            </a:r>
            <a:r>
              <a:rPr lang="en-US" dirty="0">
                <a:ea typeface="+mn-lt"/>
                <a:cs typeface="+mn-lt"/>
              </a:rPr>
              <a:t> 2018 </a:t>
            </a:r>
            <a:r>
              <a:rPr lang="en-US" dirty="0" err="1">
                <a:ea typeface="+mn-lt"/>
                <a:cs typeface="+mn-lt"/>
              </a:rPr>
              <a:t>yılında</a:t>
            </a:r>
            <a:r>
              <a:rPr lang="en-US" dirty="0">
                <a:ea typeface="+mn-lt"/>
                <a:cs typeface="+mn-lt"/>
              </a:rPr>
              <a:t> </a:t>
            </a:r>
            <a:r>
              <a:rPr lang="en-US" dirty="0" err="1">
                <a:ea typeface="+mn-lt"/>
                <a:cs typeface="+mn-lt"/>
              </a:rPr>
              <a:t>gerçekleştirildi</a:t>
            </a:r>
            <a:r>
              <a:rPr lang="en-US" dirty="0">
                <a:ea typeface="+mn-lt"/>
                <a:cs typeface="+mn-lt"/>
              </a:rPr>
              <a:t>. </a:t>
            </a:r>
            <a:r>
              <a:rPr lang="en-US" dirty="0" err="1">
                <a:ea typeface="+mn-lt"/>
                <a:cs typeface="+mn-lt"/>
              </a:rPr>
              <a:t>Katılımcıların</a:t>
            </a:r>
            <a:r>
              <a:rPr lang="en-US" dirty="0">
                <a:ea typeface="+mn-lt"/>
                <a:cs typeface="+mn-lt"/>
              </a:rPr>
              <a:t> </a:t>
            </a:r>
            <a:r>
              <a:rPr lang="en-US" dirty="0" err="1">
                <a:ea typeface="+mn-lt"/>
                <a:cs typeface="+mn-lt"/>
              </a:rPr>
              <a:t>temel</a:t>
            </a:r>
            <a:r>
              <a:rPr lang="en-US" dirty="0">
                <a:ea typeface="+mn-lt"/>
                <a:cs typeface="+mn-lt"/>
              </a:rPr>
              <a:t> </a:t>
            </a:r>
            <a:r>
              <a:rPr lang="en-US" dirty="0" err="1">
                <a:ea typeface="+mn-lt"/>
                <a:cs typeface="+mn-lt"/>
              </a:rPr>
              <a:t>demografik</a:t>
            </a:r>
            <a:r>
              <a:rPr lang="en-US" dirty="0">
                <a:ea typeface="+mn-lt"/>
                <a:cs typeface="+mn-lt"/>
              </a:rPr>
              <a:t> </a:t>
            </a:r>
            <a:r>
              <a:rPr lang="en-US" dirty="0" err="1">
                <a:ea typeface="+mn-lt"/>
                <a:cs typeface="+mn-lt"/>
              </a:rPr>
              <a:t>ve</a:t>
            </a:r>
            <a:r>
              <a:rPr lang="en-US" dirty="0">
                <a:ea typeface="+mn-lt"/>
                <a:cs typeface="+mn-lt"/>
              </a:rPr>
              <a:t> </a:t>
            </a:r>
            <a:r>
              <a:rPr lang="en-US" dirty="0" err="1">
                <a:ea typeface="+mn-lt"/>
                <a:cs typeface="+mn-lt"/>
              </a:rPr>
              <a:t>klinik</a:t>
            </a:r>
            <a:r>
              <a:rPr lang="en-US" dirty="0">
                <a:ea typeface="+mn-lt"/>
                <a:cs typeface="+mn-lt"/>
              </a:rPr>
              <a:t> </a:t>
            </a:r>
            <a:r>
              <a:rPr lang="en-US" dirty="0" err="1">
                <a:ea typeface="+mn-lt"/>
                <a:cs typeface="+mn-lt"/>
              </a:rPr>
              <a:t>özellikleri</a:t>
            </a:r>
            <a:r>
              <a:rPr lang="en-US" dirty="0">
                <a:ea typeface="+mn-lt"/>
                <a:cs typeface="+mn-lt"/>
              </a:rPr>
              <a:t> </a:t>
            </a:r>
            <a:r>
              <a:rPr lang="en-US" dirty="0" err="1">
                <a:ea typeface="+mn-lt"/>
                <a:cs typeface="+mn-lt"/>
              </a:rPr>
              <a:t>için</a:t>
            </a:r>
            <a:r>
              <a:rPr lang="en-US" dirty="0">
                <a:ea typeface="+mn-lt"/>
                <a:cs typeface="+mn-lt"/>
              </a:rPr>
              <a:t> </a:t>
            </a:r>
            <a:r>
              <a:rPr lang="en-US" dirty="0" err="1">
                <a:ea typeface="+mn-lt"/>
                <a:cs typeface="+mn-lt"/>
              </a:rPr>
              <a:t>standart</a:t>
            </a:r>
            <a:r>
              <a:rPr lang="en-US" dirty="0">
                <a:ea typeface="+mn-lt"/>
                <a:cs typeface="+mn-lt"/>
              </a:rPr>
              <a:t> </a:t>
            </a:r>
            <a:r>
              <a:rPr lang="en-US" dirty="0" err="1">
                <a:ea typeface="+mn-lt"/>
                <a:cs typeface="+mn-lt"/>
              </a:rPr>
              <a:t>tanımlayıcı</a:t>
            </a:r>
            <a:r>
              <a:rPr lang="en-US" dirty="0">
                <a:ea typeface="+mn-lt"/>
                <a:cs typeface="+mn-lt"/>
              </a:rPr>
              <a:t> </a:t>
            </a:r>
            <a:r>
              <a:rPr lang="en-US" dirty="0" err="1">
                <a:ea typeface="+mn-lt"/>
                <a:cs typeface="+mn-lt"/>
              </a:rPr>
              <a:t>istatistiksel</a:t>
            </a:r>
            <a:r>
              <a:rPr lang="en-US" dirty="0">
                <a:ea typeface="+mn-lt"/>
                <a:cs typeface="+mn-lt"/>
              </a:rPr>
              <a:t> </a:t>
            </a:r>
            <a:r>
              <a:rPr lang="en-US" dirty="0" err="1">
                <a:ea typeface="+mn-lt"/>
                <a:cs typeface="+mn-lt"/>
              </a:rPr>
              <a:t>yöntemler</a:t>
            </a:r>
            <a:r>
              <a:rPr lang="en-US" dirty="0">
                <a:ea typeface="+mn-lt"/>
                <a:cs typeface="+mn-lt"/>
              </a:rPr>
              <a:t> </a:t>
            </a:r>
            <a:r>
              <a:rPr lang="en-US" dirty="0" err="1">
                <a:ea typeface="+mn-lt"/>
                <a:cs typeface="+mn-lt"/>
              </a:rPr>
              <a:t>kullanıldı</a:t>
            </a:r>
            <a:r>
              <a:rPr lang="en-US" dirty="0">
                <a:ea typeface="+mn-lt"/>
                <a:cs typeface="+mn-lt"/>
              </a:rPr>
              <a:t>. </a:t>
            </a:r>
            <a:r>
              <a:rPr lang="en-US" dirty="0" err="1">
                <a:ea typeface="+mn-lt"/>
                <a:cs typeface="+mn-lt"/>
              </a:rPr>
              <a:t>Sonuçlar</a:t>
            </a:r>
            <a:r>
              <a:rPr lang="en-US" dirty="0">
                <a:ea typeface="+mn-lt"/>
                <a:cs typeface="+mn-lt"/>
              </a:rPr>
              <a:t>, Ki-</a:t>
            </a:r>
            <a:r>
              <a:rPr lang="en-US" dirty="0" err="1">
                <a:ea typeface="+mn-lt"/>
                <a:cs typeface="+mn-lt"/>
              </a:rPr>
              <a:t>kare</a:t>
            </a:r>
            <a:r>
              <a:rPr lang="en-US" dirty="0">
                <a:ea typeface="+mn-lt"/>
                <a:cs typeface="+mn-lt"/>
              </a:rPr>
              <a:t> </a:t>
            </a:r>
            <a:r>
              <a:rPr lang="en-US" dirty="0" err="1">
                <a:ea typeface="+mn-lt"/>
                <a:cs typeface="+mn-lt"/>
              </a:rPr>
              <a:t>testi</a:t>
            </a:r>
            <a:r>
              <a:rPr lang="en-US" dirty="0">
                <a:ea typeface="+mn-lt"/>
                <a:cs typeface="+mn-lt"/>
              </a:rPr>
              <a:t> </a:t>
            </a:r>
            <a:r>
              <a:rPr lang="en-US" dirty="0" err="1">
                <a:ea typeface="+mn-lt"/>
                <a:cs typeface="+mn-lt"/>
              </a:rPr>
              <a:t>ve</a:t>
            </a:r>
            <a:r>
              <a:rPr lang="en-US" dirty="0">
                <a:ea typeface="+mn-lt"/>
                <a:cs typeface="+mn-lt"/>
              </a:rPr>
              <a:t> </a:t>
            </a:r>
            <a:r>
              <a:rPr lang="en-US" dirty="0" err="1">
                <a:ea typeface="+mn-lt"/>
                <a:cs typeface="+mn-lt"/>
              </a:rPr>
              <a:t>çok</a:t>
            </a:r>
            <a:r>
              <a:rPr lang="en-US" dirty="0">
                <a:ea typeface="+mn-lt"/>
                <a:cs typeface="+mn-lt"/>
              </a:rPr>
              <a:t> </a:t>
            </a:r>
            <a:r>
              <a:rPr lang="en-US" dirty="0" err="1">
                <a:ea typeface="+mn-lt"/>
                <a:cs typeface="+mn-lt"/>
              </a:rPr>
              <a:t>değişkenli</a:t>
            </a:r>
            <a:r>
              <a:rPr lang="en-US" dirty="0">
                <a:ea typeface="+mn-lt"/>
                <a:cs typeface="+mn-lt"/>
              </a:rPr>
              <a:t> </a:t>
            </a:r>
            <a:r>
              <a:rPr lang="en-US" dirty="0" err="1">
                <a:ea typeface="+mn-lt"/>
                <a:cs typeface="+mn-lt"/>
              </a:rPr>
              <a:t>bir</a:t>
            </a:r>
            <a:r>
              <a:rPr lang="en-US" dirty="0">
                <a:ea typeface="+mn-lt"/>
                <a:cs typeface="+mn-lt"/>
              </a:rPr>
              <a:t> </a:t>
            </a:r>
            <a:r>
              <a:rPr lang="en-US" dirty="0" err="1">
                <a:ea typeface="+mn-lt"/>
                <a:cs typeface="+mn-lt"/>
              </a:rPr>
              <a:t>lojistik</a:t>
            </a:r>
            <a:r>
              <a:rPr lang="en-US" dirty="0">
                <a:ea typeface="+mn-lt"/>
                <a:cs typeface="+mn-lt"/>
              </a:rPr>
              <a:t> </a:t>
            </a:r>
            <a:r>
              <a:rPr lang="en-US" dirty="0" err="1">
                <a:ea typeface="+mn-lt"/>
                <a:cs typeface="+mn-lt"/>
              </a:rPr>
              <a:t>regresyon</a:t>
            </a:r>
            <a:r>
              <a:rPr lang="en-US" dirty="0">
                <a:ea typeface="+mn-lt"/>
                <a:cs typeface="+mn-lt"/>
              </a:rPr>
              <a:t> </a:t>
            </a:r>
            <a:r>
              <a:rPr lang="en-US" dirty="0" err="1">
                <a:ea typeface="+mn-lt"/>
                <a:cs typeface="+mn-lt"/>
              </a:rPr>
              <a:t>modeli</a:t>
            </a:r>
            <a:r>
              <a:rPr lang="en-US" dirty="0">
                <a:ea typeface="+mn-lt"/>
                <a:cs typeface="+mn-lt"/>
              </a:rPr>
              <a:t> </a:t>
            </a:r>
            <a:r>
              <a:rPr lang="en-US" dirty="0" err="1">
                <a:ea typeface="+mn-lt"/>
                <a:cs typeface="+mn-lt"/>
              </a:rPr>
              <a:t>kullanılarak</a:t>
            </a:r>
            <a:r>
              <a:rPr lang="en-US" dirty="0">
                <a:ea typeface="+mn-lt"/>
                <a:cs typeface="+mn-lt"/>
              </a:rPr>
              <a:t> </a:t>
            </a:r>
            <a:r>
              <a:rPr lang="en-US" dirty="0" err="1">
                <a:ea typeface="+mn-lt"/>
                <a:cs typeface="+mn-lt"/>
              </a:rPr>
              <a:t>değerlendirildi</a:t>
            </a:r>
            <a:r>
              <a:rPr lang="en-US" dirty="0">
                <a:ea typeface="+mn-lt"/>
                <a:cs typeface="+mn-lt"/>
              </a:rPr>
              <a:t>. </a:t>
            </a:r>
            <a:r>
              <a:rPr lang="en-US" dirty="0" err="1">
                <a:ea typeface="+mn-lt"/>
                <a:cs typeface="+mn-lt"/>
              </a:rPr>
              <a:t>İstatistiksel</a:t>
            </a:r>
            <a:r>
              <a:rPr lang="en-US" dirty="0">
                <a:ea typeface="+mn-lt"/>
                <a:cs typeface="+mn-lt"/>
              </a:rPr>
              <a:t> </a:t>
            </a:r>
            <a:r>
              <a:rPr lang="en-US" dirty="0" err="1">
                <a:ea typeface="+mn-lt"/>
                <a:cs typeface="+mn-lt"/>
              </a:rPr>
              <a:t>anlamlılık</a:t>
            </a:r>
            <a:r>
              <a:rPr lang="en-US" dirty="0">
                <a:ea typeface="+mn-lt"/>
                <a:cs typeface="+mn-lt"/>
              </a:rPr>
              <a:t> α-</a:t>
            </a:r>
            <a:r>
              <a:rPr lang="en-US" dirty="0" err="1">
                <a:ea typeface="+mn-lt"/>
                <a:cs typeface="+mn-lt"/>
              </a:rPr>
              <a:t>düzeyinde</a:t>
            </a:r>
            <a:r>
              <a:rPr lang="en-US" dirty="0">
                <a:ea typeface="+mn-lt"/>
                <a:cs typeface="+mn-lt"/>
              </a:rPr>
              <a:t> 0.05 </a:t>
            </a:r>
            <a:r>
              <a:rPr lang="en-US" dirty="0" err="1">
                <a:ea typeface="+mn-lt"/>
                <a:cs typeface="+mn-lt"/>
              </a:rPr>
              <a:t>olarak</a:t>
            </a:r>
            <a:r>
              <a:rPr lang="en-US" dirty="0">
                <a:ea typeface="+mn-lt"/>
                <a:cs typeface="+mn-lt"/>
              </a:rPr>
              <a:t> </a:t>
            </a:r>
            <a:r>
              <a:rPr lang="en-US" dirty="0" err="1">
                <a:ea typeface="+mn-lt"/>
                <a:cs typeface="+mn-lt"/>
              </a:rPr>
              <a:t>tanımlandı</a:t>
            </a:r>
            <a:r>
              <a:rPr lang="en-US" dirty="0">
                <a:ea typeface="+mn-lt"/>
                <a:cs typeface="+mn-lt"/>
              </a:rPr>
              <a:t>. </a:t>
            </a:r>
            <a:r>
              <a:rPr lang="en-US" dirty="0" err="1">
                <a:ea typeface="+mn-lt"/>
                <a:cs typeface="+mn-lt"/>
              </a:rPr>
              <a:t>Analizler</a:t>
            </a:r>
            <a:r>
              <a:rPr lang="en-US" dirty="0">
                <a:ea typeface="+mn-lt"/>
                <a:cs typeface="+mn-lt"/>
              </a:rPr>
              <a:t> SPSS for Windows </a:t>
            </a:r>
            <a:r>
              <a:rPr lang="en-US" dirty="0" err="1">
                <a:ea typeface="+mn-lt"/>
                <a:cs typeface="+mn-lt"/>
              </a:rPr>
              <a:t>sürüm</a:t>
            </a:r>
            <a:r>
              <a:rPr lang="en-US" dirty="0">
                <a:ea typeface="+mn-lt"/>
                <a:cs typeface="+mn-lt"/>
              </a:rPr>
              <a:t> 23 (IBM Corp, Armonk, ABD) </a:t>
            </a:r>
            <a:r>
              <a:rPr lang="en-US" dirty="0" err="1">
                <a:ea typeface="+mn-lt"/>
                <a:cs typeface="+mn-lt"/>
              </a:rPr>
              <a:t>kullanılarak</a:t>
            </a:r>
            <a:r>
              <a:rPr lang="en-US" dirty="0">
                <a:ea typeface="+mn-lt"/>
                <a:cs typeface="+mn-lt"/>
              </a:rPr>
              <a:t> </a:t>
            </a:r>
            <a:r>
              <a:rPr lang="en-US" dirty="0" err="1">
                <a:ea typeface="+mn-lt"/>
                <a:cs typeface="+mn-lt"/>
              </a:rPr>
              <a:t>yapıldı</a:t>
            </a:r>
            <a:r>
              <a:rPr lang="en-US" dirty="0">
                <a:ea typeface="+mn-lt"/>
                <a:cs typeface="+mn-lt"/>
              </a:rPr>
              <a:t>.</a:t>
            </a:r>
            <a:endParaRPr lang="en-US" dirty="0">
              <a:cs typeface="Calibri"/>
            </a:endParaRPr>
          </a:p>
        </p:txBody>
      </p:sp>
    </p:spTree>
    <p:extLst>
      <p:ext uri="{BB962C8B-B14F-4D97-AF65-F5344CB8AC3E}">
        <p14:creationId xmlns:p14="http://schemas.microsoft.com/office/powerpoint/2010/main" val="3038846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1B03ED-96E7-4D98-809B-88C38FD1E321}"/>
              </a:ext>
            </a:extLst>
          </p:cNvPr>
          <p:cNvSpPr>
            <a:spLocks noGrp="1"/>
          </p:cNvSpPr>
          <p:nvPr>
            <p:ph type="title"/>
          </p:nvPr>
        </p:nvSpPr>
        <p:spPr>
          <a:xfrm flipH="1">
            <a:off x="12917213" y="365125"/>
            <a:ext cx="888124" cy="1351838"/>
          </a:xfrm>
        </p:spPr>
        <p:txBody>
          <a:bodyPr/>
          <a:lstStyle/>
          <a:p>
            <a:endParaRPr lang="tr-TR" sz="2400" dirty="0">
              <a:cs typeface="Calibri Light"/>
            </a:endParaRPr>
          </a:p>
        </p:txBody>
      </p:sp>
      <p:sp>
        <p:nvSpPr>
          <p:cNvPr id="3" name="İçerik Yer Tutucusu 2">
            <a:extLst>
              <a:ext uri="{FF2B5EF4-FFF2-40B4-BE49-F238E27FC236}">
                <a16:creationId xmlns:a16="http://schemas.microsoft.com/office/drawing/2014/main" id="{61098EB1-8B75-46BC-BEE5-101B380DAA43}"/>
              </a:ext>
            </a:extLst>
          </p:cNvPr>
          <p:cNvSpPr>
            <a:spLocks noGrp="1"/>
          </p:cNvSpPr>
          <p:nvPr>
            <p:ph idx="1"/>
          </p:nvPr>
        </p:nvSpPr>
        <p:spPr>
          <a:xfrm>
            <a:off x="838200" y="577522"/>
            <a:ext cx="10515600" cy="5599441"/>
          </a:xfrm>
        </p:spPr>
        <p:txBody>
          <a:bodyPr vert="horz" lIns="91440" tIns="45720" rIns="91440" bIns="45720" rtlCol="0" anchor="t">
            <a:normAutofit/>
          </a:bodyPr>
          <a:lstStyle/>
          <a:p>
            <a:pPr marL="0" indent="0">
              <a:buNone/>
            </a:pPr>
            <a:r>
              <a:rPr lang="tr-TR" dirty="0">
                <a:ea typeface="+mn-lt"/>
                <a:cs typeface="+mn-lt"/>
              </a:rPr>
              <a:t>SONUÇLAR</a:t>
            </a:r>
            <a:endParaRPr lang="tr-TR" dirty="0"/>
          </a:p>
          <a:p>
            <a:pPr marL="0" indent="0">
              <a:buNone/>
            </a:pPr>
            <a:r>
              <a:rPr lang="tr-TR" dirty="0">
                <a:ea typeface="+mn-lt"/>
                <a:cs typeface="+mn-lt"/>
              </a:rPr>
              <a:t>50 hastanede ART hastalarının %14,4'ünü temsil eden toplam 10015 katılımcı bu modeli tercih etti ve 244 serbest eczaneye devredildi. Tüm müşteriler, yeniden doldurma ziyareti başına N1000 (yaklaşık 3 $) tutarında bir hizmet ücretini kabul etti ve ödedi. Medyan takip süresi 6 aydı. Reçete yeniden doldurma oranı %95 idi (%95 GA 94.2-95.3). </a:t>
            </a:r>
            <a:r>
              <a:rPr lang="tr-TR" dirty="0" err="1">
                <a:ea typeface="+mn-lt"/>
                <a:cs typeface="+mn-lt"/>
              </a:rPr>
              <a:t>Retansiyon</a:t>
            </a:r>
            <a:r>
              <a:rPr lang="tr-TR" dirty="0">
                <a:ea typeface="+mn-lt"/>
                <a:cs typeface="+mn-lt"/>
              </a:rPr>
              <a:t> oranı %98, </a:t>
            </a:r>
            <a:r>
              <a:rPr lang="tr-TR" dirty="0" err="1">
                <a:ea typeface="+mn-lt"/>
                <a:cs typeface="+mn-lt"/>
              </a:rPr>
              <a:t>viral</a:t>
            </a:r>
            <a:r>
              <a:rPr lang="tr-TR" dirty="0">
                <a:ea typeface="+mn-lt"/>
                <a:cs typeface="+mn-lt"/>
              </a:rPr>
              <a:t> baskılanma ise %99.12 idi. Yeniden doldurma oranları ART süresi, rejimi, yaşı ve konumundan önemli ölçüde etkilenmiştir (sırasıyla P &lt; 0,001, 0,004, 0,034 ve &lt; 0,001).</a:t>
            </a:r>
            <a:endParaRPr lang="tr-TR">
              <a:cs typeface="Calibri"/>
            </a:endParaRPr>
          </a:p>
        </p:txBody>
      </p:sp>
    </p:spTree>
    <p:extLst>
      <p:ext uri="{BB962C8B-B14F-4D97-AF65-F5344CB8AC3E}">
        <p14:creationId xmlns:p14="http://schemas.microsoft.com/office/powerpoint/2010/main" val="3292929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E4373D-D186-43B8-A160-C5B6098A8271}"/>
              </a:ext>
            </a:extLst>
          </p:cNvPr>
          <p:cNvSpPr>
            <a:spLocks noGrp="1"/>
          </p:cNvSpPr>
          <p:nvPr>
            <p:ph type="title"/>
          </p:nvPr>
        </p:nvSpPr>
        <p:spPr>
          <a:xfrm flipH="1">
            <a:off x="12917213" y="365125"/>
            <a:ext cx="888124" cy="1351838"/>
          </a:xfrm>
        </p:spPr>
        <p:txBody>
          <a:bodyPr/>
          <a:lstStyle/>
          <a:p>
            <a:endParaRPr lang="tr-TR"/>
          </a:p>
        </p:txBody>
      </p:sp>
      <p:sp>
        <p:nvSpPr>
          <p:cNvPr id="3" name="İçerik Yer Tutucusu 2">
            <a:extLst>
              <a:ext uri="{FF2B5EF4-FFF2-40B4-BE49-F238E27FC236}">
                <a16:creationId xmlns:a16="http://schemas.microsoft.com/office/drawing/2014/main" id="{3F8B974F-05B3-484D-8C89-0A23DF910AEF}"/>
              </a:ext>
            </a:extLst>
          </p:cNvPr>
          <p:cNvSpPr>
            <a:spLocks noGrp="1"/>
          </p:cNvSpPr>
          <p:nvPr>
            <p:ph idx="1"/>
          </p:nvPr>
        </p:nvSpPr>
        <p:spPr>
          <a:xfrm>
            <a:off x="838200" y="446143"/>
            <a:ext cx="10515600" cy="5730820"/>
          </a:xfrm>
        </p:spPr>
        <p:txBody>
          <a:bodyPr vert="horz" lIns="91440" tIns="45720" rIns="91440" bIns="45720" rtlCol="0" anchor="t">
            <a:normAutofit/>
          </a:bodyPr>
          <a:lstStyle/>
          <a:p>
            <a:pPr marL="0" indent="0">
              <a:buNone/>
            </a:pPr>
            <a:r>
              <a:rPr lang="tr-TR" sz="4400" dirty="0">
                <a:ea typeface="+mn-lt"/>
                <a:cs typeface="+mn-lt"/>
              </a:rPr>
              <a:t>Sonuçlar</a:t>
            </a:r>
            <a:endParaRPr lang="tr-TR" sz="4400" dirty="0">
              <a:cs typeface="Calibri" panose="020F0502020204030204"/>
            </a:endParaRPr>
          </a:p>
          <a:p>
            <a:pPr marL="0" indent="0">
              <a:buNone/>
            </a:pPr>
            <a:r>
              <a:rPr lang="tr-TR" sz="4400" dirty="0">
                <a:ea typeface="+mn-lt"/>
                <a:cs typeface="+mn-lt"/>
              </a:rPr>
              <a:t>Farklılaştırılmış bakımın bu serbest eczane ART yeniden doldurma modeli, müşteriler ve personel tarafından uygulanabilir ve kabul edilebilir olduğu anlaşıldı ve alıkoyma , </a:t>
            </a:r>
            <a:r>
              <a:rPr lang="tr-TR" sz="4400" dirty="0" err="1">
                <a:ea typeface="+mn-lt"/>
                <a:cs typeface="+mn-lt"/>
              </a:rPr>
              <a:t>viral</a:t>
            </a:r>
            <a:r>
              <a:rPr lang="tr-TR" sz="4400" dirty="0">
                <a:ea typeface="+mn-lt"/>
                <a:cs typeface="+mn-lt"/>
              </a:rPr>
              <a:t> </a:t>
            </a:r>
            <a:r>
              <a:rPr lang="tr-TR" sz="4400" dirty="0" smtClean="0">
                <a:ea typeface="+mn-lt"/>
                <a:cs typeface="+mn-lt"/>
              </a:rPr>
              <a:t>baskılamanın klinik </a:t>
            </a:r>
            <a:r>
              <a:rPr lang="tr-TR" sz="4400" dirty="0">
                <a:ea typeface="+mn-lt"/>
                <a:cs typeface="+mn-lt"/>
              </a:rPr>
              <a:t>sonuçlarını göstermiştir. Bazı danışanların HIV bakımına maddi </a:t>
            </a:r>
            <a:r>
              <a:rPr lang="tr-TR" sz="4400" dirty="0" smtClean="0">
                <a:ea typeface="+mn-lt"/>
                <a:cs typeface="+mn-lt"/>
              </a:rPr>
              <a:t>olarak da </a:t>
            </a:r>
            <a:r>
              <a:rPr lang="tr-TR" sz="4400" dirty="0">
                <a:ea typeface="+mn-lt"/>
                <a:cs typeface="+mn-lt"/>
              </a:rPr>
              <a:t>katkıda </a:t>
            </a:r>
            <a:r>
              <a:rPr lang="tr-TR" sz="4400" dirty="0" smtClean="0">
                <a:ea typeface="+mn-lt"/>
                <a:cs typeface="+mn-lt"/>
              </a:rPr>
              <a:t>bulunulmuştur.</a:t>
            </a:r>
            <a:endParaRPr lang="tr-TR" sz="4400" dirty="0">
              <a:cs typeface="Calibri"/>
            </a:endParaRPr>
          </a:p>
        </p:txBody>
      </p:sp>
    </p:spTree>
    <p:extLst>
      <p:ext uri="{BB962C8B-B14F-4D97-AF65-F5344CB8AC3E}">
        <p14:creationId xmlns:p14="http://schemas.microsoft.com/office/powerpoint/2010/main" val="3223255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2DD0CBF-6350-4A6B-8BE7-E5C52F623D73}"/>
              </a:ext>
            </a:extLst>
          </p:cNvPr>
          <p:cNvSpPr>
            <a:spLocks noGrp="1"/>
          </p:cNvSpPr>
          <p:nvPr>
            <p:ph type="title"/>
          </p:nvPr>
        </p:nvSpPr>
        <p:spPr/>
        <p:txBody>
          <a:bodyPr>
            <a:normAutofit fontScale="90000"/>
          </a:bodyPr>
          <a:lstStyle/>
          <a:p>
            <a:r>
              <a:rPr lang="tr-TR" dirty="0">
                <a:ea typeface="+mj-lt"/>
                <a:cs typeface="+mj-lt"/>
              </a:rPr>
              <a:t>Ters Bakım Yasası(önleyici sağlık hizmetleri), serbest eczanelerdeki koruyucu sağlık hizmetleri için geçerli olmayabilir.</a:t>
            </a:r>
            <a:endParaRPr lang="tr-TR" dirty="0"/>
          </a:p>
        </p:txBody>
      </p:sp>
      <p:sp>
        <p:nvSpPr>
          <p:cNvPr id="3" name="İçerik Yer Tutucusu 2">
            <a:extLst>
              <a:ext uri="{FF2B5EF4-FFF2-40B4-BE49-F238E27FC236}">
                <a16:creationId xmlns:a16="http://schemas.microsoft.com/office/drawing/2014/main" id="{480F7F88-8673-4195-83D4-251811D2DEA1}"/>
              </a:ext>
            </a:extLst>
          </p:cNvPr>
          <p:cNvSpPr>
            <a:spLocks noGrp="1"/>
          </p:cNvSpPr>
          <p:nvPr>
            <p:ph idx="1"/>
          </p:nvPr>
        </p:nvSpPr>
        <p:spPr>
          <a:xfrm>
            <a:off x="895709" y="1926267"/>
            <a:ext cx="10515600" cy="4351338"/>
          </a:xfrm>
        </p:spPr>
        <p:txBody>
          <a:bodyPr vert="horz" lIns="91440" tIns="45720" rIns="91440" bIns="45720" rtlCol="0" anchor="t">
            <a:normAutofit fontScale="55000" lnSpcReduction="20000"/>
          </a:bodyPr>
          <a:lstStyle/>
          <a:p>
            <a:pPr marL="0" indent="0"/>
            <a:r>
              <a:rPr lang="tr-TR" sz="3600" dirty="0" err="1">
                <a:ea typeface="+mn-lt"/>
                <a:cs typeface="+mn-lt"/>
              </a:rPr>
              <a:t>TersBakım</a:t>
            </a:r>
            <a:r>
              <a:rPr lang="tr-TR" sz="3600" dirty="0">
                <a:ea typeface="+mn-lt"/>
                <a:cs typeface="+mn-lt"/>
              </a:rPr>
              <a:t> Yasası, sağlık hizmetlerine erişimin nüfus ihtiyacıyla ters orantılı olduğunu öne sürüyor.</a:t>
            </a:r>
            <a:endParaRPr lang="tr-TR" sz="3600" dirty="0">
              <a:cs typeface="Calibri" panose="020F0502020204030204"/>
            </a:endParaRPr>
          </a:p>
          <a:p>
            <a:pPr marL="0" indent="0">
              <a:buNone/>
            </a:pPr>
            <a:endParaRPr lang="tr-TR" dirty="0">
              <a:cs typeface="Calibri"/>
            </a:endParaRPr>
          </a:p>
          <a:p>
            <a:r>
              <a:rPr lang="tr-TR" sz="3600" dirty="0">
                <a:ea typeface="+mn-lt"/>
                <a:cs typeface="+mn-lt"/>
              </a:rPr>
              <a:t>Bu çalışmada, </a:t>
            </a:r>
            <a:r>
              <a:rPr lang="tr-TR" sz="3600" dirty="0" smtClean="0">
                <a:ea typeface="+mn-lt"/>
                <a:cs typeface="+mn-lt"/>
              </a:rPr>
              <a:t>düşük  sosyoekonomik  </a:t>
            </a:r>
            <a:r>
              <a:rPr lang="tr-TR" sz="3600" dirty="0">
                <a:ea typeface="+mn-lt"/>
                <a:cs typeface="+mn-lt"/>
              </a:rPr>
              <a:t>topluluklardaki serbest eczanelerin sabit önleme hizmetleri sunma olasılığı daha yüksektir.</a:t>
            </a:r>
            <a:endParaRPr lang="tr-TR" sz="3600" dirty="0">
              <a:cs typeface="Calibri"/>
            </a:endParaRPr>
          </a:p>
          <a:p>
            <a:pPr marL="0" indent="0">
              <a:buNone/>
            </a:pPr>
            <a:endParaRPr lang="tr-TR" sz="3600" dirty="0">
              <a:cs typeface="Calibri"/>
            </a:endParaRPr>
          </a:p>
          <a:p>
            <a:r>
              <a:rPr lang="tr-TR" sz="3600" dirty="0">
                <a:ea typeface="+mn-lt"/>
                <a:cs typeface="+mn-lt"/>
              </a:rPr>
              <a:t>Daha </a:t>
            </a:r>
            <a:r>
              <a:rPr lang="tr-TR" sz="3600" dirty="0" smtClean="0">
                <a:ea typeface="+mn-lt"/>
                <a:cs typeface="+mn-lt"/>
              </a:rPr>
              <a:t>yoksul </a:t>
            </a:r>
            <a:r>
              <a:rPr lang="tr-TR" sz="3600" dirty="0">
                <a:ea typeface="+mn-lt"/>
                <a:cs typeface="+mn-lt"/>
              </a:rPr>
              <a:t>bölgelerde bulunan eczanelerin de daha yüksek hacimli önleme hizmetleri sunma olasılığı daha yüksektir.</a:t>
            </a:r>
            <a:endParaRPr lang="tr-TR" sz="3600" dirty="0">
              <a:cs typeface="Calibri"/>
            </a:endParaRPr>
          </a:p>
          <a:p>
            <a:endParaRPr lang="tr-TR" sz="3600" dirty="0">
              <a:cs typeface="Calibri"/>
            </a:endParaRPr>
          </a:p>
          <a:p>
            <a:r>
              <a:rPr lang="tr-TR" sz="3600" dirty="0">
                <a:ea typeface="+mn-lt"/>
                <a:cs typeface="+mn-lt"/>
              </a:rPr>
              <a:t>Eczanede belirli kaynakların mevcudiyeti, hizmet mevcudiyeti ile pozitif olarak ilişkilendirilmiştir.</a:t>
            </a:r>
            <a:endParaRPr lang="tr-TR" sz="3600" dirty="0">
              <a:cs typeface="Calibri"/>
            </a:endParaRPr>
          </a:p>
          <a:p>
            <a:endParaRPr lang="tr-TR" sz="3600" dirty="0">
              <a:cs typeface="Calibri"/>
            </a:endParaRPr>
          </a:p>
          <a:p>
            <a:r>
              <a:rPr lang="tr-TR" sz="3600" dirty="0">
                <a:ea typeface="+mn-lt"/>
                <a:cs typeface="+mn-lt"/>
              </a:rPr>
              <a:t>Sağlık hizmetlerinin birçok yönü için açık olan ters Bakım Yasası, serbest eczane hizmetleri için her zaman geçerli olmayabilir.</a:t>
            </a:r>
            <a:endParaRPr lang="tr-TR" sz="3600" dirty="0">
              <a:cs typeface="Calibri"/>
            </a:endParaRPr>
          </a:p>
        </p:txBody>
      </p:sp>
    </p:spTree>
    <p:extLst>
      <p:ext uri="{BB962C8B-B14F-4D97-AF65-F5344CB8AC3E}">
        <p14:creationId xmlns:p14="http://schemas.microsoft.com/office/powerpoint/2010/main" val="3685956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DEF982-F6AE-4FCD-9ED6-E3CAF3975945}"/>
              </a:ext>
            </a:extLst>
          </p:cNvPr>
          <p:cNvSpPr>
            <a:spLocks noGrp="1"/>
          </p:cNvSpPr>
          <p:nvPr>
            <p:ph type="title"/>
          </p:nvPr>
        </p:nvSpPr>
        <p:spPr>
          <a:xfrm>
            <a:off x="17363237" y="-670045"/>
            <a:ext cx="202325" cy="1351838"/>
          </a:xfrm>
        </p:spPr>
        <p:txBody>
          <a:bodyPr/>
          <a:lstStyle/>
          <a:p>
            <a:endParaRPr lang="tr-TR"/>
          </a:p>
        </p:txBody>
      </p:sp>
      <p:sp>
        <p:nvSpPr>
          <p:cNvPr id="3" name="İçerik Yer Tutucusu 2">
            <a:extLst>
              <a:ext uri="{FF2B5EF4-FFF2-40B4-BE49-F238E27FC236}">
                <a16:creationId xmlns:a16="http://schemas.microsoft.com/office/drawing/2014/main" id="{4F0B10A1-714C-48BC-9FAF-DA96A2CADA51}"/>
              </a:ext>
            </a:extLst>
          </p:cNvPr>
          <p:cNvSpPr>
            <a:spLocks noGrp="1"/>
          </p:cNvSpPr>
          <p:nvPr>
            <p:ph idx="1"/>
          </p:nvPr>
        </p:nvSpPr>
        <p:spPr>
          <a:xfrm>
            <a:off x="838200" y="892832"/>
            <a:ext cx="10515600" cy="5284131"/>
          </a:xfrm>
        </p:spPr>
        <p:txBody>
          <a:bodyPr vert="horz" lIns="91440" tIns="45720" rIns="91440" bIns="45720" rtlCol="0" anchor="t">
            <a:normAutofit/>
          </a:bodyPr>
          <a:lstStyle/>
          <a:p>
            <a:pPr marL="0" indent="0">
              <a:buNone/>
            </a:pPr>
            <a:r>
              <a:rPr lang="tr-TR" dirty="0">
                <a:ea typeface="+mn-lt"/>
                <a:cs typeface="+mn-lt"/>
              </a:rPr>
              <a:t>Tanıtım</a:t>
            </a:r>
            <a:endParaRPr lang="tr-TR" dirty="0">
              <a:cs typeface="Calibri" panose="020F0502020204030204"/>
            </a:endParaRPr>
          </a:p>
          <a:p>
            <a:pPr marL="0" indent="0">
              <a:buNone/>
            </a:pPr>
            <a:r>
              <a:rPr lang="tr-TR" dirty="0">
                <a:ea typeface="+mn-lt"/>
                <a:cs typeface="+mn-lt"/>
              </a:rPr>
              <a:t>Ters Bakım Yasası, sağlık hizmetinin erişilebilirliğinin hizmet verilen nüfusun ihtiyaçları ile ters orantılı olduğunu belirtir. </a:t>
            </a:r>
            <a:r>
              <a:rPr lang="tr-TR" dirty="0" err="1">
                <a:ea typeface="+mn-lt"/>
                <a:cs typeface="+mn-lt"/>
              </a:rPr>
              <a:t>Kardiyovasküler</a:t>
            </a:r>
            <a:r>
              <a:rPr lang="tr-TR" dirty="0">
                <a:ea typeface="+mn-lt"/>
                <a:cs typeface="+mn-lt"/>
              </a:rPr>
              <a:t> hastalık için serbest eczane (CP) hizmetlerinin  arttırılmasının, özellikle tarama için sağlık hizmetlerine erişimde eşitliği iyileştirdiği öne sürülmüştür, ancak bunu inceleyen az sayıda çalışma bulunmaktadır. Bu çalışmanın amacı, </a:t>
            </a:r>
            <a:r>
              <a:rPr lang="tr-TR" dirty="0" err="1">
                <a:ea typeface="+mn-lt"/>
                <a:cs typeface="+mn-lt"/>
              </a:rPr>
              <a:t>SP'lerde</a:t>
            </a:r>
            <a:r>
              <a:rPr lang="tr-TR" dirty="0">
                <a:ea typeface="+mn-lt"/>
                <a:cs typeface="+mn-lt"/>
              </a:rPr>
              <a:t> </a:t>
            </a:r>
            <a:r>
              <a:rPr lang="tr-TR" dirty="0" err="1">
                <a:ea typeface="+mn-lt"/>
                <a:cs typeface="+mn-lt"/>
              </a:rPr>
              <a:t>kardiyovasküler</a:t>
            </a:r>
            <a:r>
              <a:rPr lang="tr-TR" dirty="0">
                <a:ea typeface="+mn-lt"/>
                <a:cs typeface="+mn-lt"/>
              </a:rPr>
              <a:t> hastalık (KVH) önleme hizmetlerinin mevcudiyeti ve alımının uygulamaya ve yerel nüfus özelliklerine göre nasıl değiştiğini belirlemekti.</a:t>
            </a:r>
            <a:endParaRPr lang="tr-TR" dirty="0">
              <a:cs typeface="Calibri" panose="020F0502020204030204"/>
            </a:endParaRPr>
          </a:p>
        </p:txBody>
      </p:sp>
    </p:spTree>
    <p:extLst>
      <p:ext uri="{BB962C8B-B14F-4D97-AF65-F5344CB8AC3E}">
        <p14:creationId xmlns:p14="http://schemas.microsoft.com/office/powerpoint/2010/main" val="3025553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84A5DB-285E-47EC-A10B-9185FDE31780}"/>
              </a:ext>
            </a:extLst>
          </p:cNvPr>
          <p:cNvSpPr>
            <a:spLocks noGrp="1"/>
          </p:cNvSpPr>
          <p:nvPr>
            <p:ph type="title"/>
          </p:nvPr>
        </p:nvSpPr>
        <p:spPr>
          <a:xfrm>
            <a:off x="16381859" y="-354982"/>
            <a:ext cx="6993148" cy="1325563"/>
          </a:xfrm>
        </p:spPr>
        <p:txBody>
          <a:bodyPr/>
          <a:lstStyle/>
          <a:p>
            <a:endParaRPr lang="tr-TR"/>
          </a:p>
        </p:txBody>
      </p:sp>
      <p:sp>
        <p:nvSpPr>
          <p:cNvPr id="3" name="İçerik Yer Tutucusu 2">
            <a:extLst>
              <a:ext uri="{FF2B5EF4-FFF2-40B4-BE49-F238E27FC236}">
                <a16:creationId xmlns:a16="http://schemas.microsoft.com/office/drawing/2014/main" id="{0FBB7F63-E4B4-437A-9F6F-AC43F1348470}"/>
              </a:ext>
            </a:extLst>
          </p:cNvPr>
          <p:cNvSpPr>
            <a:spLocks noGrp="1"/>
          </p:cNvSpPr>
          <p:nvPr>
            <p:ph idx="1"/>
          </p:nvPr>
        </p:nvSpPr>
        <p:spPr>
          <a:xfrm>
            <a:off x="838200" y="590660"/>
            <a:ext cx="10515600" cy="5586303"/>
          </a:xfrm>
        </p:spPr>
        <p:txBody>
          <a:bodyPr vert="horz" lIns="91440" tIns="45720" rIns="91440" bIns="45720" rtlCol="0" anchor="t">
            <a:normAutofit/>
          </a:bodyPr>
          <a:lstStyle/>
          <a:p>
            <a:pPr marL="0" indent="0">
              <a:buNone/>
            </a:pPr>
            <a:r>
              <a:rPr lang="tr-TR" dirty="0">
                <a:ea typeface="+mn-lt"/>
                <a:cs typeface="+mn-lt"/>
              </a:rPr>
              <a:t>Yöntemler</a:t>
            </a:r>
            <a:endParaRPr lang="tr-TR" dirty="0">
              <a:cs typeface="Calibri" panose="020F0502020204030204"/>
            </a:endParaRPr>
          </a:p>
          <a:p>
            <a:pPr marL="0" indent="0">
              <a:buNone/>
            </a:pPr>
            <a:r>
              <a:rPr lang="tr-TR" dirty="0">
                <a:ea typeface="+mn-lt"/>
                <a:cs typeface="+mn-lt"/>
              </a:rPr>
              <a:t>Tüm Victoria </a:t>
            </a:r>
            <a:r>
              <a:rPr lang="tr-TR" dirty="0" err="1">
                <a:ea typeface="+mn-lt"/>
                <a:cs typeface="+mn-lt"/>
              </a:rPr>
              <a:t>CP'lerindeki</a:t>
            </a:r>
            <a:r>
              <a:rPr lang="tr-TR" dirty="0">
                <a:ea typeface="+mn-lt"/>
                <a:cs typeface="+mn-lt"/>
              </a:rPr>
              <a:t> eczacılar bir ankete katılmaları için telefonla davet edildi. Anket, eczane özelliklerini, CVD ile ilgili hizmet özelliklerini ve hizmet sunumuna yönelik kaynakları incelemiştir. Reddeden eczacılara bunun yerine kısaca önemli bilgiler sunup sunmayacakları soruldu. Her eczane için bölge düzeyinde sosyoekonomik (SES) veriler analizlere dahil edilmiştir. Eczane özelliklerinin hizmet sunumu ile ilişkisini belirlemek için ikili lojistik regresyon kullanıldı.</a:t>
            </a:r>
            <a:endParaRPr lang="tr-TR" dirty="0">
              <a:cs typeface="Calibri" panose="020F0502020204030204"/>
            </a:endParaRPr>
          </a:p>
        </p:txBody>
      </p:sp>
    </p:spTree>
    <p:extLst>
      <p:ext uri="{BB962C8B-B14F-4D97-AF65-F5344CB8AC3E}">
        <p14:creationId xmlns:p14="http://schemas.microsoft.com/office/powerpoint/2010/main" val="2378139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78B158-2146-4926-8E4B-096957733C60}"/>
              </a:ext>
            </a:extLst>
          </p:cNvPr>
          <p:cNvSpPr>
            <a:spLocks noGrp="1"/>
          </p:cNvSpPr>
          <p:nvPr>
            <p:ph type="title"/>
          </p:nvPr>
        </p:nvSpPr>
        <p:spPr>
          <a:xfrm flipH="1">
            <a:off x="12890937" y="365125"/>
            <a:ext cx="980090" cy="1351838"/>
          </a:xfrm>
        </p:spPr>
        <p:txBody>
          <a:bodyPr/>
          <a:lstStyle/>
          <a:p>
            <a:endParaRPr lang="tr-TR"/>
          </a:p>
        </p:txBody>
      </p:sp>
      <p:sp>
        <p:nvSpPr>
          <p:cNvPr id="3" name="İçerik Yer Tutucusu 2">
            <a:extLst>
              <a:ext uri="{FF2B5EF4-FFF2-40B4-BE49-F238E27FC236}">
                <a16:creationId xmlns:a16="http://schemas.microsoft.com/office/drawing/2014/main" id="{FD5FEEBC-A068-45AE-8A6E-0D6D45C68176}"/>
              </a:ext>
            </a:extLst>
          </p:cNvPr>
          <p:cNvSpPr>
            <a:spLocks noGrp="1"/>
          </p:cNvSpPr>
          <p:nvPr>
            <p:ph idx="1"/>
          </p:nvPr>
        </p:nvSpPr>
        <p:spPr>
          <a:xfrm>
            <a:off x="838200" y="682625"/>
            <a:ext cx="10515600" cy="5494338"/>
          </a:xfrm>
        </p:spPr>
        <p:txBody>
          <a:bodyPr vert="horz" lIns="91440" tIns="45720" rIns="91440" bIns="45720" rtlCol="0" anchor="t">
            <a:normAutofit/>
          </a:bodyPr>
          <a:lstStyle/>
          <a:p>
            <a:pPr marL="0" indent="0">
              <a:buNone/>
            </a:pPr>
            <a:r>
              <a:rPr lang="tr-TR" dirty="0">
                <a:ea typeface="+mn-lt"/>
                <a:cs typeface="+mn-lt"/>
              </a:rPr>
              <a:t>Sonuçlar</a:t>
            </a:r>
            <a:endParaRPr lang="tr-TR" dirty="0">
              <a:cs typeface="Calibri" panose="020F0502020204030204"/>
            </a:endParaRPr>
          </a:p>
          <a:p>
            <a:pPr marL="0" indent="0">
              <a:buNone/>
            </a:pPr>
            <a:r>
              <a:rPr lang="tr-TR" dirty="0">
                <a:ea typeface="+mn-lt"/>
                <a:cs typeface="+mn-lt"/>
              </a:rPr>
              <a:t>Tanımlanan 1238 </a:t>
            </a:r>
            <a:r>
              <a:rPr lang="tr-TR" dirty="0" err="1">
                <a:ea typeface="+mn-lt"/>
                <a:cs typeface="+mn-lt"/>
              </a:rPr>
              <a:t>CP'den</a:t>
            </a:r>
            <a:r>
              <a:rPr lang="tr-TR" dirty="0">
                <a:ea typeface="+mn-lt"/>
                <a:cs typeface="+mn-lt"/>
              </a:rPr>
              <a:t> 519'u (%42) eczacı tam anketi doldurdu ve 414'ü (%33) kısa bilgi verdi. Genel olarak, hizmetler, kalite akreditasyonu ve özel danışmanlık olanakları ile alt </a:t>
            </a:r>
            <a:r>
              <a:rPr lang="tr-TR" dirty="0" err="1">
                <a:ea typeface="+mn-lt"/>
                <a:cs typeface="+mn-lt"/>
              </a:rPr>
              <a:t>SES'teki</a:t>
            </a:r>
            <a:r>
              <a:rPr lang="tr-TR" dirty="0">
                <a:ea typeface="+mn-lt"/>
                <a:cs typeface="+mn-lt"/>
              </a:rPr>
              <a:t> ve kırsal topluluklardaki eczanelerden daha sık alınabiliyordu. Eczanelerin devlet tarafından finanse edilmeyen hizmetler için geri ödeme alma olasılığını öngören faktörler arasında özel bir oda veya danışma odasının olması ve birden fazla eczacının görev yapması yer almaktadır. Üst çeyrekte hizmet sunum hacmini öngören faktörler, senaryo hacmini ve özel danışmanlık olanaklarını ve düşük Sosyoekonomik  topluluk profilini içeriyordu.</a:t>
            </a:r>
            <a:endParaRPr lang="tr-TR" dirty="0">
              <a:cs typeface="Calibri" panose="020F0502020204030204"/>
            </a:endParaRPr>
          </a:p>
        </p:txBody>
      </p:sp>
    </p:spTree>
    <p:extLst>
      <p:ext uri="{BB962C8B-B14F-4D97-AF65-F5344CB8AC3E}">
        <p14:creationId xmlns:p14="http://schemas.microsoft.com/office/powerpoint/2010/main" val="2550929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D21898E-86C0-4C8A-A76C-DF33E844C87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9542" y="0"/>
            <a:ext cx="10432916" cy="6858000"/>
          </a:xfrm>
          <a:custGeom>
            <a:avLst/>
            <a:gdLst>
              <a:gd name="connsiteX0" fmla="*/ 1287962 w 10432916"/>
              <a:gd name="connsiteY0" fmla="*/ 0 h 6858000"/>
              <a:gd name="connsiteX1" fmla="*/ 9144956 w 10432916"/>
              <a:gd name="connsiteY1" fmla="*/ 0 h 6858000"/>
              <a:gd name="connsiteX2" fmla="*/ 9241731 w 10432916"/>
              <a:gd name="connsiteY2" fmla="*/ 111692 h 6858000"/>
              <a:gd name="connsiteX3" fmla="*/ 10432916 w 10432916"/>
              <a:gd name="connsiteY3" fmla="*/ 3429001 h 6858000"/>
              <a:gd name="connsiteX4" fmla="*/ 9241730 w 10432916"/>
              <a:gd name="connsiteY4" fmla="*/ 6746310 h 6858000"/>
              <a:gd name="connsiteX5" fmla="*/ 9144957 w 10432916"/>
              <a:gd name="connsiteY5" fmla="*/ 6858000 h 6858000"/>
              <a:gd name="connsiteX6" fmla="*/ 1287959 w 10432916"/>
              <a:gd name="connsiteY6" fmla="*/ 6858000 h 6858000"/>
              <a:gd name="connsiteX7" fmla="*/ 1191186 w 10432916"/>
              <a:gd name="connsiteY7" fmla="*/ 6746310 h 6858000"/>
              <a:gd name="connsiteX8" fmla="*/ 0 w 10432916"/>
              <a:gd name="connsiteY8" fmla="*/ 3429001 h 6858000"/>
              <a:gd name="connsiteX9" fmla="*/ 1191186 w 10432916"/>
              <a:gd name="connsiteY9" fmla="*/ 11169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32916" h="6858000">
                <a:moveTo>
                  <a:pt x="1287962" y="0"/>
                </a:moveTo>
                <a:lnTo>
                  <a:pt x="9144956" y="0"/>
                </a:lnTo>
                <a:lnTo>
                  <a:pt x="9241731" y="111692"/>
                </a:lnTo>
                <a:cubicBezTo>
                  <a:pt x="9985889" y="1013175"/>
                  <a:pt x="10432916" y="2168897"/>
                  <a:pt x="10432916" y="3429001"/>
                </a:cubicBezTo>
                <a:cubicBezTo>
                  <a:pt x="10432916" y="4689105"/>
                  <a:pt x="9985889" y="5844827"/>
                  <a:pt x="9241730" y="6746310"/>
                </a:cubicBezTo>
                <a:lnTo>
                  <a:pt x="9144957" y="6858000"/>
                </a:lnTo>
                <a:lnTo>
                  <a:pt x="1287959" y="6858000"/>
                </a:lnTo>
                <a:lnTo>
                  <a:pt x="1191186" y="6746310"/>
                </a:lnTo>
                <a:cubicBezTo>
                  <a:pt x="447027" y="5844827"/>
                  <a:pt x="0" y="4689105"/>
                  <a:pt x="0" y="3429001"/>
                </a:cubicBezTo>
                <a:cubicBezTo>
                  <a:pt x="0" y="2168897"/>
                  <a:pt x="447027" y="1013175"/>
                  <a:pt x="1191186" y="111692"/>
                </a:cubicBez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C8F04BD-D093-45D0-B54C-50FDB308B4E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4942" y="0"/>
            <a:ext cx="9922116" cy="6858000"/>
          </a:xfrm>
          <a:custGeom>
            <a:avLst/>
            <a:gdLst>
              <a:gd name="connsiteX0" fmla="*/ 1378575 w 9922116"/>
              <a:gd name="connsiteY0" fmla="*/ 0 h 6858000"/>
              <a:gd name="connsiteX1" fmla="*/ 8543542 w 9922116"/>
              <a:gd name="connsiteY1" fmla="*/ 0 h 6858000"/>
              <a:gd name="connsiteX2" fmla="*/ 8633323 w 9922116"/>
              <a:gd name="connsiteY2" fmla="*/ 94145 h 6858000"/>
              <a:gd name="connsiteX3" fmla="*/ 9922116 w 9922116"/>
              <a:gd name="connsiteY3" fmla="*/ 3429001 h 6858000"/>
              <a:gd name="connsiteX4" fmla="*/ 8633323 w 9922116"/>
              <a:gd name="connsiteY4" fmla="*/ 6763858 h 6858000"/>
              <a:gd name="connsiteX5" fmla="*/ 8543544 w 9922116"/>
              <a:gd name="connsiteY5" fmla="*/ 6858000 h 6858000"/>
              <a:gd name="connsiteX6" fmla="*/ 1378573 w 9922116"/>
              <a:gd name="connsiteY6" fmla="*/ 6858000 h 6858000"/>
              <a:gd name="connsiteX7" fmla="*/ 1288793 w 9922116"/>
              <a:gd name="connsiteY7" fmla="*/ 6763858 h 6858000"/>
              <a:gd name="connsiteX8" fmla="*/ 0 w 9922116"/>
              <a:gd name="connsiteY8" fmla="*/ 3429001 h 6858000"/>
              <a:gd name="connsiteX9" fmla="*/ 1288793 w 9922116"/>
              <a:gd name="connsiteY9" fmla="*/ 9414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22116" h="6858000">
                <a:moveTo>
                  <a:pt x="1378575" y="0"/>
                </a:moveTo>
                <a:lnTo>
                  <a:pt x="8543542" y="0"/>
                </a:lnTo>
                <a:lnTo>
                  <a:pt x="8633323" y="94145"/>
                </a:lnTo>
                <a:cubicBezTo>
                  <a:pt x="9434072" y="974941"/>
                  <a:pt x="9922116" y="2144991"/>
                  <a:pt x="9922116" y="3429001"/>
                </a:cubicBezTo>
                <a:cubicBezTo>
                  <a:pt x="9922116" y="4713011"/>
                  <a:pt x="9434072" y="5883061"/>
                  <a:pt x="8633323" y="6763858"/>
                </a:cubicBezTo>
                <a:lnTo>
                  <a:pt x="8543544" y="6858000"/>
                </a:lnTo>
                <a:lnTo>
                  <a:pt x="1378573" y="6858000"/>
                </a:lnTo>
                <a:lnTo>
                  <a:pt x="1288793" y="6763858"/>
                </a:lnTo>
                <a:cubicBezTo>
                  <a:pt x="488044" y="5883061"/>
                  <a:pt x="0" y="4713011"/>
                  <a:pt x="0" y="3429001"/>
                </a:cubicBezTo>
                <a:cubicBezTo>
                  <a:pt x="0" y="2144991"/>
                  <a:pt x="488044" y="974941"/>
                  <a:pt x="1288793" y="94145"/>
                </a:cubicBezTo>
                <a:close/>
              </a:path>
            </a:pathLst>
          </a:cu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EB0F53D9-E95F-436A-936E-54AE2C127418}"/>
              </a:ext>
            </a:extLst>
          </p:cNvPr>
          <p:cNvSpPr>
            <a:spLocks noGrp="1"/>
          </p:cNvSpPr>
          <p:nvPr>
            <p:ph idx="1"/>
          </p:nvPr>
        </p:nvSpPr>
        <p:spPr>
          <a:xfrm>
            <a:off x="2165569" y="1956816"/>
            <a:ext cx="7860863" cy="4024884"/>
          </a:xfrm>
        </p:spPr>
        <p:txBody>
          <a:bodyPr vert="horz" lIns="91440" tIns="45720" rIns="91440" bIns="45720" rtlCol="0" anchor="t">
            <a:normAutofit/>
          </a:bodyPr>
          <a:lstStyle/>
          <a:p>
            <a:pPr marL="0" indent="0">
              <a:buNone/>
            </a:pPr>
            <a:r>
              <a:rPr lang="tr-TR" sz="2400">
                <a:cs typeface="Calibri" panose="020F0502020204030204"/>
              </a:rPr>
              <a:t>                                 TARTIŞALIM</a:t>
            </a:r>
          </a:p>
          <a:p>
            <a:pPr marL="0" indent="0">
              <a:buNone/>
            </a:pPr>
            <a:r>
              <a:rPr lang="tr-TR" sz="2400">
                <a:ea typeface="+mn-lt"/>
                <a:cs typeface="+mn-lt"/>
              </a:rPr>
              <a:t>Ters Bakım Yasasının CP'lerde önleyici hizmet sunumuna uygulanamayacağına dair bulgumuz oldukça dikkate değerdir. Daha sosyoekonomik durumu zayıf olan   topluluklarda artan CP hizmeti sunumunun varlığı  hakkında bir anlayış, genel olarak daha adil sağlık hizmetlerinin sunulmasını sağlayabilir.</a:t>
            </a:r>
            <a:endParaRPr lang="tr-TR" sz="2400">
              <a:cs typeface="Calibri" panose="020F0502020204030204"/>
            </a:endParaRPr>
          </a:p>
        </p:txBody>
      </p:sp>
      <p:sp>
        <p:nvSpPr>
          <p:cNvPr id="2" name="Başlık 1">
            <a:extLst>
              <a:ext uri="{FF2B5EF4-FFF2-40B4-BE49-F238E27FC236}">
                <a16:creationId xmlns:a16="http://schemas.microsoft.com/office/drawing/2014/main" id="{9E466F77-C481-43DE-93D1-0ACF44A73C00}"/>
              </a:ext>
            </a:extLst>
          </p:cNvPr>
          <p:cNvSpPr>
            <a:spLocks noGrp="1"/>
          </p:cNvSpPr>
          <p:nvPr>
            <p:ph type="title"/>
          </p:nvPr>
        </p:nvSpPr>
        <p:spPr>
          <a:xfrm>
            <a:off x="15178871" y="307616"/>
            <a:ext cx="596462" cy="1351838"/>
          </a:xfrm>
        </p:spPr>
        <p:txBody>
          <a:bodyPr/>
          <a:lstStyle/>
          <a:p>
            <a:endParaRPr lang="tr-TR"/>
          </a:p>
        </p:txBody>
      </p:sp>
    </p:spTree>
    <p:extLst>
      <p:ext uri="{BB962C8B-B14F-4D97-AF65-F5344CB8AC3E}">
        <p14:creationId xmlns:p14="http://schemas.microsoft.com/office/powerpoint/2010/main" val="221542369"/>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1341</Words>
  <Application>Microsoft Office PowerPoint</Application>
  <PresentationFormat>Geniş ekran</PresentationFormat>
  <Paragraphs>73</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Arial,Sans-Serif</vt:lpstr>
      <vt:lpstr>Calibri</vt:lpstr>
      <vt:lpstr>Calibri Light</vt:lpstr>
      <vt:lpstr>Ofis Teması</vt:lpstr>
      <vt:lpstr>GENEL ETİK,ECZACILIK ETİĞİ,HASTA ECZACI İLETİŞİMİ</vt:lpstr>
      <vt:lpstr>ECZANELERDE ANTİRETROVİAL TEDAVİ NİJERYA'DA BİR İLAÇ DAĞITIM MODELİNİN UYGULANMASI VE SONUÇLARI</vt:lpstr>
      <vt:lpstr>PowerPoint Sunusu</vt:lpstr>
      <vt:lpstr>PowerPoint Sunusu</vt:lpstr>
      <vt:lpstr>Ters Bakım Yasası(önleyici sağlık hizmetleri), serbest eczanelerdeki koruyucu sağlık hizmetleri için geçerli olmayabilir.</vt:lpstr>
      <vt:lpstr>PowerPoint Sunusu</vt:lpstr>
      <vt:lpstr>PowerPoint Sunusu</vt:lpstr>
      <vt:lpstr>PowerPoint Sunusu</vt:lpstr>
      <vt:lpstr>PowerPoint Sunusu</vt:lpstr>
      <vt:lpstr> Eczacılar ve eczane personeli için bir afet masası projesinin değerlendirilmesi</vt:lpstr>
      <vt:lpstr>PowerPoint Sunusu</vt:lpstr>
      <vt:lpstr>PowerPoint Sunusu</vt:lpstr>
      <vt:lpstr>PowerPoint Sunusu</vt:lpstr>
      <vt:lpstr>SORU 1</vt:lpstr>
      <vt:lpstr>SORU 2</vt:lpstr>
      <vt:lpstr>PowerPoint Sunusu</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Lenovo</dc:creator>
  <cp:lastModifiedBy>gülbin özçelikay</cp:lastModifiedBy>
  <cp:revision>920</cp:revision>
  <dcterms:created xsi:type="dcterms:W3CDTF">2021-10-18T06:50:42Z</dcterms:created>
  <dcterms:modified xsi:type="dcterms:W3CDTF">2021-11-30T10:16:46Z</dcterms:modified>
</cp:coreProperties>
</file>