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57" r:id="rId22"/>
    <p:sldId id="258" r:id="rId23"/>
    <p:sldId id="259" r:id="rId24"/>
    <p:sldId id="260" r:id="rId25"/>
    <p:sldId id="261" r:id="rId26"/>
    <p:sldId id="262" r:id="rId27"/>
    <p:sldId id="263" r:id="rId28"/>
    <p:sldId id="264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BE8FC-BFC4-4394-96EE-F04AA9BFD09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DB04A-25C1-42F3-A776-B637FD7F2C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720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80714-48AC-45D0-8E43-CEE7F48BE05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65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80714-48AC-45D0-8E43-CEE7F48BE05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27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6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007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39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390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45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05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16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5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56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98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83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1A6A8-A1FD-48A6-A8E9-B30EAC7C1215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D39E9-C2A1-4AD3-B30E-40567AC199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538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22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692696"/>
            <a:ext cx="7772400" cy="5403304"/>
          </a:xfrm>
        </p:spPr>
        <p:txBody>
          <a:bodyPr/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Küçük olmanın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prokaryotlara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bazı önemli avantajları vardır.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i="1" dirty="0">
                <a:latin typeface="Calibri" pitchFamily="34" charset="0"/>
                <a:cs typeface="Calibri" pitchFamily="34" charset="0"/>
              </a:rPr>
              <a:t>Örneğin;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besin maddeleri ve atık ürünler küçük hücrelerde büyük hücrelere göre içeri ve dışarı doğru daha hızlı geçerler. Böylece hücre metabolizması ve büyüme daha hızlı olur.</a:t>
            </a:r>
          </a:p>
          <a:p>
            <a:endParaRPr lang="tr-TR" sz="2400" i="1" dirty="0">
              <a:latin typeface="Calibri" pitchFamily="34" charset="0"/>
              <a:cs typeface="Calibri" pitchFamily="34" charset="0"/>
            </a:endParaRPr>
          </a:p>
          <a:p>
            <a:r>
              <a:rPr lang="tr-TR" sz="2400" i="1" dirty="0">
                <a:latin typeface="Calibri" pitchFamily="34" charset="0"/>
                <a:cs typeface="Calibri" pitchFamily="34" charset="0"/>
              </a:rPr>
              <a:t>Yüzey hacmi: V=4/3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ƛr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³</a:t>
            </a:r>
          </a:p>
          <a:p>
            <a:r>
              <a:rPr lang="tr-TR" sz="2400" i="1" dirty="0">
                <a:latin typeface="Calibri" pitchFamily="34" charset="0"/>
                <a:cs typeface="Calibri" pitchFamily="34" charset="0"/>
              </a:rPr>
              <a:t>Yüzey alanı: S=4ƛr²</a:t>
            </a:r>
          </a:p>
          <a:p>
            <a:r>
              <a:rPr lang="tr-TR" sz="2400" i="1" dirty="0">
                <a:latin typeface="Calibri" pitchFamily="34" charset="0"/>
                <a:cs typeface="Calibri" pitchFamily="34" charset="0"/>
              </a:rPr>
              <a:t>S/V=3/r olarak ifade edilir.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S/V oranı küçük hücrelerde büyüktür. Dolayısı ile daha hızlı büyürler. Küçük hücreler büyük hücrelere kıyasla daha büyük popülasyonlar oluştururlar.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90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955576"/>
          </a:xfrm>
        </p:spPr>
        <p:txBody>
          <a:bodyPr/>
          <a:lstStyle/>
          <a:p>
            <a:pPr algn="ctr"/>
            <a:r>
              <a:rPr lang="tr-TR" sz="3600" b="1" i="1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Hücre Zarları ve Hücre Duvarları</a:t>
            </a:r>
            <a:endParaRPr lang="en-US" sz="3600" b="1" i="1" dirty="0">
              <a:solidFill>
                <a:srgbClr val="FF3399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484784"/>
            <a:ext cx="7772400" cy="4611216"/>
          </a:xfrm>
        </p:spPr>
        <p:txBody>
          <a:bodyPr/>
          <a:lstStyle/>
          <a:p>
            <a:r>
              <a:rPr lang="tr-TR" sz="2400" b="1" i="1" dirty="0" err="1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b="1" i="1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 zar:</a:t>
            </a:r>
            <a:r>
              <a:rPr lang="tr-TR" sz="2400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 hücreyi çevreleyen ince bir yapıdır (8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). </a:t>
            </a:r>
            <a:r>
              <a:rPr lang="tr-TR" sz="2400" b="1" i="1" u="sng" dirty="0">
                <a:latin typeface="Calibri" pitchFamily="34" charset="0"/>
                <a:cs typeface="Calibri" pitchFamily="34" charset="0"/>
              </a:rPr>
              <a:t>Görevi;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hücrenin içini (sitoplazma) çevreden ayıran bir sınır oluşturur. Eğer zar hasar görürse, hücrenin bütünlüğü bozulur, sitoplazma çevreye sızar ve hücre ölür.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Aynı zamanda yüksek seçici geçirgenliğe sahip bir engeldir.</a:t>
            </a:r>
          </a:p>
          <a:p>
            <a:pPr algn="ctr">
              <a:buNone/>
            </a:pPr>
            <a:r>
              <a:rPr lang="tr-TR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  Zarların Kimyasal Bileşimi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Biyolojik zarların temel yapısı çift tabakalı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fosfolipiddir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Fosfolipidler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sıvı çözelti içinde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biraraya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gelir ve çift tabakalı yapılar oluştururlar.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tr-TR" sz="24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“Birim zar”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adı verilen bu yapı çift tabakalı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fosfolipid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ile bunun içine gömülü haldeki proteinlerden oluşur.</a:t>
            </a:r>
          </a:p>
          <a:p>
            <a:pPr marL="514350" indent="-514350" algn="just">
              <a:buFont typeface="Wingdings" pitchFamily="2" charset="2"/>
              <a:buChar char="Ø"/>
            </a:pPr>
            <a:endParaRPr lang="tr-TR" dirty="0" smtClean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21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11624" y="692696"/>
            <a:ext cx="7772400" cy="5259288"/>
          </a:xfrm>
        </p:spPr>
        <p:txBody>
          <a:bodyPr/>
          <a:lstStyle/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zarda yer alan temel proteinlerin zarın içinden geçen kısımları çok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hidrofobik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iken, dış ortam ve sitoplazmaya bakan kısımları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hidrofilik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özelliktedir. 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zarın tüm yapısı </a:t>
            </a:r>
            <a:r>
              <a:rPr lang="tr-TR" sz="2400" u="sng" dirty="0">
                <a:latin typeface="Calibri" pitchFamily="34" charset="0"/>
                <a:cs typeface="Calibri" pitchFamily="34" charset="0"/>
              </a:rPr>
              <a:t>hidrojen bağları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ve </a:t>
            </a:r>
            <a:r>
              <a:rPr lang="tr-TR" sz="2400" u="sng" dirty="0" err="1">
                <a:latin typeface="Calibri" pitchFamily="34" charset="0"/>
                <a:cs typeface="Calibri" pitchFamily="34" charset="0"/>
              </a:rPr>
              <a:t>hidrofobik</a:t>
            </a:r>
            <a:r>
              <a:rPr lang="tr-TR" sz="2400" u="sng" dirty="0">
                <a:latin typeface="Calibri" pitchFamily="34" charset="0"/>
                <a:cs typeface="Calibri" pitchFamily="34" charset="0"/>
              </a:rPr>
              <a:t> etkileşimler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ile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birarada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tutulur.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Buna ek olarak Mg</a:t>
            </a:r>
            <a:r>
              <a:rPr lang="tr-TR" sz="2400" baseline="30000" dirty="0">
                <a:latin typeface="Calibri" pitchFamily="34" charset="0"/>
                <a:cs typeface="Calibri" pitchFamily="34" charset="0"/>
              </a:rPr>
              <a:t>+2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Ca</a:t>
            </a:r>
            <a:r>
              <a:rPr lang="tr-TR" sz="2400" baseline="30000" dirty="0">
                <a:latin typeface="Calibri" pitchFamily="34" charset="0"/>
                <a:cs typeface="Calibri" pitchFamily="34" charset="0"/>
              </a:rPr>
              <a:t>+2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gibi katyonlar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fosfolipidlerin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negatif yükleri ile iyonik olarak birleşerek zarın kararlı olmasına yardım ederler.</a:t>
            </a:r>
          </a:p>
          <a:p>
            <a:pPr>
              <a:buClr>
                <a:srgbClr val="7030A0"/>
              </a:buClr>
              <a:buNone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4" descr="4-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5600" y="4365104"/>
            <a:ext cx="7992888" cy="24928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743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667544"/>
          </a:xfrm>
        </p:spPr>
        <p:txBody>
          <a:bodyPr/>
          <a:lstStyle/>
          <a:p>
            <a:pPr algn="ctr"/>
            <a:r>
              <a:rPr lang="tr-TR" sz="3600" b="1" dirty="0">
                <a:latin typeface="Calibri" pitchFamily="34" charset="0"/>
                <a:cs typeface="Calibri" pitchFamily="34" charset="0"/>
              </a:rPr>
              <a:t>Zar Proteinleri</a:t>
            </a:r>
            <a:endParaRPr lang="en-US" sz="3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24744"/>
            <a:ext cx="7772400" cy="4971256"/>
          </a:xfrm>
        </p:spPr>
        <p:txBody>
          <a:bodyPr/>
          <a:lstStyle/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zarın dış yüzeyi çevre ile temas halindedir. Bazı bakterilerde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substratlarla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bağlanan ya da büyük moleküllerin hücre içine aktarımını sağlayan çeşitli proteinler ile ilişki kurar.</a:t>
            </a:r>
          </a:p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zarın iç yüzeyi ise, sitoplazma tarafına bakar ve enerji veren tepkimelerinde ya da diğer önemli hücresel işlevlerde görev alan proteinler ile etkileşir</a:t>
            </a:r>
            <a:r>
              <a:rPr lang="tr-TR" dirty="0" smtClean="0"/>
              <a:t>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Birçok zar proteini, zar içine gömülü haldedir yani zarı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katederler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bunlara </a:t>
            </a:r>
            <a:r>
              <a:rPr lang="tr-TR" sz="2400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“integral zar proteinleri”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adı verilir.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Diğer proteinler ise, zara gömülü olmayıp, zarın iki yüzeyinden birine bağlıdır ve </a:t>
            </a:r>
            <a:r>
              <a:rPr lang="tr-TR" sz="2400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tr-TR" sz="2400" dirty="0" err="1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periferal</a:t>
            </a:r>
            <a:r>
              <a:rPr lang="tr-TR" sz="2400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 zar proteinleri”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adını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adlırlar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3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24744"/>
            <a:ext cx="7772400" cy="497125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Bu proteinlerin bazıları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lipoprotein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grubundadır ve amino terminalinde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yapısında kuyruk vardır.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Kuyruk kısmı proteinin zara tutunmasını sağlar.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Zarların akışkanlığı yağın akışkanlığına yakındır.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Dolayısı ile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integral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 proteinleri, oldukça hareketli ama aynı zamanda oldukça düzenli olan çift tabakalı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fosfalipid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tabakasını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katedebilirler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45152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b="1" dirty="0">
                <a:latin typeface="Calibri" pitchFamily="34" charset="0"/>
                <a:cs typeface="Calibri" pitchFamily="34" charset="0"/>
              </a:rPr>
              <a:t>Zar Proteinleri (devam)</a:t>
            </a:r>
            <a:endParaRPr lang="en-US" sz="36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57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59553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dirty="0">
                <a:latin typeface="Calibri" pitchFamily="34" charset="0"/>
                <a:cs typeface="Calibri" pitchFamily="34" charset="0"/>
              </a:rPr>
              <a:t>Zar Güçlendiren Ajanlar: Steroller ve </a:t>
            </a:r>
            <a:r>
              <a:rPr lang="tr-TR" sz="3600" dirty="0" err="1">
                <a:latin typeface="Calibri" pitchFamily="34" charset="0"/>
                <a:cs typeface="Calibri" pitchFamily="34" charset="0"/>
              </a:rPr>
              <a:t>Hopanoidler</a:t>
            </a:r>
            <a:endParaRPr lang="en-US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96752"/>
            <a:ext cx="7772400" cy="4899248"/>
          </a:xfrm>
        </p:spPr>
        <p:txBody>
          <a:bodyPr/>
          <a:lstStyle/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Ökaryotik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 zarlarının kimyasal bileşimleri arasındaki temel farklılıklardan biri,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ökaryotlardaki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zarların steroller içermesidir.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Steroller hemen hemen hiçbir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zarda bulunmaz.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Hücre tipine bağlı olarak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ökaryotik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zarlardaki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%5-25’ini steroller oluşturur.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Steroller ve sterollere benzeyen diğer moleküller, düzlemsel yapılı ve esnek olmayan özellikte iken, yağ asitleri kıvrılıp bükülebilirler.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Dolayısı ile, zarda sterollerin bulunması, onu kararlı hale getirir ve daha az esnek yapar.</a:t>
            </a:r>
          </a:p>
          <a:p>
            <a:pPr>
              <a:buNone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22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404664"/>
            <a:ext cx="7772400" cy="5691336"/>
          </a:xfrm>
        </p:spPr>
        <p:txBody>
          <a:bodyPr>
            <a:normAutofit lnSpcReduction="10000"/>
          </a:bodyPr>
          <a:lstStyle/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Hopanoidler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Bacteria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’da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bulunan sterol benzeri yapılardır.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Örneğin; C30,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diplopten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Bilindiği kadarıyla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hopanoidler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Archaea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türlerinde bulunmaz</a:t>
            </a:r>
          </a:p>
          <a:p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tr-TR" sz="2400" b="1" i="1" dirty="0" err="1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Archaea</a:t>
            </a:r>
            <a:r>
              <a:rPr lang="tr-TR" sz="2400" b="1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’ da Bulunan Zarlar</a:t>
            </a:r>
          </a:p>
          <a:p>
            <a:pPr algn="just"/>
            <a:r>
              <a:rPr lang="tr-TR" sz="2400" b="1" i="1" dirty="0" err="1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Archaea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daki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diğer organizmalardakinden farklıdır.</a:t>
            </a:r>
          </a:p>
          <a:p>
            <a:pPr algn="just"/>
            <a:r>
              <a:rPr lang="tr-TR" sz="2400" i="1" dirty="0" err="1">
                <a:latin typeface="Calibri" pitchFamily="34" charset="0"/>
                <a:cs typeface="Calibri" pitchFamily="34" charset="0"/>
              </a:rPr>
              <a:t>Bacteria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Eukarya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lipidlerinde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yağ asitlerini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gliserole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bağlayan bağlar </a:t>
            </a:r>
            <a:r>
              <a:rPr lang="tr-TR" b="1" dirty="0">
                <a:latin typeface="Calibri" pitchFamily="34" charset="0"/>
                <a:cs typeface="Calibri" pitchFamily="34" charset="0"/>
              </a:rPr>
              <a:t>ESTER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bağları iken,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Arcahaea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lipidlerinde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gliserol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ile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hidrofobik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yan zincirler arasında </a:t>
            </a:r>
            <a:r>
              <a:rPr lang="tr-TR" b="1" dirty="0" smtClean="0">
                <a:latin typeface="Calibri" pitchFamily="34" charset="0"/>
                <a:cs typeface="Calibri" pitchFamily="34" charset="0"/>
              </a:rPr>
              <a:t>ETER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bağları kurulur.</a:t>
            </a:r>
          </a:p>
          <a:p>
            <a:pPr algn="just"/>
            <a:r>
              <a:rPr lang="tr-TR" sz="2400" dirty="0">
                <a:latin typeface="Calibri" pitchFamily="34" charset="0"/>
                <a:cs typeface="Calibri" pitchFamily="34" charset="0"/>
              </a:rPr>
              <a:t>Ayrıca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Archaea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yağ asitleri içermez; yağ asitleri yerine yan zincir olarak 5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C’lu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bir hidrokarbon olan </a:t>
            </a:r>
            <a:r>
              <a:rPr lang="tr-TR" b="1" dirty="0" smtClean="0">
                <a:latin typeface="Calibri" pitchFamily="34" charset="0"/>
                <a:cs typeface="Calibri" pitchFamily="34" charset="0"/>
              </a:rPr>
              <a:t>İZOPREN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birimleri yer alır.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9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>
                <a:latin typeface="Calibri" pitchFamily="34" charset="0"/>
                <a:cs typeface="Calibri" pitchFamily="34" charset="0"/>
              </a:rPr>
              <a:t>Kavramların Gözden Geçirilmesi</a:t>
            </a:r>
            <a:endParaRPr lang="en-US" sz="3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412776"/>
            <a:ext cx="7772400" cy="4683224"/>
          </a:xfrm>
        </p:spPr>
        <p:txBody>
          <a:bodyPr/>
          <a:lstStyle/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 yüksek seçici geçirgenliğe sahiptir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+ proteinlerden oluşur.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Steroller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hopanoidler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gibi bazı moleküller zarı güçlendirirken,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integral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proteinler taşıma ve zarla ilgili süreçlerde iş görürler.</a:t>
            </a:r>
          </a:p>
          <a:p>
            <a:r>
              <a:rPr lang="tr-TR" sz="2400" i="1" dirty="0" err="1">
                <a:latin typeface="Calibri" pitchFamily="34" charset="0"/>
                <a:cs typeface="Calibri" pitchFamily="34" charset="0"/>
              </a:rPr>
              <a:t>Bacteria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Eukarya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’nın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aksine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Arcahaea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ETER bağları taşıyan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içerir.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Bazı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Arcahaea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türleri tek tabaka yerine çift tabakalı zar içerir.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81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595536"/>
          </a:xfrm>
        </p:spPr>
        <p:txBody>
          <a:bodyPr/>
          <a:lstStyle/>
          <a:p>
            <a:pPr algn="ctr"/>
            <a:r>
              <a:rPr lang="tr-TR" sz="36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3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Zar: İşlev</a:t>
            </a:r>
            <a:endParaRPr lang="tr-TR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24744"/>
            <a:ext cx="7772400" cy="4971256"/>
          </a:xfrm>
        </p:spPr>
        <p:txBody>
          <a:bodyPr/>
          <a:lstStyle/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 bariyer olmanın ötesinde hücrenin işlevselliğinde önemli rol oynar.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bileşenlerin pasif olarak hücreden sızmasını engeller.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Ayrıca birçok proteini barındırır. Bunların bazıları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biyoenerjetik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işlevlerde görev alan enzimlerdir. Diğer proteinler maddelerin hücre içine veya dışına aktarımında iş görür.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Zarın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enerjetik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durumu “proton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motiv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güç” olarak adlandırılır ve hücrede enerji gerektiren </a:t>
            </a:r>
            <a:r>
              <a:rPr lang="tr-TR" sz="2400" u="sng" dirty="0">
                <a:latin typeface="Calibri" pitchFamily="34" charset="0"/>
                <a:cs typeface="Calibri" pitchFamily="34" charset="0"/>
              </a:rPr>
              <a:t>taşıma, hareket ve ATP sentezi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gibi işlemlerin sürdürülmesinden sorumludur.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73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764704"/>
            <a:ext cx="7772400" cy="5331296"/>
          </a:xfrm>
        </p:spPr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Çok küçük bir bileşik olan hidrojen iyonu (H</a:t>
            </a:r>
            <a:r>
              <a:rPr lang="tr-TR" sz="2400" baseline="30000" dirty="0">
                <a:latin typeface="Calibri" pitchFamily="34" charset="0"/>
                <a:cs typeface="Calibri" pitchFamily="34" charset="0"/>
              </a:rPr>
              <a:t>+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bile elektrik yükü taşıdığı için zardan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difüze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olamaz.</a:t>
            </a:r>
          </a:p>
          <a:p>
            <a:pPr>
              <a:buClr>
                <a:srgbClr val="FF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Su molekülleri çift tabakalı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fosfolipidlerin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arasından geçebilecek kadar küçük olduğu için zardan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difüze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olabilir.</a:t>
            </a:r>
          </a:p>
          <a:p>
            <a:pPr>
              <a:buClr>
                <a:srgbClr val="FF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Suyun zardan geçişi </a:t>
            </a:r>
            <a:r>
              <a:rPr lang="tr-TR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tr-TR" sz="2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aquaporinler</a:t>
            </a:r>
            <a:r>
              <a:rPr lang="tr-TR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”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adı verilen taşıyıcı proteinler tarafından hızlandırılır.</a:t>
            </a:r>
          </a:p>
          <a:p>
            <a:pPr>
              <a:buClr>
                <a:srgbClr val="FF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Bu proteinlerin zar içinde oluşturdukları kanallar, sadece su moleküllerinin sitoplazma içine ve dışına doğru taşınmasını sağlarlar.</a:t>
            </a:r>
          </a:p>
          <a:p>
            <a:pPr>
              <a:buClr>
                <a:srgbClr val="FF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Örneğin; 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E.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coli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AqpZ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proteini.</a:t>
            </a:r>
          </a:p>
          <a:p>
            <a:pPr>
              <a:buClr>
                <a:srgbClr val="FF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38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2567608" y="188640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4. Hücre </a:t>
            </a:r>
            <a:r>
              <a:rPr lang="tr-TR" dirty="0" err="1" smtClean="0"/>
              <a:t>Yapsı</a:t>
            </a:r>
            <a:r>
              <a:rPr lang="tr-TR" dirty="0" smtClean="0"/>
              <a:t>/İşlevi</a:t>
            </a:r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>
          <a:xfrm>
            <a:off x="2711624" y="1268760"/>
            <a:ext cx="7772400" cy="468322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tr-TR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Mikroskobi</a:t>
            </a:r>
            <a:r>
              <a:rPr lang="tr-TR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ve Hücre Morfolojisi</a:t>
            </a:r>
          </a:p>
          <a:p>
            <a:pPr marL="514350" indent="-514350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Bölüm 2’de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ökaryotik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 kavramlarını inceledik.</a:t>
            </a:r>
          </a:p>
          <a:p>
            <a:pPr marL="514350" indent="-514350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Bu bölümde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mikroskobi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konusu ile başlayacak ve sırasıyla hücre zarları ve duvarları, hücre yüzey yapıları ve hareket konularını inceleyeceğiz.</a:t>
            </a:r>
          </a:p>
          <a:p>
            <a:pPr marL="514350" indent="-514350">
              <a:buNone/>
            </a:pP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                                    </a:t>
            </a:r>
            <a:r>
              <a:rPr lang="tr-TR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0"/>
              </a:rPr>
              <a:t>Işık Mikroskobu</a:t>
            </a:r>
          </a:p>
          <a:p>
            <a:pPr marL="173038" indent="-173038">
              <a:buFont typeface="Wingdings" pitchFamily="2" charset="2"/>
              <a:buChar char="§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Mikroorganizmaların görüntülenebilmesi ya ışık mikroskobu</a:t>
            </a:r>
          </a:p>
          <a:p>
            <a:pPr marL="173038" indent="-173038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Ya da elektron mikroskobu gerektirir.</a:t>
            </a:r>
          </a:p>
          <a:p>
            <a:pPr marL="173038" indent="-173038">
              <a:buFont typeface="Wingdings" pitchFamily="2" charset="2"/>
              <a:buChar char="§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Genel olarak; ışık mikroskobu parçalanmamış haldeki hücreleri, küçük büyütme ile incelemede kullanılırken, </a:t>
            </a:r>
          </a:p>
          <a:p>
            <a:pPr marL="173038" indent="-173038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Elektron mikroskobu hücre içindeki yapıları ya da yüzeyindeki</a:t>
            </a:r>
          </a:p>
          <a:p>
            <a:pPr marL="173038" indent="-173038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ayrıntıları incelemede kullanılır.</a:t>
            </a:r>
          </a:p>
        </p:txBody>
      </p:sp>
    </p:spTree>
    <p:extLst>
      <p:ext uri="{BB962C8B-B14F-4D97-AF65-F5344CB8AC3E}">
        <p14:creationId xmlns:p14="http://schemas.microsoft.com/office/powerpoint/2010/main" val="401264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52352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Hatırlayalım</a:t>
            </a:r>
            <a:endParaRPr lang="tr-TR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980728"/>
            <a:ext cx="7772400" cy="5115272"/>
          </a:xfrm>
        </p:spPr>
        <p:txBody>
          <a:bodyPr/>
          <a:lstStyle/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zarın asal işlevi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metabolitlerin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dış ortama sızmasını önleyen geçirgenlik engeli olmasıdır.</a:t>
            </a:r>
          </a:p>
          <a:p>
            <a:pPr>
              <a:buClr>
                <a:srgbClr val="FF000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Besinlerin konsantrasyon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gradientinin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zıt yönünde biriktirilmesi, özgün taşıma mekanizmalarının kullanılması ile mümkündür.</a:t>
            </a:r>
          </a:p>
          <a:p>
            <a:pPr>
              <a:buClr>
                <a:srgbClr val="FF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FF0000"/>
              </a:buCl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Bir hücrenin besinleri içine alabilmesi için sadece difüzyona bağımlı olmama nedenlerini belirtiniz.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88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667544"/>
          </a:xfrm>
        </p:spPr>
        <p:txBody>
          <a:bodyPr/>
          <a:lstStyle/>
          <a:p>
            <a:pPr algn="ctr"/>
            <a:r>
              <a:rPr lang="tr-TR" sz="3600" b="1" dirty="0" err="1">
                <a:latin typeface="Calibri" pitchFamily="34" charset="0"/>
                <a:cs typeface="Calibri" pitchFamily="34" charset="0"/>
              </a:rPr>
              <a:t>Psödopeptidoglikan</a:t>
            </a:r>
            <a:endParaRPr lang="en-US" sz="3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39616" y="1124744"/>
            <a:ext cx="7772400" cy="4827240"/>
          </a:xfrm>
        </p:spPr>
        <p:txBody>
          <a:bodyPr>
            <a:normAutofit lnSpcReduction="10000"/>
          </a:bodyPr>
          <a:lstStyle/>
          <a:p>
            <a:r>
              <a:rPr lang="tr-TR" sz="2600" dirty="0">
                <a:latin typeface="Calibri" pitchFamily="34" charset="0"/>
                <a:cs typeface="Calibri" pitchFamily="34" charset="0"/>
              </a:rPr>
              <a:t>Bazı </a:t>
            </a:r>
            <a:r>
              <a:rPr lang="tr-TR" sz="2600" i="1" dirty="0" err="1">
                <a:latin typeface="Calibri" pitchFamily="34" charset="0"/>
                <a:cs typeface="Calibri" pitchFamily="34" charset="0"/>
              </a:rPr>
              <a:t>Archaea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türleri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peptidoglikana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çok benzeyen bir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polisakkaritten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oluşan hücre duvarına sahiptirler.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r>
              <a:rPr lang="tr-TR" sz="2600" dirty="0">
                <a:latin typeface="Calibri" pitchFamily="34" charset="0"/>
                <a:cs typeface="Calibri" pitchFamily="34" charset="0"/>
              </a:rPr>
              <a:t>Bu materyal </a:t>
            </a:r>
            <a:r>
              <a:rPr lang="tr-TR" sz="26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psödopeptidoglikan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olarak adlandırılır.</a:t>
            </a:r>
          </a:p>
          <a:p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r>
              <a:rPr lang="tr-TR" sz="2600" dirty="0" err="1">
                <a:latin typeface="Calibri" pitchFamily="34" charset="0"/>
                <a:cs typeface="Calibri" pitchFamily="34" charset="0"/>
              </a:rPr>
              <a:t>Psödopeptidoglikanın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omurgası tekrarlanan N-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asetilglukozamin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N-</a:t>
            </a:r>
            <a:r>
              <a:rPr lang="tr-TR" sz="26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asetiltalosaminuronik</a:t>
            </a:r>
            <a:r>
              <a:rPr lang="tr-TR" sz="2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asit 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birimlerinden oluşur.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r>
              <a:rPr lang="tr-TR" sz="2600" dirty="0" err="1">
                <a:latin typeface="Calibri" pitchFamily="34" charset="0"/>
                <a:cs typeface="Calibri" pitchFamily="34" charset="0"/>
              </a:rPr>
              <a:t>Psödopeptidoglikanı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peptidoglikandan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ayıran bir başka fark,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peptidoglikanda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bulunan ß-1,4 bağları yerine </a:t>
            </a:r>
            <a:r>
              <a:rPr lang="tr-TR" sz="2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ß-1,3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Glikozidik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bağlar içermesidir.</a:t>
            </a:r>
            <a:endParaRPr lang="en-US" sz="26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52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404664"/>
            <a:ext cx="7772400" cy="5691336"/>
          </a:xfrm>
        </p:spPr>
        <p:txBody>
          <a:bodyPr/>
          <a:lstStyle/>
          <a:p>
            <a:r>
              <a:rPr lang="tr-TR" sz="2600" dirty="0" err="1">
                <a:latin typeface="Calibri" pitchFamily="34" charset="0"/>
                <a:cs typeface="Calibri" pitchFamily="34" charset="0"/>
              </a:rPr>
              <a:t>Archaea’da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en sık rastlanan hücre duvarı tipi, </a:t>
            </a:r>
            <a:r>
              <a:rPr lang="tr-TR" sz="26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parakristalin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yüzey tabakasıdır (</a:t>
            </a:r>
            <a:r>
              <a:rPr lang="tr-TR" sz="2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S-tabakası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).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r>
              <a:rPr lang="tr-TR" sz="2600" dirty="0">
                <a:latin typeface="Calibri" pitchFamily="34" charset="0"/>
                <a:cs typeface="Calibri" pitchFamily="34" charset="0"/>
              </a:rPr>
              <a:t>S-tabakası protein ya da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glikoprotein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yapısında olup genellikle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hekzagonal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simetriye sahiptir.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r>
              <a:rPr lang="tr-TR" sz="2600" dirty="0">
                <a:latin typeface="Calibri" pitchFamily="34" charset="0"/>
                <a:cs typeface="Calibri" pitchFamily="34" charset="0"/>
              </a:rPr>
              <a:t>S-tabakaları aşırı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halofilik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metanogen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hipertermofil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600" i="1" dirty="0" err="1">
                <a:latin typeface="Calibri" pitchFamily="34" charset="0"/>
                <a:cs typeface="Calibri" pitchFamily="34" charset="0"/>
              </a:rPr>
              <a:t>Archaea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grupları arasında yaygındır. 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r>
              <a:rPr lang="tr-TR" sz="2600" dirty="0" err="1">
                <a:latin typeface="Calibri" pitchFamily="34" charset="0"/>
                <a:cs typeface="Calibri" pitchFamily="34" charset="0"/>
              </a:rPr>
              <a:t>Archaea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türlerindeki hücre duvarlarının kimyasal açıdan değişik moleküller içerdiğini gördük.</a:t>
            </a:r>
          </a:p>
        </p:txBody>
      </p:sp>
    </p:spTree>
    <p:extLst>
      <p:ext uri="{BB962C8B-B14F-4D97-AF65-F5344CB8AC3E}">
        <p14:creationId xmlns:p14="http://schemas.microsoft.com/office/powerpoint/2010/main" val="28435673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739552"/>
          </a:xfrm>
        </p:spPr>
        <p:txBody>
          <a:bodyPr/>
          <a:lstStyle/>
          <a:p>
            <a:pPr algn="ctr"/>
            <a:r>
              <a:rPr lang="tr-TR" sz="36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Kavramların Gözden Geçirilmesi</a:t>
            </a:r>
            <a:endParaRPr lang="en-US" sz="36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340768"/>
            <a:ext cx="7772400" cy="4755232"/>
          </a:xfrm>
        </p:spPr>
        <p:txBody>
          <a:bodyPr/>
          <a:lstStyle/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i="1" dirty="0" err="1">
                <a:latin typeface="Calibri" pitchFamily="34" charset="0"/>
                <a:cs typeface="Calibri" pitchFamily="34" charset="0"/>
              </a:rPr>
              <a:t>Bacteria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 duvarı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peptidoglikan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adı verilen bir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polisakkarit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içerir. Bu materyal N-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asetilglukozamin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N-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asetilmuramik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asit zincirlerinden oluşur. 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Zincirlerdeki N-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asetilmuramik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asit birimleri, kısa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peptidler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aracılığı ile birbirlerine bağlanır.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Organizmanın tipine bağlı olarak birçok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peptidoglikan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tabakası bulunabilir.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Archaea’daki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duvar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peptidoglikan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yerine bir başka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polisakkarit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 da protein içerir.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Lizozim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enzimi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peptidoglikanı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parçalayarak hücrenin erimesine yol açar.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45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52352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Gaz Vezikülleri</a:t>
            </a:r>
            <a:endParaRPr lang="tr-TR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11624" y="980728"/>
            <a:ext cx="7772400" cy="4899248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Birçok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organizma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planktonik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olup, göl ve okyanus suları içinde yüzerler.</a:t>
            </a:r>
          </a:p>
          <a:p>
            <a:pPr>
              <a:buClr>
                <a:srgbClr val="C0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Planktonik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prokaryotların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birçoğu gaz vezikülleri oluşturur. Bunlar içi boş, silindirik yapılardır.</a:t>
            </a:r>
          </a:p>
          <a:p>
            <a:pPr>
              <a:buClr>
                <a:srgbClr val="C0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Bu yapılar hücrenin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dansitesini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düşürerek yüzmelerini mümkün kılar.</a:t>
            </a:r>
          </a:p>
          <a:p>
            <a:pPr>
              <a:buClr>
                <a:srgbClr val="C0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Gaz vezikülleri, hücrelerin su ortamı içinde çevresel etmenlere cevap olarak aşağı ya da yukarı doğru yüzmelerini sağlayan bir hareket biçimidir.</a:t>
            </a:r>
          </a:p>
          <a:p>
            <a:pPr>
              <a:buClr>
                <a:srgbClr val="C0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Bazı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Archaea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türleri de gaz vezikülleri içerir.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6212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404664"/>
            <a:ext cx="7772400" cy="739552"/>
          </a:xfrm>
        </p:spPr>
        <p:txBody>
          <a:bodyPr/>
          <a:lstStyle/>
          <a:p>
            <a:pPr algn="ctr"/>
            <a:r>
              <a:rPr lang="tr-TR" sz="3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Gaz Veziküllerinin Moleküler Yapısı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96752"/>
            <a:ext cx="7772400" cy="4899248"/>
          </a:xfrm>
        </p:spPr>
        <p:txBody>
          <a:bodyPr/>
          <a:lstStyle/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Gaz vezikülleri iki farklı proteinden oluşur.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Gaz vezikülündeki temel protein olan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i="1" u="sng" dirty="0" err="1">
                <a:latin typeface="Calibri" pitchFamily="34" charset="0"/>
                <a:cs typeface="Calibri" pitchFamily="34" charset="0"/>
              </a:rPr>
              <a:t>Gvp</a:t>
            </a:r>
            <a:r>
              <a:rPr lang="tr-TR" sz="2400" b="1" u="sng" dirty="0" err="1">
                <a:latin typeface="Calibri" pitchFamily="34" charset="0"/>
                <a:cs typeface="Calibri" pitchFamily="34" charset="0"/>
              </a:rPr>
              <a:t>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küçük yüksek derecede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hidrofobik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sert yapılıdır.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Gaz vezikülünün sert bir zara sahip olması, bu yapının dışarıdan gelecek baskılara karşı direnebilmesi için gereklidir.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i="1" dirty="0" err="1">
                <a:latin typeface="Calibri" pitchFamily="34" charset="0"/>
                <a:cs typeface="Calibri" pitchFamily="34" charset="0"/>
              </a:rPr>
              <a:t>GvpA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gaz vezikülünün kabuğunu oluşturur ve veziküldeki toplam proteinin %97’si bu proteinden ibarettir.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b="1" i="1" u="sng" dirty="0" err="1">
                <a:latin typeface="Calibri" pitchFamily="34" charset="0"/>
                <a:cs typeface="Calibri" pitchFamily="34" charset="0"/>
              </a:rPr>
              <a:t>GvpC</a:t>
            </a:r>
            <a:r>
              <a:rPr lang="tr-TR" sz="2400" b="1" i="1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olarak adlandırılan minör protein, gaz vezikülü kabuğunu güçlendirmekle görevlidir.</a:t>
            </a:r>
          </a:p>
        </p:txBody>
      </p:sp>
    </p:spTree>
    <p:extLst>
      <p:ext uri="{BB962C8B-B14F-4D97-AF65-F5344CB8AC3E}">
        <p14:creationId xmlns:p14="http://schemas.microsoft.com/office/powerpoint/2010/main" val="2113557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45152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ENDOSPORLAR</a:t>
            </a:r>
            <a:endParaRPr lang="tr-TR" sz="3600" b="1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96752"/>
            <a:ext cx="7772400" cy="4899248"/>
          </a:xfrm>
        </p:spPr>
        <p:txBody>
          <a:bodyPr>
            <a:normAutofit fontScale="92500"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Bazı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Bacteria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sporulasyon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adı verilen bir süreç sırasında “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endospor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” adı verilen yapılar üretirler.</a:t>
            </a:r>
          </a:p>
          <a:p>
            <a:pPr>
              <a:buClr>
                <a:srgbClr val="00B05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Endosporların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biyolojik işlevi, organizmanın aşırı sıcaklık, kuruma ve besin yokluğu gibi 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zor koşullara dayanmasını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sağlamaktır.</a:t>
            </a:r>
          </a:p>
          <a:p>
            <a:pPr>
              <a:buClr>
                <a:srgbClr val="00B05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Endospor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oluşturan bakteriler toprakta çok yaygın olarak bulunur.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Bacillus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Clostridium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üzerinde en çok çalışılmış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endospor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oluşturan bakteri gruplarıdır.</a:t>
            </a:r>
          </a:p>
          <a:p>
            <a:pPr>
              <a:buClr>
                <a:srgbClr val="00B05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Bakteriyal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endosporların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keşfedilmesi mikrobiyolojide büyük önem taşır çünkü bu formların ısıya çok dayanıklı olduklarının öğrenilmesi, sterilizasyon için uygun yöntemlerin geliştirilmesini zorunlu kılmıştır.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10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595536"/>
          </a:xfrm>
        </p:spPr>
        <p:txBody>
          <a:bodyPr/>
          <a:lstStyle/>
          <a:p>
            <a:pPr algn="ctr"/>
            <a:r>
              <a:rPr lang="tr-TR" sz="3600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Mikrobiyal</a:t>
            </a:r>
            <a:r>
              <a:rPr lang="tr-TR" sz="3600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Hareket</a:t>
            </a:r>
            <a:endParaRPr lang="en-US" sz="3600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268760"/>
            <a:ext cx="7772400" cy="4827240"/>
          </a:xfrm>
        </p:spPr>
        <p:txBody>
          <a:bodyPr>
            <a:normAutofit lnSpcReduction="10000"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Hücrelerin çoğu kendi güçleri ile hareket edebilirler.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Hücrelerin yaşadıkları çevrenin farklı bölgelerine ulaşabilmesi hareket ile mümkün olur.</a:t>
            </a:r>
          </a:p>
          <a:p>
            <a:pPr>
              <a:buClr>
                <a:srgbClr val="7030A0"/>
              </a:buCl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	        </a:t>
            </a:r>
            <a:r>
              <a:rPr lang="tr-TR" sz="3600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Kamçı ve Hareket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Bakteriyal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kamçılar bir ucu serbest, diğer ucu bakteriye tutunmuş olan, ince, uzun uzantılardır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Flagellum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flagella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).</a:t>
            </a:r>
          </a:p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monotrik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–tek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flagellum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polar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flagellum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–hücre ucunda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flagellum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amfitrik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–hücrenin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her bir ucunda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bir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flagellum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lofotrik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–bir veya iki uçta çok sayıda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flagella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peritrik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–hücrenin tüm yüzeyine yayılmış şekilde</a:t>
            </a:r>
          </a:p>
        </p:txBody>
      </p:sp>
    </p:spTree>
    <p:extLst>
      <p:ext uri="{BB962C8B-B14F-4D97-AF65-F5344CB8AC3E}">
        <p14:creationId xmlns:p14="http://schemas.microsoft.com/office/powerpoint/2010/main" val="17025571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404664"/>
            <a:ext cx="7772400" cy="5691336"/>
          </a:xfrm>
        </p:spPr>
        <p:txBody>
          <a:bodyPr/>
          <a:lstStyle/>
          <a:p>
            <a:pPr algn="ctr">
              <a:buClr>
                <a:srgbClr val="FF0000"/>
              </a:buClr>
              <a:buNone/>
            </a:pPr>
            <a:endParaRPr lang="tr-TR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Kavramların Gözden Geçirilmesi</a:t>
            </a:r>
          </a:p>
          <a:p>
            <a:pPr marL="0" indent="0">
              <a:buClr>
                <a:srgbClr val="FF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Hareketli bakteriler çevrelerindeki fiziksel ya da kimyasal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gradiyentlere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karşı cevap oluşturabilirler.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Kemotaksis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fototaksis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süreçleri sırasında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hücrenin rastgele hareketi uyarana doğru ya da ondan kaçacak şekilde ayarlanabilir. 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22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39616" y="260648"/>
            <a:ext cx="7772400" cy="1143000"/>
          </a:xfrm>
        </p:spPr>
        <p:txBody>
          <a:bodyPr/>
          <a:lstStyle/>
          <a:p>
            <a:pPr algn="ctr"/>
            <a:r>
              <a:rPr lang="tr-TR" sz="3200" dirty="0">
                <a:solidFill>
                  <a:srgbClr val="92D050"/>
                </a:solidFill>
                <a:latin typeface="+mn-lt"/>
              </a:rPr>
              <a:t>Boyama: Aydınlık alan </a:t>
            </a:r>
            <a:r>
              <a:rPr lang="tr-TR" sz="3200" dirty="0" err="1">
                <a:solidFill>
                  <a:srgbClr val="92D050"/>
                </a:solidFill>
                <a:latin typeface="+mn-lt"/>
              </a:rPr>
              <a:t>Mikroskobisi</a:t>
            </a:r>
            <a:r>
              <a:rPr lang="tr-TR" sz="3200" dirty="0">
                <a:solidFill>
                  <a:srgbClr val="92D050"/>
                </a:solidFill>
                <a:latin typeface="+mn-lt"/>
              </a:rPr>
              <a:t> için Kontrastın Arttırılması</a:t>
            </a:r>
            <a:endParaRPr lang="en-US" sz="3200" dirty="0">
              <a:solidFill>
                <a:srgbClr val="92D050"/>
              </a:solidFill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556792"/>
            <a:ext cx="7772400" cy="4539208"/>
          </a:xfrm>
        </p:spPr>
        <p:txBody>
          <a:bodyPr>
            <a:normAutofit lnSpcReduction="10000"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Aydınlık alan mikroskobunun kısıtlamalarından biri, kontrastın yetersiz olmasıdır. Hücrelerin boyanması için çeşitli boyaların kullanılması kontrastı arttırarak onların aydınlık alan mikroskobunda daha iyi görünmelerini sağlar.</a:t>
            </a:r>
          </a:p>
          <a:p>
            <a:pPr>
              <a:buClr>
                <a:srgbClr val="92D05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92D05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Mikrobiyolojide kullanılan birçok boya pozitif yük taşır (bazik boyalar)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asitler ya da asidik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polisakkaritler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gibi negatif yük taşıyan bileşenlerle birleşir Örneğin: metilen mavisi, kristal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viyole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safranin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Clr>
                <a:srgbClr val="92D05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92D05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Hücre yüzeylerinin negatif yük taşımasından ötürü, bu yapılar hücre yüzeyindeki yapılara kolayca bağlanır.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974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404664"/>
            <a:ext cx="7772400" cy="5691336"/>
          </a:xfrm>
        </p:spPr>
        <p:txBody>
          <a:bodyPr>
            <a:normAutofit fontScale="92500"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Mikrobiyolojide kullanılan başlıca 2 boyama yöntemi:</a:t>
            </a:r>
          </a:p>
          <a:p>
            <a:pPr marL="457200" indent="-457200">
              <a:buClr>
                <a:srgbClr val="7030A0"/>
              </a:buClr>
              <a:buAutoNum type="arabicPeriod"/>
            </a:pPr>
            <a:r>
              <a:rPr lang="tr-TR" sz="2200" u="sng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Basit Boyama: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Preraratlardaki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mikroorganizmalar hakkında kısa sürede bilgi edinmek için tek boya solüsyonu kullanılır. Boya preparata 1 defa uygulanır ve bakteriler boyaların karakterine göre boyanır. </a:t>
            </a:r>
          </a:p>
          <a:p>
            <a:pPr marL="457200" indent="-457200">
              <a:buClr>
                <a:srgbClr val="7030A0"/>
              </a:buClr>
              <a:buNone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	Bu amaçlar: </a:t>
            </a:r>
          </a:p>
          <a:p>
            <a:pPr marL="457200" indent="-457200">
              <a:buClr>
                <a:srgbClr val="7030A0"/>
              </a:buClr>
              <a:buNone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	- Bazik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Fuksin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7030A0"/>
              </a:buClr>
              <a:buNone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	-Kristal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Violet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7030A0"/>
              </a:buClr>
              <a:buNone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	-Metilen Mavisi gibi bazik boya solüsyonlarından birisi kullanılır.</a:t>
            </a:r>
          </a:p>
          <a:p>
            <a:pPr marL="457200" indent="-457200">
              <a:buClr>
                <a:srgbClr val="7030A0"/>
              </a:buClr>
              <a:buAutoNum type="arabicPeriod" startAt="2"/>
            </a:pPr>
            <a:r>
              <a:rPr lang="tr-TR" sz="2200" u="sng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Bileşik Boyama:</a:t>
            </a:r>
            <a:r>
              <a:rPr lang="tr-TR" sz="2200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Birden fazla boya kullanılarak yapılan boyamadır. Bunlar arasında</a:t>
            </a:r>
          </a:p>
          <a:p>
            <a:pPr marL="457200" indent="-457200">
              <a:buClr>
                <a:srgbClr val="7030A0"/>
              </a:buClr>
              <a:buNone/>
            </a:pPr>
            <a:r>
              <a:rPr lang="tr-TR" sz="2200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	- </a:t>
            </a:r>
            <a:r>
              <a:rPr lang="tr-TR" sz="2200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Diferensiyel</a:t>
            </a:r>
            <a:r>
              <a:rPr lang="tr-TR" sz="2200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Boyama: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Mikroorganizmaları birbirinden ayırmada kullanılır.</a:t>
            </a:r>
          </a:p>
          <a:p>
            <a:pPr marL="457200" indent="-457200">
              <a:buClr>
                <a:srgbClr val="7030A0"/>
              </a:buClr>
              <a:buNone/>
            </a:pPr>
            <a:r>
              <a:rPr lang="tr-TR" sz="2200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	- </a:t>
            </a:r>
            <a:r>
              <a:rPr lang="tr-TR" sz="2200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Sütrüktürel</a:t>
            </a:r>
            <a:r>
              <a:rPr lang="tr-TR" sz="2200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Boyama: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Bakterilerin iç ve dış yapıları hakkında bilgi edinmek için kullanılan birleşik boyama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yöndetimidir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7030A0"/>
              </a:buClr>
              <a:buNone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	(spor, kapsül,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flagella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çekirdek,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lipid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v.s.)</a:t>
            </a:r>
          </a:p>
        </p:txBody>
      </p:sp>
    </p:spTree>
    <p:extLst>
      <p:ext uri="{BB962C8B-B14F-4D97-AF65-F5344CB8AC3E}">
        <p14:creationId xmlns:p14="http://schemas.microsoft.com/office/powerpoint/2010/main" val="618398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39616" y="332656"/>
            <a:ext cx="7772400" cy="66754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Mekanizma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11624" y="1052736"/>
            <a:ext cx="7772400" cy="49712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Gram-pozitif bakterilerin kristal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viyole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/iyot kompleksini tutma özelliğine sahip “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peptidoglikan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” yapıda hücre duvarları vardır.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Hücre duvarlarının ağsı ve kat kat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peptidoglikandan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oluşan yapısı boya parçacıklarını tutar.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Gram-negatif bakterilerin hücre duvarı ise sadece ince bir peptidoglikan katmanından oluşur ve boyaları tutamaz. Gram-negatif bakterilerde aynı zamanda </a:t>
            </a:r>
            <a:r>
              <a:rPr lang="tr-TR" sz="2200" b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lipid</a:t>
            </a:r>
            <a:r>
              <a:rPr lang="tr-TR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yapıda bir dış zar duvarı vardır.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Alkol, Gram-pozitif hücre duvarının su kaybedip büzüşmesine neden olur. Bu yüzden boya tanecikleri moleküllerin arasına sıkışır (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dekolarizasyon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).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178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692696"/>
            <a:ext cx="7772400" cy="5403304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Gram-negatif bakterilerdeki ince olan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peptidoglikan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katman, boya parçacıklarını tutamaz. Alkol dış zardaki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çözünce, boya dağılır, hücrenin rengi açılır.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Renk açılmasının ardından birinciden farklı ikinci bir boya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safranin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uygulanır. Bu boya, rengi açılmış hücreleri boyayarak onların görünmelerini sağlar.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Gram-pozitifler birinci boyayla mora boyandıkları için ikinci boya onların rengini etkilemez ama Gram-negatif olanlar pembe-kırmızı olurlar.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925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811560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Hücre Morfolojisi</a:t>
            </a:r>
            <a:endParaRPr lang="en-US" sz="3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340768"/>
            <a:ext cx="7772400" cy="4755232"/>
          </a:xfrm>
        </p:spPr>
        <p:txBody>
          <a:bodyPr/>
          <a:lstStyle/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Biyolojide kullanılan </a:t>
            </a:r>
            <a:r>
              <a:rPr lang="tr-TR" sz="2400" b="1" i="1" dirty="0">
                <a:latin typeface="Calibri" pitchFamily="34" charset="0"/>
                <a:cs typeface="Calibri" pitchFamily="34" charset="0"/>
              </a:rPr>
              <a:t>morfoloji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terimi hücrenin </a:t>
            </a:r>
            <a:r>
              <a:rPr lang="tr-TR" sz="2400" b="1" i="1" dirty="0">
                <a:latin typeface="Calibri" pitchFamily="34" charset="0"/>
                <a:cs typeface="Calibri" pitchFamily="34" charset="0"/>
              </a:rPr>
              <a:t>biçimini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ifade eder.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Küresel ya da yumurta şeklindeki morfolojiye sahip bir bakteriye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kok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(çoğulu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cocci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adı verilir.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Monokok</a:t>
            </a:r>
            <a:r>
              <a:rPr lang="tr-TR" sz="2400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İkiye bölündükten sonra birbirinden tamamen ayrılan ve mikroskopta tek bir daire şeklinde görünen bakterilerdir.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Diplokok</a:t>
            </a:r>
            <a:r>
              <a:rPr lang="tr-TR" sz="2400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İkişer ikişer bir arada bulunan koklardır.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Tetrakok</a:t>
            </a:r>
            <a:r>
              <a:rPr lang="tr-TR" sz="2400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Dört bakteri hücresinin bir arada bulunma halidir.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Streptokok: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Bir çizgi boyunca bölünerek çoğalan ve birbirinden ayrılmayarak yan yana dizilen koklardır.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121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620688"/>
            <a:ext cx="7772400" cy="5475312"/>
          </a:xfrm>
        </p:spPr>
        <p:txBody>
          <a:bodyPr/>
          <a:lstStyle/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Stafilokok: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Üzüm salkımı gibi düzensin kümeler yapan koklardır.</a:t>
            </a:r>
          </a:p>
          <a:p>
            <a:pPr>
              <a:buClr>
                <a:srgbClr val="FF0000"/>
              </a:buClr>
              <a:buFont typeface="Courier New" pitchFamily="49" charset="0"/>
              <a:buChar char="o"/>
            </a:pPr>
            <a:r>
              <a:rPr lang="tr-TR" sz="2400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Sarsina</a:t>
            </a:r>
            <a:r>
              <a:rPr lang="tr-TR" sz="2400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Birbirine dik üç yönde bölünerek 8,12,16 adet iri koktan meydana gelen balya veya küp görünümündeki bakteri kümeleridir.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5680" y="2780929"/>
            <a:ext cx="605790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3166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 err="1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Mikrobiyal</a:t>
            </a:r>
            <a:r>
              <a:rPr lang="tr-TR" sz="3200" b="1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Hücrelerin Boyutları ve Küçük Olmanın Önemi</a:t>
            </a:r>
            <a:endParaRPr lang="en-US" sz="3200" b="1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700808"/>
            <a:ext cx="7772400" cy="439519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hücrelerin boyutları ve hacimleri büyük ölçüde değişiklik gösterir (uzunlukları 0,2-20µm/ en 0,2-1.0 µm).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Çok büyük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prokaryotların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çoğunluğu ya kükürt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kemolitotrofları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 da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siyanobakterilerdir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Kükürt bakterilerinin büyük hücre boyutlarının çok miktarda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substrat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depolama mekanizması olacağı düşünülmektedir.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Genel olarak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“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prokaryotlar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ökaryotlara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göre daha küçüktürler”.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379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1728</Words>
  <Application>Microsoft Office PowerPoint</Application>
  <PresentationFormat>Geniş ekran</PresentationFormat>
  <Paragraphs>179</Paragraphs>
  <Slides>28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Courier New</vt:lpstr>
      <vt:lpstr>Wingdings</vt:lpstr>
      <vt:lpstr>Office Teması</vt:lpstr>
      <vt:lpstr>Biyoteknoloji için Mikrobiyoloji 1</vt:lpstr>
      <vt:lpstr>4. Hücre Yapsı/İşlevi</vt:lpstr>
      <vt:lpstr>Boyama: Aydınlık alan Mikroskobisi için Kontrastın Arttırılması</vt:lpstr>
      <vt:lpstr>PowerPoint Sunusu</vt:lpstr>
      <vt:lpstr>Mekanizma</vt:lpstr>
      <vt:lpstr>PowerPoint Sunusu</vt:lpstr>
      <vt:lpstr>Hücre Morfolojisi</vt:lpstr>
      <vt:lpstr>PowerPoint Sunusu</vt:lpstr>
      <vt:lpstr>Mikrobiyal Hücrelerin Boyutları ve Küçük Olmanın Önemi</vt:lpstr>
      <vt:lpstr>PowerPoint Sunusu</vt:lpstr>
      <vt:lpstr>Hücre Zarları ve Hücre Duvarları</vt:lpstr>
      <vt:lpstr>PowerPoint Sunusu</vt:lpstr>
      <vt:lpstr>Zar Proteinleri</vt:lpstr>
      <vt:lpstr>Zar Proteinleri (devam)</vt:lpstr>
      <vt:lpstr>Zar Güçlendiren Ajanlar: Steroller ve Hopanoidler</vt:lpstr>
      <vt:lpstr>PowerPoint Sunusu</vt:lpstr>
      <vt:lpstr>Kavramların Gözden Geçirilmesi</vt:lpstr>
      <vt:lpstr>Sitoplazmik Zar: İşlev</vt:lpstr>
      <vt:lpstr>PowerPoint Sunusu</vt:lpstr>
      <vt:lpstr>Hatırlayalım</vt:lpstr>
      <vt:lpstr>Psödopeptidoglikan</vt:lpstr>
      <vt:lpstr>PowerPoint Sunusu</vt:lpstr>
      <vt:lpstr>Kavramların Gözden Geçirilmesi</vt:lpstr>
      <vt:lpstr>Gaz Vezikülleri</vt:lpstr>
      <vt:lpstr>Gaz Veziküllerinin Moleküler Yapısı</vt:lpstr>
      <vt:lpstr>ENDOSPORLAR</vt:lpstr>
      <vt:lpstr>Mikrobiyal Hareket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için Mikrobiyoloji 1</dc:title>
  <dc:creator>iso</dc:creator>
  <cp:lastModifiedBy>iso</cp:lastModifiedBy>
  <cp:revision>1</cp:revision>
  <dcterms:created xsi:type="dcterms:W3CDTF">2017-12-15T11:13:34Z</dcterms:created>
  <dcterms:modified xsi:type="dcterms:W3CDTF">2017-12-15T11:13:46Z</dcterms:modified>
</cp:coreProperties>
</file>