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57" r:id="rId22"/>
    <p:sldId id="258" r:id="rId23"/>
    <p:sldId id="259" r:id="rId24"/>
    <p:sldId id="260" r:id="rId25"/>
    <p:sldId id="261" r:id="rId26"/>
    <p:sldId id="262" r:id="rId27"/>
    <p:sldId id="263" r:id="rId28"/>
    <p:sldId id="264" r:id="rId2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BE8FC-BFC4-4394-96EE-F04AA9BFD093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DB04A-25C1-42F3-A776-B637FD7F2C4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9720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880714-48AC-45D0-8E43-CEE7F48BE05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865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880714-48AC-45D0-8E43-CEE7F48BE05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27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A6A8-A1FD-48A6-A8E9-B30EAC7C1215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39E9-C2A1-4AD3-B30E-40567AC199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46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A6A8-A1FD-48A6-A8E9-B30EAC7C1215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39E9-C2A1-4AD3-B30E-40567AC199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007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A6A8-A1FD-48A6-A8E9-B30EAC7C1215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39E9-C2A1-4AD3-B30E-40567AC199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4639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A6A8-A1FD-48A6-A8E9-B30EAC7C1215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39E9-C2A1-4AD3-B30E-40567AC199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339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A6A8-A1FD-48A6-A8E9-B30EAC7C1215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39E9-C2A1-4AD3-B30E-40567AC199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4453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A6A8-A1FD-48A6-A8E9-B30EAC7C1215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39E9-C2A1-4AD3-B30E-40567AC199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2054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A6A8-A1FD-48A6-A8E9-B30EAC7C1215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39E9-C2A1-4AD3-B30E-40567AC199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6164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A6A8-A1FD-48A6-A8E9-B30EAC7C1215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39E9-C2A1-4AD3-B30E-40567AC199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652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A6A8-A1FD-48A6-A8E9-B30EAC7C1215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39E9-C2A1-4AD3-B30E-40567AC199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4563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A6A8-A1FD-48A6-A8E9-B30EAC7C1215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39E9-C2A1-4AD3-B30E-40567AC199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8981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1A6A8-A1FD-48A6-A8E9-B30EAC7C1215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D39E9-C2A1-4AD3-B30E-40567AC199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7833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1A6A8-A1FD-48A6-A8E9-B30EAC7C1215}" type="datetimeFigureOut">
              <a:rPr lang="tr-TR" smtClean="0"/>
              <a:t>15.12.2017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D39E9-C2A1-4AD3-B30E-40567AC199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653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Biyoteknoloji</a:t>
            </a:r>
            <a:r>
              <a:rPr lang="tr-TR" dirty="0" smtClean="0"/>
              <a:t> için Mikrobiyoloji 1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122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692696"/>
            <a:ext cx="7772400" cy="5403304"/>
          </a:xfrm>
        </p:spPr>
        <p:txBody>
          <a:bodyPr/>
          <a:lstStyle/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Küçük olmanın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prokaryotlara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bazı önemli avantajları vardır.</a:t>
            </a:r>
          </a:p>
          <a:p>
            <a:pPr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i="1" dirty="0">
                <a:latin typeface="Calibri" pitchFamily="34" charset="0"/>
                <a:cs typeface="Calibri" pitchFamily="34" charset="0"/>
              </a:rPr>
              <a:t>Örneğin;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besin maddeleri ve atık ürünler küçük hücrelerde büyük hücrelere göre içeri ve dışarı doğru daha hızlı geçerler. Böylece hücre metabolizması ve büyüme daha hızlı olur.</a:t>
            </a:r>
          </a:p>
          <a:p>
            <a:endParaRPr lang="tr-TR" sz="2400" i="1" dirty="0">
              <a:latin typeface="Calibri" pitchFamily="34" charset="0"/>
              <a:cs typeface="Calibri" pitchFamily="34" charset="0"/>
            </a:endParaRPr>
          </a:p>
          <a:p>
            <a:r>
              <a:rPr lang="tr-TR" sz="2400" i="1" dirty="0">
                <a:latin typeface="Calibri" pitchFamily="34" charset="0"/>
                <a:cs typeface="Calibri" pitchFamily="34" charset="0"/>
              </a:rPr>
              <a:t>Yüzey hacmi: V=4/3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ƛr</a:t>
            </a:r>
            <a:r>
              <a:rPr lang="tr-TR" sz="2400" i="1" dirty="0">
                <a:latin typeface="Calibri" pitchFamily="34" charset="0"/>
                <a:cs typeface="Calibri" pitchFamily="34" charset="0"/>
              </a:rPr>
              <a:t>³</a:t>
            </a:r>
          </a:p>
          <a:p>
            <a:r>
              <a:rPr lang="tr-TR" sz="2400" i="1" dirty="0">
                <a:latin typeface="Calibri" pitchFamily="34" charset="0"/>
                <a:cs typeface="Calibri" pitchFamily="34" charset="0"/>
              </a:rPr>
              <a:t>Yüzey alanı: S=4ƛr²</a:t>
            </a:r>
          </a:p>
          <a:p>
            <a:r>
              <a:rPr lang="tr-TR" sz="2400" i="1" dirty="0">
                <a:latin typeface="Calibri" pitchFamily="34" charset="0"/>
                <a:cs typeface="Calibri" pitchFamily="34" charset="0"/>
              </a:rPr>
              <a:t>S/V=3/r olarak ifade edilir.</a:t>
            </a: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S/V oranı küçük hücrelerde büyüktür. Dolayısı ile daha hızlı büyürler. Küçük hücreler büyük hücrelere kıyasla daha büyük popülasyonlar oluştururlar.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190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97163" y="457200"/>
            <a:ext cx="7772400" cy="955576"/>
          </a:xfrm>
        </p:spPr>
        <p:txBody>
          <a:bodyPr/>
          <a:lstStyle/>
          <a:p>
            <a:pPr algn="ctr"/>
            <a:r>
              <a:rPr lang="tr-TR" sz="3600" b="1" i="1" dirty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Hücre Zarları ve Hücre Duvarları</a:t>
            </a:r>
            <a:endParaRPr lang="en-US" sz="3600" b="1" i="1" dirty="0">
              <a:solidFill>
                <a:srgbClr val="FF3399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1484784"/>
            <a:ext cx="7772400" cy="4611216"/>
          </a:xfrm>
        </p:spPr>
        <p:txBody>
          <a:bodyPr/>
          <a:lstStyle/>
          <a:p>
            <a:r>
              <a:rPr lang="tr-TR" sz="2400" b="1" i="1" dirty="0" err="1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Sitoplazmik</a:t>
            </a:r>
            <a:r>
              <a:rPr lang="tr-TR" sz="2400" b="1" i="1" dirty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 zar:</a:t>
            </a:r>
            <a:r>
              <a:rPr lang="tr-TR" sz="2400" dirty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sitoplazmik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zar hücreyi çevreleyen ince bir yapıdır (8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nm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). </a:t>
            </a:r>
            <a:r>
              <a:rPr lang="tr-TR" sz="2400" b="1" i="1" u="sng" dirty="0">
                <a:latin typeface="Calibri" pitchFamily="34" charset="0"/>
                <a:cs typeface="Calibri" pitchFamily="34" charset="0"/>
              </a:rPr>
              <a:t>Görevi;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hücrenin içini (sitoplazma) çevreden ayıran bir sınır oluşturur. Eğer zar hasar görürse, hücrenin bütünlüğü bozulur, sitoplazma çevreye sızar ve hücre ölür.</a:t>
            </a: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Aynı zamanda yüksek seçici geçirgenliğe sahip bir engeldir.</a:t>
            </a:r>
          </a:p>
          <a:p>
            <a:pPr algn="ctr">
              <a:buNone/>
            </a:pPr>
            <a:r>
              <a:rPr lang="tr-TR" dirty="0" smtClean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  Zarların Kimyasal Bileşimi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Biyolojik zarların temel yapısı çift tabakalı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fosfolipiddir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tr-TR" sz="2400" dirty="0" err="1">
                <a:latin typeface="Calibri" pitchFamily="34" charset="0"/>
                <a:cs typeface="Calibri" pitchFamily="34" charset="0"/>
              </a:rPr>
              <a:t>Fosfolipidler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sıvı çözelti içinde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biraraya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gelir ve çift tabakalı yapılar oluştururlar.</a:t>
            </a:r>
          </a:p>
          <a:p>
            <a:pPr marL="514350" indent="-514350" algn="just">
              <a:buFont typeface="Wingdings" pitchFamily="2" charset="2"/>
              <a:buChar char="Ø"/>
            </a:pPr>
            <a:r>
              <a:rPr lang="tr-TR" sz="2400" b="1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“Birim zar”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adı verilen bu yapı çift tabakalı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fosfolipid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ile bunun içine gömülü haldeki proteinlerden oluşur.</a:t>
            </a:r>
          </a:p>
          <a:p>
            <a:pPr marL="514350" indent="-514350" algn="just">
              <a:buFont typeface="Wingdings" pitchFamily="2" charset="2"/>
              <a:buChar char="Ø"/>
            </a:pPr>
            <a:endParaRPr lang="tr-TR" dirty="0" smtClean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21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711624" y="692696"/>
            <a:ext cx="7772400" cy="5259288"/>
          </a:xfrm>
        </p:spPr>
        <p:txBody>
          <a:bodyPr/>
          <a:lstStyle/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tr-TR" sz="2400" dirty="0" err="1">
                <a:latin typeface="Calibri" pitchFamily="34" charset="0"/>
                <a:cs typeface="Calibri" pitchFamily="34" charset="0"/>
              </a:rPr>
              <a:t>Sitoplazmik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zarda yer alan temel proteinlerin zarın içinden geçen kısımları çok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hidrofobik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iken, dış ortam ve sitoplazmaya bakan kısımları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hidrofilik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özelliktedir. </a:t>
            </a:r>
          </a:p>
          <a:p>
            <a:pPr>
              <a:buClr>
                <a:srgbClr val="7030A0"/>
              </a:buClr>
              <a:buNone/>
            </a:pPr>
            <a:endParaRPr lang="tr-TR" sz="14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tr-TR" sz="2400" dirty="0" err="1">
                <a:latin typeface="Calibri" pitchFamily="34" charset="0"/>
                <a:cs typeface="Calibri" pitchFamily="34" charset="0"/>
              </a:rPr>
              <a:t>Sitoplazmik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zarın tüm yapısı </a:t>
            </a:r>
            <a:r>
              <a:rPr lang="tr-TR" sz="2400" u="sng" dirty="0">
                <a:latin typeface="Calibri" pitchFamily="34" charset="0"/>
                <a:cs typeface="Calibri" pitchFamily="34" charset="0"/>
              </a:rPr>
              <a:t>hidrojen bağları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ve </a:t>
            </a:r>
            <a:r>
              <a:rPr lang="tr-TR" sz="2400" u="sng" dirty="0" err="1">
                <a:latin typeface="Calibri" pitchFamily="34" charset="0"/>
                <a:cs typeface="Calibri" pitchFamily="34" charset="0"/>
              </a:rPr>
              <a:t>hidrofobik</a:t>
            </a:r>
            <a:r>
              <a:rPr lang="tr-TR" sz="2400" u="sng" dirty="0">
                <a:latin typeface="Calibri" pitchFamily="34" charset="0"/>
                <a:cs typeface="Calibri" pitchFamily="34" charset="0"/>
              </a:rPr>
              <a:t> etkileşimler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ile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birarada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tutulur.</a:t>
            </a:r>
          </a:p>
          <a:p>
            <a:pPr>
              <a:buClr>
                <a:srgbClr val="7030A0"/>
              </a:buClr>
              <a:buNone/>
            </a:pPr>
            <a:endParaRPr lang="tr-TR" sz="14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7030A0"/>
              </a:buClr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Buna ek olarak Mg</a:t>
            </a:r>
            <a:r>
              <a:rPr lang="tr-TR" sz="2400" baseline="30000" dirty="0">
                <a:latin typeface="Calibri" pitchFamily="34" charset="0"/>
                <a:cs typeface="Calibri" pitchFamily="34" charset="0"/>
              </a:rPr>
              <a:t>+2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ve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Ca</a:t>
            </a:r>
            <a:r>
              <a:rPr lang="tr-TR" sz="2400" baseline="30000" dirty="0">
                <a:latin typeface="Calibri" pitchFamily="34" charset="0"/>
                <a:cs typeface="Calibri" pitchFamily="34" charset="0"/>
              </a:rPr>
              <a:t>+2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gibi katyonlar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fosfolipidlerin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negatif yükleri ile iyonik olarak birleşerek zarın kararlı olmasına yardım ederler.</a:t>
            </a:r>
          </a:p>
          <a:p>
            <a:pPr>
              <a:buClr>
                <a:srgbClr val="7030A0"/>
              </a:buClr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Picture 4" descr="4-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95600" y="4365104"/>
            <a:ext cx="7992888" cy="24928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474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97163" y="457200"/>
            <a:ext cx="7772400" cy="667544"/>
          </a:xfrm>
        </p:spPr>
        <p:txBody>
          <a:bodyPr/>
          <a:lstStyle/>
          <a:p>
            <a:pPr algn="ctr"/>
            <a:r>
              <a:rPr lang="tr-TR" sz="3600" b="1" dirty="0">
                <a:latin typeface="Calibri" pitchFamily="34" charset="0"/>
                <a:cs typeface="Calibri" pitchFamily="34" charset="0"/>
              </a:rPr>
              <a:t>Zar Proteinleri</a:t>
            </a:r>
            <a:endParaRPr lang="en-US" sz="3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1124744"/>
            <a:ext cx="7772400" cy="4971256"/>
          </a:xfrm>
        </p:spPr>
        <p:txBody>
          <a:bodyPr/>
          <a:lstStyle/>
          <a:p>
            <a:r>
              <a:rPr lang="tr-TR" sz="2400" dirty="0" err="1">
                <a:latin typeface="Calibri" pitchFamily="34" charset="0"/>
                <a:cs typeface="Calibri" pitchFamily="34" charset="0"/>
              </a:rPr>
              <a:t>Sitoplazmik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zarın dış yüzeyi çevre ile temas halindedir. Bazı bakterilerde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substratlarla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bağlanan ya da büyük moleküllerin hücre içine aktarımını sağlayan çeşitli proteinler ile ilişki kurar.</a:t>
            </a:r>
          </a:p>
          <a:p>
            <a:r>
              <a:rPr lang="tr-TR" sz="2400" dirty="0" err="1">
                <a:latin typeface="Calibri" pitchFamily="34" charset="0"/>
                <a:cs typeface="Calibri" pitchFamily="34" charset="0"/>
              </a:rPr>
              <a:t>Sitoplazmik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zarın iç yüzeyi ise, sitoplazma tarafına bakar ve enerji veren tepkimelerinde ya da diğer önemli hücresel işlevlerde görev alan proteinler ile etkileşir</a:t>
            </a:r>
            <a:r>
              <a:rPr lang="tr-TR" dirty="0" smtClean="0"/>
              <a:t>.</a:t>
            </a: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Birçok zar proteini, zar içine gömülü haldedir yani zarı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katederler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, bunlara </a:t>
            </a:r>
            <a:r>
              <a:rPr lang="tr-TR" sz="2400" dirty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“integral zar proteinleri”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adı verilir.</a:t>
            </a: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Diğer proteinler ise, zara gömülü olmayıp, zarın iki yüzeyinden birine bağlıdır ve </a:t>
            </a:r>
            <a:r>
              <a:rPr lang="tr-TR" sz="2400" dirty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tr-TR" sz="2400" dirty="0" err="1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periferal</a:t>
            </a:r>
            <a:r>
              <a:rPr lang="tr-TR" sz="2400" dirty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 zar proteinleri”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adını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adlırlar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73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1124744"/>
            <a:ext cx="7772400" cy="497125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Bu proteinlerin bazıları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lipoprotein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grubundadır ve amino terminalinde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lipid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yapısında kuyruk vardır.</a:t>
            </a:r>
          </a:p>
          <a:p>
            <a:pPr>
              <a:lnSpc>
                <a:spcPct val="150000"/>
              </a:lnSpc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Kuyruk kısmı proteinin zara tutunmasını sağlar.</a:t>
            </a:r>
          </a:p>
          <a:p>
            <a:pPr>
              <a:lnSpc>
                <a:spcPct val="150000"/>
              </a:lnSpc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Zarların akışkanlığı yağın akışkanlığına yakındır.</a:t>
            </a:r>
          </a:p>
          <a:p>
            <a:pPr>
              <a:lnSpc>
                <a:spcPct val="150000"/>
              </a:lnSpc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Dolayısı ile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integral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zar proteinleri, oldukça hareketli ama aynı zamanda oldukça düzenli olan çift tabakalı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fosfalipid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tabakasını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katedebilirler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lnSpc>
                <a:spcPct val="150000"/>
              </a:lnSpc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2697163" y="457200"/>
            <a:ext cx="7772400" cy="45152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b="1" dirty="0">
                <a:latin typeface="Calibri" pitchFamily="34" charset="0"/>
                <a:cs typeface="Calibri" pitchFamily="34" charset="0"/>
              </a:rPr>
              <a:t>Zar Proteinleri (devam)</a:t>
            </a:r>
            <a:endParaRPr lang="en-US" sz="36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157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97163" y="457200"/>
            <a:ext cx="7772400" cy="59553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dirty="0">
                <a:latin typeface="Calibri" pitchFamily="34" charset="0"/>
                <a:cs typeface="Calibri" pitchFamily="34" charset="0"/>
              </a:rPr>
              <a:t>Zar Güçlendiren Ajanlar: Steroller ve </a:t>
            </a:r>
            <a:r>
              <a:rPr lang="tr-TR" sz="3600" dirty="0" err="1">
                <a:latin typeface="Calibri" pitchFamily="34" charset="0"/>
                <a:cs typeface="Calibri" pitchFamily="34" charset="0"/>
              </a:rPr>
              <a:t>Hopanoidler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1196752"/>
            <a:ext cx="7772400" cy="4899248"/>
          </a:xfrm>
        </p:spPr>
        <p:txBody>
          <a:bodyPr/>
          <a:lstStyle/>
          <a:p>
            <a:r>
              <a:rPr lang="tr-TR" sz="2400" dirty="0" err="1">
                <a:latin typeface="Calibri" pitchFamily="34" charset="0"/>
                <a:cs typeface="Calibri" pitchFamily="34" charset="0"/>
              </a:rPr>
              <a:t>Ökaryotik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ve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prokaryotik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hücre zarlarının kimyasal bileşimleri arasındaki temel farklılıklardan biri,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ökaryotlardaki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zarların steroller içermesidir.</a:t>
            </a: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Steroller hemen hemen hiçbir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prokaryotik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zarda bulunmaz.</a:t>
            </a: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Hücre tipine bağlı olarak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ökaryotik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zarlardaki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lipidlerin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%5-25’ini steroller oluşturur.</a:t>
            </a: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Steroller ve sterollere benzeyen diğer moleküller, düzlemsel yapılı ve esnek olmayan özellikte iken, yağ asitleri kıvrılıp bükülebilirler.</a:t>
            </a: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Dolayısı ile, zarda sterollerin bulunması, onu kararlı hale getirir ve daha az esnek yapar.</a:t>
            </a:r>
          </a:p>
          <a:p>
            <a:pPr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22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404664"/>
            <a:ext cx="7772400" cy="5691336"/>
          </a:xfrm>
        </p:spPr>
        <p:txBody>
          <a:bodyPr>
            <a:normAutofit lnSpcReduction="10000"/>
          </a:bodyPr>
          <a:lstStyle/>
          <a:p>
            <a:r>
              <a:rPr lang="tr-TR" sz="2400" dirty="0" err="1">
                <a:latin typeface="Calibri" pitchFamily="34" charset="0"/>
                <a:cs typeface="Calibri" pitchFamily="34" charset="0"/>
              </a:rPr>
              <a:t>Hopanoidler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Bacteria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’da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bulunan sterol benzeri yapılardır.</a:t>
            </a: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Örneğin; C30,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diplopten</a:t>
            </a: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Bilindiği kadarıyla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hopanoidler</a:t>
            </a:r>
            <a:r>
              <a:rPr lang="tr-TR" sz="2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Archaea</a:t>
            </a:r>
            <a:r>
              <a:rPr lang="tr-TR" sz="2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türlerinde bulunmaz</a:t>
            </a:r>
          </a:p>
          <a:p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 algn="ctr">
              <a:buNone/>
            </a:pPr>
            <a:r>
              <a:rPr lang="tr-TR" sz="2400" b="1" i="1" dirty="0" err="1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Archaea</a:t>
            </a:r>
            <a:r>
              <a:rPr lang="tr-TR" sz="2400" b="1" dirty="0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’ da Bulunan Zarlar</a:t>
            </a:r>
          </a:p>
          <a:p>
            <a:pPr algn="just"/>
            <a:r>
              <a:rPr lang="tr-TR" sz="2400" b="1" i="1" dirty="0" err="1">
                <a:solidFill>
                  <a:srgbClr val="FF3399"/>
                </a:solidFill>
                <a:latin typeface="Calibri" pitchFamily="34" charset="0"/>
                <a:cs typeface="Calibri" pitchFamily="34" charset="0"/>
              </a:rPr>
              <a:t>Archaea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daki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lipidler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, diğer organizmalardakinden farklıdır.</a:t>
            </a:r>
          </a:p>
          <a:p>
            <a:pPr algn="just"/>
            <a:r>
              <a:rPr lang="tr-TR" sz="2400" i="1" dirty="0" err="1">
                <a:latin typeface="Calibri" pitchFamily="34" charset="0"/>
                <a:cs typeface="Calibri" pitchFamily="34" charset="0"/>
              </a:rPr>
              <a:t>Bacteria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ve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Eukarya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lipidlerinde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yağ asitlerini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gliserole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bağlayan bağlar </a:t>
            </a:r>
            <a:r>
              <a:rPr lang="tr-TR" b="1" dirty="0">
                <a:latin typeface="Calibri" pitchFamily="34" charset="0"/>
                <a:cs typeface="Calibri" pitchFamily="34" charset="0"/>
              </a:rPr>
              <a:t>ESTER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bağları iken,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Arcahaea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lipidlerinde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gliserol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ile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hidrofobik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yan zincirler arasında </a:t>
            </a:r>
            <a:r>
              <a:rPr lang="tr-TR" b="1" dirty="0" smtClean="0">
                <a:latin typeface="Calibri" pitchFamily="34" charset="0"/>
                <a:cs typeface="Calibri" pitchFamily="34" charset="0"/>
              </a:rPr>
              <a:t>ETER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bağları kurulur.</a:t>
            </a:r>
          </a:p>
          <a:p>
            <a:pPr algn="just"/>
            <a:r>
              <a:rPr lang="tr-TR" sz="2400" dirty="0">
                <a:latin typeface="Calibri" pitchFamily="34" charset="0"/>
                <a:cs typeface="Calibri" pitchFamily="34" charset="0"/>
              </a:rPr>
              <a:t>Ayrıca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Archaea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lipidleri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yağ asitleri içermez; yağ asitleri yerine yan zincir olarak 5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C’lu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bir hidrokarbon olan </a:t>
            </a:r>
            <a:r>
              <a:rPr lang="tr-TR" b="1" dirty="0" smtClean="0">
                <a:latin typeface="Calibri" pitchFamily="34" charset="0"/>
                <a:cs typeface="Calibri" pitchFamily="34" charset="0"/>
              </a:rPr>
              <a:t>İZOPREN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birimleri yer alır.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9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200" b="1" dirty="0">
                <a:latin typeface="Calibri" pitchFamily="34" charset="0"/>
                <a:cs typeface="Calibri" pitchFamily="34" charset="0"/>
              </a:rPr>
              <a:t>Kavramların Gözden Geçirilmesi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1412776"/>
            <a:ext cx="7772400" cy="4683224"/>
          </a:xfrm>
        </p:spPr>
        <p:txBody>
          <a:bodyPr/>
          <a:lstStyle/>
          <a:p>
            <a:r>
              <a:rPr lang="tr-TR" sz="2400" dirty="0" err="1">
                <a:latin typeface="Calibri" pitchFamily="34" charset="0"/>
                <a:cs typeface="Calibri" pitchFamily="34" charset="0"/>
              </a:rPr>
              <a:t>Sitoplazmik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zar yüksek seçici geçirgenliğe sahiptir ve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lipid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+ proteinlerden oluşur.</a:t>
            </a: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Steroller ve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hopanoidler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gibi bazı moleküller zarı güçlendirirken,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integral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proteinler taşıma ve zarla ilgili süreçlerde iş görürler.</a:t>
            </a:r>
          </a:p>
          <a:p>
            <a:r>
              <a:rPr lang="tr-TR" sz="2400" i="1" dirty="0" err="1">
                <a:latin typeface="Calibri" pitchFamily="34" charset="0"/>
                <a:cs typeface="Calibri" pitchFamily="34" charset="0"/>
              </a:rPr>
              <a:t>Bacteria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ve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Eukarya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’nın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aksine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Arcahaea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ETER bağları taşıyan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lipidler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içerir.</a:t>
            </a: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Bazı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Arcahaea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türleri tek tabaka yerine çift tabakalı zar içerir.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810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97163" y="457200"/>
            <a:ext cx="7772400" cy="595536"/>
          </a:xfrm>
        </p:spPr>
        <p:txBody>
          <a:bodyPr/>
          <a:lstStyle/>
          <a:p>
            <a:pPr algn="ctr"/>
            <a:r>
              <a:rPr lang="tr-TR" sz="36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Sitoplazmik</a:t>
            </a:r>
            <a:r>
              <a:rPr lang="tr-TR" sz="3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Zar: İşlev</a:t>
            </a:r>
            <a:endParaRPr lang="tr-TR" sz="36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1124744"/>
            <a:ext cx="7772400" cy="4971256"/>
          </a:xfrm>
        </p:spPr>
        <p:txBody>
          <a:bodyPr/>
          <a:lstStyle/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400" dirty="0" err="1">
                <a:latin typeface="Calibri" pitchFamily="34" charset="0"/>
                <a:cs typeface="Calibri" pitchFamily="34" charset="0"/>
              </a:rPr>
              <a:t>Sitoplazmik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zar bariyer olmanın ötesinde hücrenin işlevselliğinde önemli rol oynar.</a:t>
            </a: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400" dirty="0" err="1">
                <a:latin typeface="Calibri" pitchFamily="34" charset="0"/>
                <a:cs typeface="Calibri" pitchFamily="34" charset="0"/>
              </a:rPr>
              <a:t>Sitoplazmik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bileşenlerin pasif olarak hücreden sızmasını engeller.</a:t>
            </a: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Ayrıca birçok proteini barındırır. Bunların bazıları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biyoenerjetik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işlevlerde görev alan enzimlerdir. Diğer proteinler maddelerin hücre içine veya dışına aktarımında iş görür.</a:t>
            </a: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Zarın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enerjetik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durumu “proton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motiv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güç” olarak adlandırılır ve hücrede enerji gerektiren </a:t>
            </a:r>
            <a:r>
              <a:rPr lang="tr-TR" sz="2400" u="sng" dirty="0">
                <a:latin typeface="Calibri" pitchFamily="34" charset="0"/>
                <a:cs typeface="Calibri" pitchFamily="34" charset="0"/>
              </a:rPr>
              <a:t>taşıma, hareket ve ATP sentezi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gibi işlemlerin sürdürülmesinden sorumludur.</a:t>
            </a: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473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764704"/>
            <a:ext cx="7772400" cy="5331296"/>
          </a:xfrm>
        </p:spPr>
        <p:txBody>
          <a:bodyPr>
            <a:normAutofit lnSpcReduction="10000"/>
          </a:bodyPr>
          <a:lstStyle/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Çok küçük bir bileşik olan hidrojen iyonu (H</a:t>
            </a:r>
            <a:r>
              <a:rPr lang="tr-TR" sz="2400" baseline="30000" dirty="0">
                <a:latin typeface="Calibri" pitchFamily="34" charset="0"/>
                <a:cs typeface="Calibri" pitchFamily="34" charset="0"/>
              </a:rPr>
              <a:t>+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) bile elektrik yükü taşıdığı için zardan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difüze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olamaz.</a:t>
            </a:r>
          </a:p>
          <a:p>
            <a:pPr>
              <a:buClr>
                <a:srgbClr val="FF0000"/>
              </a:buClr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Su molekülleri çift tabakalı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fosfolipidlerin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arasından geçebilecek kadar küçük olduğu için zardan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difüze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olabilir.</a:t>
            </a:r>
          </a:p>
          <a:p>
            <a:pPr>
              <a:buClr>
                <a:srgbClr val="FF0000"/>
              </a:buClr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Suyun zardan geçişi </a:t>
            </a:r>
            <a:r>
              <a:rPr lang="tr-TR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tr-TR" sz="24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aquaporinler</a:t>
            </a:r>
            <a:r>
              <a:rPr lang="tr-TR" sz="2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”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adı verilen taşıyıcı proteinler tarafından hızlandırılır.</a:t>
            </a:r>
          </a:p>
          <a:p>
            <a:pPr>
              <a:buClr>
                <a:srgbClr val="FF0000"/>
              </a:buClr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Bu proteinlerin zar içinde oluşturdukları kanallar, sadece su moleküllerinin sitoplazma içine ve dışına doğru taşınmasını sağlarlar.</a:t>
            </a:r>
          </a:p>
          <a:p>
            <a:pPr>
              <a:buClr>
                <a:srgbClr val="FF0000"/>
              </a:buClr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Örneğin; </a:t>
            </a:r>
            <a:r>
              <a:rPr lang="tr-TR" sz="2400" i="1" dirty="0">
                <a:latin typeface="Calibri" pitchFamily="34" charset="0"/>
                <a:cs typeface="Calibri" pitchFamily="34" charset="0"/>
              </a:rPr>
              <a:t>E.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coli</a:t>
            </a:r>
            <a:r>
              <a:rPr lang="tr-TR" sz="2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AqpZ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proteini.</a:t>
            </a:r>
          </a:p>
          <a:p>
            <a:pPr>
              <a:buClr>
                <a:srgbClr val="FF0000"/>
              </a:buClr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38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>
          <a:xfrm>
            <a:off x="2567608" y="188640"/>
            <a:ext cx="7772400" cy="1143000"/>
          </a:xfrm>
        </p:spPr>
        <p:txBody>
          <a:bodyPr/>
          <a:lstStyle/>
          <a:p>
            <a:pPr algn="ctr" eaLnBrk="1" hangingPunct="1"/>
            <a:r>
              <a:rPr lang="tr-TR" dirty="0" smtClean="0"/>
              <a:t>4. Hücre </a:t>
            </a:r>
            <a:r>
              <a:rPr lang="tr-TR" dirty="0" err="1" smtClean="0"/>
              <a:t>Yapsı</a:t>
            </a:r>
            <a:r>
              <a:rPr lang="tr-TR" dirty="0" smtClean="0"/>
              <a:t>/İşlevi</a:t>
            </a:r>
          </a:p>
        </p:txBody>
      </p:sp>
      <p:sp>
        <p:nvSpPr>
          <p:cNvPr id="6147" name="2 İçerik Yer Tutucusu"/>
          <p:cNvSpPr>
            <a:spLocks noGrp="1"/>
          </p:cNvSpPr>
          <p:nvPr>
            <p:ph idx="1"/>
          </p:nvPr>
        </p:nvSpPr>
        <p:spPr>
          <a:xfrm>
            <a:off x="2711624" y="1268760"/>
            <a:ext cx="7772400" cy="4683224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tr-TR" sz="2400" dirty="0" err="1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Mikroskobi</a:t>
            </a:r>
            <a:r>
              <a:rPr lang="tr-T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ve Hücre Morfolojisi</a:t>
            </a:r>
          </a:p>
          <a:p>
            <a:pPr marL="514350" indent="-514350"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Bölüm 2’de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prokaryotik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ve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ökaryotik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hücre kavramlarını inceledik.</a:t>
            </a:r>
          </a:p>
          <a:p>
            <a:pPr marL="514350" indent="-514350"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Bu bölümde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mikroskobi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konusu ile başlayacak ve sırasıyla hücre zarları ve duvarları, hücre yüzey yapıları ve hareket konularını inceleyeceğiz.</a:t>
            </a:r>
          </a:p>
          <a:p>
            <a:pPr marL="514350" indent="-514350">
              <a:buNone/>
            </a:pPr>
            <a:r>
              <a:rPr lang="tr-TR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                                    </a:t>
            </a:r>
            <a:r>
              <a:rPr lang="tr-TR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Calibri" pitchFamily="34" charset="0"/>
                <a:cs typeface="Calibri" pitchFamily="34" charset="0"/>
              </a:rPr>
              <a:t>Işık Mikroskobu</a:t>
            </a:r>
          </a:p>
          <a:p>
            <a:pPr marL="173038" indent="-173038">
              <a:buFont typeface="Wingdings" pitchFamily="2" charset="2"/>
              <a:buChar char="§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Mikroorganizmaların görüntülenebilmesi ya ışık mikroskobu</a:t>
            </a:r>
          </a:p>
          <a:p>
            <a:pPr marL="173038" indent="-173038"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Ya da elektron mikroskobu gerektirir.</a:t>
            </a:r>
          </a:p>
          <a:p>
            <a:pPr marL="173038" indent="-173038">
              <a:buFont typeface="Wingdings" pitchFamily="2" charset="2"/>
              <a:buChar char="§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Genel olarak; ışık mikroskobu parçalanmamış haldeki hücreleri, küçük büyütme ile incelemede kullanılırken, </a:t>
            </a:r>
          </a:p>
          <a:p>
            <a:pPr marL="173038" indent="-173038"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Elektron mikroskobu hücre içindeki yapıları ya da yüzeyindeki</a:t>
            </a:r>
          </a:p>
          <a:p>
            <a:pPr marL="173038" indent="-173038"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ayrıntıları incelemede kullanılır.</a:t>
            </a:r>
          </a:p>
        </p:txBody>
      </p:sp>
    </p:spTree>
    <p:extLst>
      <p:ext uri="{BB962C8B-B14F-4D97-AF65-F5344CB8AC3E}">
        <p14:creationId xmlns:p14="http://schemas.microsoft.com/office/powerpoint/2010/main" val="401264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97163" y="457200"/>
            <a:ext cx="7772400" cy="52352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Hatırlayalım</a:t>
            </a:r>
            <a:endParaRPr lang="tr-TR" sz="36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980728"/>
            <a:ext cx="7772400" cy="5115272"/>
          </a:xfrm>
        </p:spPr>
        <p:txBody>
          <a:bodyPr/>
          <a:lstStyle/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400" dirty="0" err="1">
                <a:latin typeface="Calibri" pitchFamily="34" charset="0"/>
                <a:cs typeface="Calibri" pitchFamily="34" charset="0"/>
              </a:rPr>
              <a:t>Sitoplazmik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zarın asal işlevi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sitoplazmik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metabolitlerin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dış ortama sızmasını önleyen geçirgenlik engeli olmasıdır.</a:t>
            </a:r>
          </a:p>
          <a:p>
            <a:pPr>
              <a:buClr>
                <a:srgbClr val="FF0000"/>
              </a:buClr>
              <a:buNone/>
            </a:pPr>
            <a:endParaRPr lang="tr-TR" sz="14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Besinlerin konsantrasyon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gradientinin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zıt yönünde biriktirilmesi, özgün taşıma mekanizmalarının kullanılması ile mümkündür.</a:t>
            </a:r>
          </a:p>
          <a:p>
            <a:pPr>
              <a:buClr>
                <a:srgbClr val="FF0000"/>
              </a:buClr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FF0000"/>
              </a:buClr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Bir hücrenin besinleri içine alabilmesi için sadece difüzyona bağımlı olmama nedenlerini belirtiniz.</a:t>
            </a: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880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97163" y="457200"/>
            <a:ext cx="7772400" cy="667544"/>
          </a:xfrm>
        </p:spPr>
        <p:txBody>
          <a:bodyPr/>
          <a:lstStyle/>
          <a:p>
            <a:pPr algn="ctr"/>
            <a:r>
              <a:rPr lang="tr-TR" sz="3600" b="1" dirty="0" err="1">
                <a:latin typeface="Calibri" pitchFamily="34" charset="0"/>
                <a:cs typeface="Calibri" pitchFamily="34" charset="0"/>
              </a:rPr>
              <a:t>Psödopeptidoglikan</a:t>
            </a:r>
            <a:endParaRPr lang="en-US" sz="36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39616" y="1124744"/>
            <a:ext cx="7772400" cy="4827240"/>
          </a:xfrm>
        </p:spPr>
        <p:txBody>
          <a:bodyPr>
            <a:normAutofit lnSpcReduction="10000"/>
          </a:bodyPr>
          <a:lstStyle/>
          <a:p>
            <a:r>
              <a:rPr lang="tr-TR" sz="2600" dirty="0">
                <a:latin typeface="Calibri" pitchFamily="34" charset="0"/>
                <a:cs typeface="Calibri" pitchFamily="34" charset="0"/>
              </a:rPr>
              <a:t>Bazı </a:t>
            </a:r>
            <a:r>
              <a:rPr lang="tr-TR" sz="2600" i="1" dirty="0" err="1">
                <a:latin typeface="Calibri" pitchFamily="34" charset="0"/>
                <a:cs typeface="Calibri" pitchFamily="34" charset="0"/>
              </a:rPr>
              <a:t>Archaea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 türleri </a:t>
            </a:r>
            <a:r>
              <a:rPr lang="tr-TR" sz="2600" dirty="0" err="1">
                <a:latin typeface="Calibri" pitchFamily="34" charset="0"/>
                <a:cs typeface="Calibri" pitchFamily="34" charset="0"/>
              </a:rPr>
              <a:t>peptidoglikana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 çok benzeyen bir </a:t>
            </a:r>
            <a:r>
              <a:rPr lang="tr-TR" sz="2600" dirty="0" err="1">
                <a:latin typeface="Calibri" pitchFamily="34" charset="0"/>
                <a:cs typeface="Calibri" pitchFamily="34" charset="0"/>
              </a:rPr>
              <a:t>polisakkaritten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 oluşan hücre duvarına sahiptirler.</a:t>
            </a:r>
          </a:p>
          <a:p>
            <a:pPr>
              <a:buNone/>
            </a:pPr>
            <a:endParaRPr lang="tr-TR" sz="2600" dirty="0">
              <a:latin typeface="Calibri" pitchFamily="34" charset="0"/>
              <a:cs typeface="Calibri" pitchFamily="34" charset="0"/>
            </a:endParaRPr>
          </a:p>
          <a:p>
            <a:r>
              <a:rPr lang="tr-TR" sz="2600" dirty="0">
                <a:latin typeface="Calibri" pitchFamily="34" charset="0"/>
                <a:cs typeface="Calibri" pitchFamily="34" charset="0"/>
              </a:rPr>
              <a:t>Bu materyal </a:t>
            </a:r>
            <a:r>
              <a:rPr lang="tr-TR" sz="26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psödopeptidoglikan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 olarak adlandırılır.</a:t>
            </a:r>
          </a:p>
          <a:p>
            <a:endParaRPr lang="tr-TR" sz="2600" dirty="0">
              <a:latin typeface="Calibri" pitchFamily="34" charset="0"/>
              <a:cs typeface="Calibri" pitchFamily="34" charset="0"/>
            </a:endParaRPr>
          </a:p>
          <a:p>
            <a:r>
              <a:rPr lang="tr-TR" sz="2600" dirty="0" err="1">
                <a:latin typeface="Calibri" pitchFamily="34" charset="0"/>
                <a:cs typeface="Calibri" pitchFamily="34" charset="0"/>
              </a:rPr>
              <a:t>Psödopeptidoglikanın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 omurgası tekrarlanan N-</a:t>
            </a:r>
            <a:r>
              <a:rPr lang="tr-TR" sz="2600" dirty="0" err="1">
                <a:latin typeface="Calibri" pitchFamily="34" charset="0"/>
                <a:cs typeface="Calibri" pitchFamily="34" charset="0"/>
              </a:rPr>
              <a:t>asetilglukozamin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 ve </a:t>
            </a:r>
            <a:r>
              <a:rPr lang="tr-TR" sz="2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N-</a:t>
            </a:r>
            <a:r>
              <a:rPr lang="tr-TR" sz="26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asetiltalosaminuronik</a:t>
            </a:r>
            <a:r>
              <a:rPr lang="tr-TR" sz="2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asit 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birimlerinden oluşur.</a:t>
            </a:r>
          </a:p>
          <a:p>
            <a:pPr>
              <a:buNone/>
            </a:pPr>
            <a:endParaRPr lang="tr-TR" sz="2600" dirty="0">
              <a:latin typeface="Calibri" pitchFamily="34" charset="0"/>
              <a:cs typeface="Calibri" pitchFamily="34" charset="0"/>
            </a:endParaRPr>
          </a:p>
          <a:p>
            <a:r>
              <a:rPr lang="tr-TR" sz="2600" dirty="0" err="1">
                <a:latin typeface="Calibri" pitchFamily="34" charset="0"/>
                <a:cs typeface="Calibri" pitchFamily="34" charset="0"/>
              </a:rPr>
              <a:t>Psödopeptidoglikanı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600" dirty="0" err="1">
                <a:latin typeface="Calibri" pitchFamily="34" charset="0"/>
                <a:cs typeface="Calibri" pitchFamily="34" charset="0"/>
              </a:rPr>
              <a:t>peptidoglikandan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 ayıran bir başka fark, </a:t>
            </a:r>
            <a:r>
              <a:rPr lang="tr-TR" sz="2600" dirty="0" err="1">
                <a:latin typeface="Calibri" pitchFamily="34" charset="0"/>
                <a:cs typeface="Calibri" pitchFamily="34" charset="0"/>
              </a:rPr>
              <a:t>peptidoglikanda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 bulunan ß-1,4 bağları yerine </a:t>
            </a:r>
            <a:r>
              <a:rPr lang="tr-TR" sz="2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ß-1,3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600" dirty="0" err="1">
                <a:latin typeface="Calibri" pitchFamily="34" charset="0"/>
                <a:cs typeface="Calibri" pitchFamily="34" charset="0"/>
              </a:rPr>
              <a:t>Glikozidik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 bağlar içermesidir.</a:t>
            </a:r>
            <a:endParaRPr lang="en-US" sz="26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952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404664"/>
            <a:ext cx="7772400" cy="5691336"/>
          </a:xfrm>
        </p:spPr>
        <p:txBody>
          <a:bodyPr/>
          <a:lstStyle/>
          <a:p>
            <a:r>
              <a:rPr lang="tr-TR" sz="2600" dirty="0" err="1">
                <a:latin typeface="Calibri" pitchFamily="34" charset="0"/>
                <a:cs typeface="Calibri" pitchFamily="34" charset="0"/>
              </a:rPr>
              <a:t>Archaea’da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 en sık rastlanan hücre duvarı tipi, </a:t>
            </a:r>
            <a:r>
              <a:rPr lang="tr-TR" sz="2600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parakristalin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 yüzey tabakasıdır (</a:t>
            </a:r>
            <a:r>
              <a:rPr lang="tr-TR" sz="2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S-tabakası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).</a:t>
            </a:r>
          </a:p>
          <a:p>
            <a:pPr>
              <a:buNone/>
            </a:pPr>
            <a:endParaRPr lang="tr-TR" sz="2600" dirty="0">
              <a:latin typeface="Calibri" pitchFamily="34" charset="0"/>
              <a:cs typeface="Calibri" pitchFamily="34" charset="0"/>
            </a:endParaRPr>
          </a:p>
          <a:p>
            <a:r>
              <a:rPr lang="tr-TR" sz="2600" dirty="0">
                <a:latin typeface="Calibri" pitchFamily="34" charset="0"/>
                <a:cs typeface="Calibri" pitchFamily="34" charset="0"/>
              </a:rPr>
              <a:t>S-tabakası protein ya da </a:t>
            </a:r>
            <a:r>
              <a:rPr lang="tr-TR" sz="2600" dirty="0" err="1">
                <a:latin typeface="Calibri" pitchFamily="34" charset="0"/>
                <a:cs typeface="Calibri" pitchFamily="34" charset="0"/>
              </a:rPr>
              <a:t>glikoprotein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 yapısında olup genellikle </a:t>
            </a:r>
            <a:r>
              <a:rPr lang="tr-TR" sz="2600" dirty="0" err="1">
                <a:latin typeface="Calibri" pitchFamily="34" charset="0"/>
                <a:cs typeface="Calibri" pitchFamily="34" charset="0"/>
              </a:rPr>
              <a:t>hekzagonal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 simetriye sahiptir.</a:t>
            </a:r>
          </a:p>
          <a:p>
            <a:pPr>
              <a:buNone/>
            </a:pPr>
            <a:endParaRPr lang="tr-TR" sz="2600" dirty="0">
              <a:latin typeface="Calibri" pitchFamily="34" charset="0"/>
              <a:cs typeface="Calibri" pitchFamily="34" charset="0"/>
            </a:endParaRPr>
          </a:p>
          <a:p>
            <a:r>
              <a:rPr lang="tr-TR" sz="2600" dirty="0">
                <a:latin typeface="Calibri" pitchFamily="34" charset="0"/>
                <a:cs typeface="Calibri" pitchFamily="34" charset="0"/>
              </a:rPr>
              <a:t>S-tabakaları aşırı </a:t>
            </a:r>
            <a:r>
              <a:rPr lang="tr-TR" sz="2600" dirty="0" err="1">
                <a:latin typeface="Calibri" pitchFamily="34" charset="0"/>
                <a:cs typeface="Calibri" pitchFamily="34" charset="0"/>
              </a:rPr>
              <a:t>halofilik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, </a:t>
            </a:r>
            <a:r>
              <a:rPr lang="tr-TR" sz="2600" dirty="0" err="1">
                <a:latin typeface="Calibri" pitchFamily="34" charset="0"/>
                <a:cs typeface="Calibri" pitchFamily="34" charset="0"/>
              </a:rPr>
              <a:t>metanogen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, </a:t>
            </a:r>
            <a:r>
              <a:rPr lang="tr-TR" sz="2600" dirty="0" err="1">
                <a:latin typeface="Calibri" pitchFamily="34" charset="0"/>
                <a:cs typeface="Calibri" pitchFamily="34" charset="0"/>
              </a:rPr>
              <a:t>hipertermofil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600" i="1" dirty="0" err="1">
                <a:latin typeface="Calibri" pitchFamily="34" charset="0"/>
                <a:cs typeface="Calibri" pitchFamily="34" charset="0"/>
              </a:rPr>
              <a:t>Archaea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 grupları arasında yaygındır. </a:t>
            </a:r>
          </a:p>
          <a:p>
            <a:pPr>
              <a:buNone/>
            </a:pPr>
            <a:endParaRPr lang="tr-TR" sz="2600" dirty="0">
              <a:latin typeface="Calibri" pitchFamily="34" charset="0"/>
              <a:cs typeface="Calibri" pitchFamily="34" charset="0"/>
            </a:endParaRPr>
          </a:p>
          <a:p>
            <a:r>
              <a:rPr lang="tr-TR" sz="2600" dirty="0" err="1">
                <a:latin typeface="Calibri" pitchFamily="34" charset="0"/>
                <a:cs typeface="Calibri" pitchFamily="34" charset="0"/>
              </a:rPr>
              <a:t>Archaea</a:t>
            </a:r>
            <a:r>
              <a:rPr lang="tr-TR" sz="2600" dirty="0">
                <a:latin typeface="Calibri" pitchFamily="34" charset="0"/>
                <a:cs typeface="Calibri" pitchFamily="34" charset="0"/>
              </a:rPr>
              <a:t> türlerindeki hücre duvarlarının kimyasal açıdan değişik moleküller içerdiğini gördük.</a:t>
            </a:r>
          </a:p>
        </p:txBody>
      </p:sp>
    </p:spTree>
    <p:extLst>
      <p:ext uri="{BB962C8B-B14F-4D97-AF65-F5344CB8AC3E}">
        <p14:creationId xmlns:p14="http://schemas.microsoft.com/office/powerpoint/2010/main" val="28435673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97163" y="457200"/>
            <a:ext cx="7772400" cy="739552"/>
          </a:xfrm>
        </p:spPr>
        <p:txBody>
          <a:bodyPr/>
          <a:lstStyle/>
          <a:p>
            <a:pPr algn="ctr"/>
            <a:r>
              <a:rPr lang="tr-TR" sz="36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Kavramların Gözden Geçirilmesi</a:t>
            </a:r>
            <a:endParaRPr lang="en-US" sz="36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1340768"/>
            <a:ext cx="7772400" cy="4755232"/>
          </a:xfrm>
        </p:spPr>
        <p:txBody>
          <a:bodyPr/>
          <a:lstStyle/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400" i="1" dirty="0" err="1">
                <a:latin typeface="Calibri" pitchFamily="34" charset="0"/>
                <a:cs typeface="Calibri" pitchFamily="34" charset="0"/>
              </a:rPr>
              <a:t>Bacteria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hücre duvarı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peptidoglikan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adı verilen bir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polisakkarit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içerir. Bu materyal N-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asetilglukozamin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ve N-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asetilmuramik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asit zincirlerinden oluşur. </a:t>
            </a: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Zincirlerdeki N-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asetilmuramik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asit birimleri, kısa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peptidler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aracılığı ile birbirlerine bağlanır.</a:t>
            </a: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Organizmanın tipine bağlı olarak birçok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peptidoglikan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tabakası bulunabilir.</a:t>
            </a: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400" dirty="0" err="1">
                <a:latin typeface="Calibri" pitchFamily="34" charset="0"/>
                <a:cs typeface="Calibri" pitchFamily="34" charset="0"/>
              </a:rPr>
              <a:t>Archaea’daki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duvar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peptidoglikan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yerine bir başka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polisakkarit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ya da protein içerir.</a:t>
            </a: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400" dirty="0" err="1">
                <a:latin typeface="Calibri" pitchFamily="34" charset="0"/>
                <a:cs typeface="Calibri" pitchFamily="34" charset="0"/>
              </a:rPr>
              <a:t>Lizozim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enzimi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peptidoglikanı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parçalayarak hücrenin erimesine yol açar.</a:t>
            </a: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45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97163" y="457200"/>
            <a:ext cx="7772400" cy="523528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Gaz Vezikülleri</a:t>
            </a:r>
            <a:endParaRPr lang="tr-TR" sz="36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711624" y="980728"/>
            <a:ext cx="7772400" cy="4899248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C00000"/>
              </a:buClr>
              <a:buFont typeface="Courier New" pitchFamily="49" charset="0"/>
              <a:buChar char="o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Birçok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prokaryotik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organizma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planktonik</a:t>
            </a:r>
            <a:r>
              <a:rPr lang="tr-TR" sz="2400" i="1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olup, göl ve okyanus suları içinde yüzerler.</a:t>
            </a:r>
          </a:p>
          <a:p>
            <a:pPr>
              <a:buClr>
                <a:srgbClr val="C00000"/>
              </a:buClr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C00000"/>
              </a:buClr>
              <a:buFont typeface="Courier New" pitchFamily="49" charset="0"/>
              <a:buChar char="o"/>
            </a:pPr>
            <a:r>
              <a:rPr lang="tr-TR" sz="2400" dirty="0" err="1">
                <a:latin typeface="Calibri" pitchFamily="34" charset="0"/>
                <a:cs typeface="Calibri" pitchFamily="34" charset="0"/>
              </a:rPr>
              <a:t>Planktonik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prokaryotların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birçoğu gaz vezikülleri oluşturur. Bunlar içi boş, silindirik yapılardır.</a:t>
            </a:r>
          </a:p>
          <a:p>
            <a:pPr>
              <a:buClr>
                <a:srgbClr val="C00000"/>
              </a:buClr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C00000"/>
              </a:buClr>
              <a:buFont typeface="Courier New" pitchFamily="49" charset="0"/>
              <a:buChar char="o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Bu yapılar hücrenin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dansitesini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düşürerek yüzmelerini mümkün kılar.</a:t>
            </a:r>
          </a:p>
          <a:p>
            <a:pPr>
              <a:buClr>
                <a:srgbClr val="C00000"/>
              </a:buClr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C00000"/>
              </a:buClr>
              <a:buFont typeface="Courier New" pitchFamily="49" charset="0"/>
              <a:buChar char="o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Gaz vezikülleri, hücrelerin su ortamı içinde çevresel etmenlere cevap olarak aşağı ya da yukarı doğru yüzmelerini sağlayan bir hareket biçimidir.</a:t>
            </a:r>
          </a:p>
          <a:p>
            <a:pPr>
              <a:buClr>
                <a:srgbClr val="C00000"/>
              </a:buClr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C00000"/>
              </a:buClr>
              <a:buFont typeface="Courier New" pitchFamily="49" charset="0"/>
              <a:buChar char="o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Bazı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Archaea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türleri de gaz vezikülleri içerir.</a:t>
            </a: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6212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711624" y="404664"/>
            <a:ext cx="7772400" cy="739552"/>
          </a:xfrm>
        </p:spPr>
        <p:txBody>
          <a:bodyPr/>
          <a:lstStyle/>
          <a:p>
            <a:pPr algn="ctr"/>
            <a:r>
              <a:rPr lang="tr-TR" sz="36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Gaz Veziküllerinin Moleküler Yapısı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1196752"/>
            <a:ext cx="7772400" cy="4899248"/>
          </a:xfrm>
        </p:spPr>
        <p:txBody>
          <a:bodyPr/>
          <a:lstStyle/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Gaz vezikülleri iki farklı proteinden oluşur.</a:t>
            </a: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Gaz vezikülündeki temel protein olan</a:t>
            </a:r>
            <a:r>
              <a:rPr lang="tr-TR" sz="2400" b="1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b="1" i="1" u="sng" dirty="0" err="1">
                <a:latin typeface="Calibri" pitchFamily="34" charset="0"/>
                <a:cs typeface="Calibri" pitchFamily="34" charset="0"/>
              </a:rPr>
              <a:t>Gvp</a:t>
            </a:r>
            <a:r>
              <a:rPr lang="tr-TR" sz="2400" b="1" u="sng" dirty="0" err="1">
                <a:latin typeface="Calibri" pitchFamily="34" charset="0"/>
                <a:cs typeface="Calibri" pitchFamily="34" charset="0"/>
              </a:rPr>
              <a:t>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, küçük yüksek derecede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hidrofobik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ve sert yapılıdır.</a:t>
            </a: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Gaz vezikülünün sert bir zara sahip olması, bu yapının dışarıdan gelecek baskılara karşı direnebilmesi için gereklidir.</a:t>
            </a: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400" i="1" dirty="0" err="1">
                <a:latin typeface="Calibri" pitchFamily="34" charset="0"/>
                <a:cs typeface="Calibri" pitchFamily="34" charset="0"/>
              </a:rPr>
              <a:t>GvpA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gaz vezikülünün kabuğunu oluşturur ve veziküldeki toplam proteinin %97’si bu proteinden ibarettir.</a:t>
            </a: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400" b="1" i="1" u="sng" dirty="0" err="1">
                <a:latin typeface="Calibri" pitchFamily="34" charset="0"/>
                <a:cs typeface="Calibri" pitchFamily="34" charset="0"/>
              </a:rPr>
              <a:t>GvpC</a:t>
            </a:r>
            <a:r>
              <a:rPr lang="tr-TR" sz="2400" b="1" i="1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olarak adlandırılan minör protein, gaz vezikülü kabuğunu güçlendirmekle görevlidir.</a:t>
            </a:r>
          </a:p>
        </p:txBody>
      </p:sp>
    </p:spTree>
    <p:extLst>
      <p:ext uri="{BB962C8B-B14F-4D97-AF65-F5344CB8AC3E}">
        <p14:creationId xmlns:p14="http://schemas.microsoft.com/office/powerpoint/2010/main" val="21135578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97163" y="457200"/>
            <a:ext cx="7772400" cy="45152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ENDOSPORLAR</a:t>
            </a:r>
            <a:endParaRPr lang="tr-TR" sz="3600" b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1196752"/>
            <a:ext cx="7772400" cy="4899248"/>
          </a:xfrm>
        </p:spPr>
        <p:txBody>
          <a:bodyPr>
            <a:normAutofit fontScale="92500"/>
          </a:bodyPr>
          <a:lstStyle/>
          <a:p>
            <a:pPr>
              <a:buClr>
                <a:srgbClr val="00B050"/>
              </a:buClr>
              <a:buFont typeface="Wingdings" pitchFamily="2" charset="2"/>
              <a:buChar char="q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Bazı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Bacteria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b="1" dirty="0" err="1">
                <a:latin typeface="Calibri" pitchFamily="34" charset="0"/>
                <a:cs typeface="Calibri" pitchFamily="34" charset="0"/>
              </a:rPr>
              <a:t>sporulasyon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adı verilen bir süreç sırasında “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endospor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” adı verilen yapılar üretirler.</a:t>
            </a:r>
          </a:p>
          <a:p>
            <a:pPr>
              <a:buClr>
                <a:srgbClr val="00B050"/>
              </a:buClr>
              <a:buNone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B050"/>
              </a:buClr>
              <a:buFont typeface="Wingdings" pitchFamily="2" charset="2"/>
              <a:buChar char="q"/>
            </a:pPr>
            <a:r>
              <a:rPr lang="tr-TR" sz="2400" dirty="0" err="1">
                <a:latin typeface="Calibri" pitchFamily="34" charset="0"/>
                <a:cs typeface="Calibri" pitchFamily="34" charset="0"/>
              </a:rPr>
              <a:t>Endosporların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biyolojik işlevi, organizmanın aşırı sıcaklık, kuruma ve besin yokluğu gibi </a:t>
            </a:r>
            <a:r>
              <a:rPr lang="tr-TR" sz="2400" b="1" u="sng" dirty="0">
                <a:latin typeface="Calibri" pitchFamily="34" charset="0"/>
                <a:cs typeface="Calibri" pitchFamily="34" charset="0"/>
              </a:rPr>
              <a:t>zor koşullara dayanmasını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sağlamaktır.</a:t>
            </a:r>
          </a:p>
          <a:p>
            <a:pPr>
              <a:buClr>
                <a:srgbClr val="00B050"/>
              </a:buClr>
              <a:buNone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B050"/>
              </a:buClr>
              <a:buFont typeface="Wingdings" pitchFamily="2" charset="2"/>
              <a:buChar char="q"/>
            </a:pPr>
            <a:r>
              <a:rPr lang="tr-TR" sz="2400" dirty="0" err="1">
                <a:latin typeface="Calibri" pitchFamily="34" charset="0"/>
                <a:cs typeface="Calibri" pitchFamily="34" charset="0"/>
              </a:rPr>
              <a:t>Endospor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oluşturan bakteriler toprakta çok yaygın olarak bulunur.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Bacillus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ve </a:t>
            </a:r>
            <a:r>
              <a:rPr lang="tr-TR" sz="2400" i="1" dirty="0" err="1">
                <a:latin typeface="Calibri" pitchFamily="34" charset="0"/>
                <a:cs typeface="Calibri" pitchFamily="34" charset="0"/>
              </a:rPr>
              <a:t>Clostridium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, üzerinde en çok çalışılmış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endospor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oluşturan bakteri gruplarıdır.</a:t>
            </a:r>
          </a:p>
          <a:p>
            <a:pPr>
              <a:buClr>
                <a:srgbClr val="00B050"/>
              </a:buClr>
              <a:buNone/>
            </a:pPr>
            <a:endParaRPr lang="tr-TR" sz="16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B050"/>
              </a:buClr>
              <a:buFont typeface="Wingdings" pitchFamily="2" charset="2"/>
              <a:buChar char="q"/>
            </a:pPr>
            <a:r>
              <a:rPr lang="tr-TR" sz="2400" dirty="0" err="1">
                <a:latin typeface="Calibri" pitchFamily="34" charset="0"/>
                <a:cs typeface="Calibri" pitchFamily="34" charset="0"/>
              </a:rPr>
              <a:t>Bakteriyal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endosporların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keşfedilmesi mikrobiyolojide büyük önem taşır çünkü bu formların ısıya çok dayanıklı olduklarının öğrenilmesi, sterilizasyon için uygun yöntemlerin geliştirilmesini zorunlu kılmıştır.</a:t>
            </a: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410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97163" y="457200"/>
            <a:ext cx="7772400" cy="595536"/>
          </a:xfrm>
        </p:spPr>
        <p:txBody>
          <a:bodyPr/>
          <a:lstStyle/>
          <a:p>
            <a:pPr algn="ctr"/>
            <a:r>
              <a:rPr lang="tr-TR" sz="3600" dirty="0" err="1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Mikrobiyal</a:t>
            </a:r>
            <a:r>
              <a:rPr lang="tr-TR" sz="36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Hareket</a:t>
            </a:r>
            <a:endParaRPr lang="en-US" sz="3600" dirty="0">
              <a:solidFill>
                <a:srgbClr val="7030A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1268760"/>
            <a:ext cx="7772400" cy="4827240"/>
          </a:xfrm>
        </p:spPr>
        <p:txBody>
          <a:bodyPr>
            <a:normAutofit lnSpcReduction="10000"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Hücrelerin çoğu kendi güçleri ile hareket edebilirler.</a:t>
            </a:r>
          </a:p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Hücrelerin yaşadıkları çevrenin farklı bölgelerine ulaşabilmesi hareket ile mümkün olur.</a:t>
            </a:r>
          </a:p>
          <a:p>
            <a:pPr>
              <a:buClr>
                <a:srgbClr val="7030A0"/>
              </a:buClr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			        </a:t>
            </a:r>
            <a:r>
              <a:rPr lang="tr-TR" sz="36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Kamçı ve Hareket</a:t>
            </a:r>
          </a:p>
          <a:p>
            <a:pPr>
              <a:buClr>
                <a:srgbClr val="7030A0"/>
              </a:buClr>
              <a:buFont typeface="Wingdings" pitchFamily="2" charset="2"/>
              <a:buChar char="v"/>
            </a:pPr>
            <a:r>
              <a:rPr lang="tr-TR" sz="2400" dirty="0" err="1">
                <a:latin typeface="Calibri" pitchFamily="34" charset="0"/>
                <a:cs typeface="Calibri" pitchFamily="34" charset="0"/>
              </a:rPr>
              <a:t>Bakteriyal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kamçılar bir ucu serbest, diğer ucu bakteriye tutunmuş olan, ince, uzun uzantılardır (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Flagellum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,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flagella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).</a:t>
            </a:r>
          </a:p>
          <a:p>
            <a:r>
              <a:rPr lang="tr-TR" sz="2400" dirty="0" err="1">
                <a:latin typeface="Calibri" pitchFamily="34" charset="0"/>
                <a:cs typeface="Calibri" pitchFamily="34" charset="0"/>
              </a:rPr>
              <a:t>monotrik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–tek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flagellum</a:t>
            </a: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>
                <a:latin typeface="Calibri" pitchFamily="34" charset="0"/>
                <a:cs typeface="Calibri" pitchFamily="34" charset="0"/>
              </a:rPr>
              <a:t>polar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flagellum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–hücre ucunda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flagellum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tr-TR" sz="2400" dirty="0" err="1">
                <a:latin typeface="Calibri" pitchFamily="34" charset="0"/>
                <a:cs typeface="Calibri" pitchFamily="34" charset="0"/>
              </a:rPr>
              <a:t>amfitrik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–hücrenin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her bir ucunda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bir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flagellum</a:t>
            </a: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 err="1">
                <a:latin typeface="Calibri" pitchFamily="34" charset="0"/>
                <a:cs typeface="Calibri" pitchFamily="34" charset="0"/>
              </a:rPr>
              <a:t>lofotrik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–bir veya iki uçta çok sayıda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flagella</a:t>
            </a: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r>
              <a:rPr lang="tr-TR" sz="2400" dirty="0" err="1">
                <a:latin typeface="Calibri" pitchFamily="34" charset="0"/>
                <a:cs typeface="Calibri" pitchFamily="34" charset="0"/>
              </a:rPr>
              <a:t>peritrik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–hücrenin tüm yüzeyine yayılmış şekilde</a:t>
            </a:r>
          </a:p>
        </p:txBody>
      </p:sp>
    </p:spTree>
    <p:extLst>
      <p:ext uri="{BB962C8B-B14F-4D97-AF65-F5344CB8AC3E}">
        <p14:creationId xmlns:p14="http://schemas.microsoft.com/office/powerpoint/2010/main" val="17025571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404664"/>
            <a:ext cx="7772400" cy="5691336"/>
          </a:xfrm>
        </p:spPr>
        <p:txBody>
          <a:bodyPr/>
          <a:lstStyle/>
          <a:p>
            <a:pPr algn="ctr">
              <a:buClr>
                <a:srgbClr val="FF0000"/>
              </a:buClr>
              <a:buNone/>
            </a:pPr>
            <a:endParaRPr lang="tr-TR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buClr>
                <a:srgbClr val="FF0000"/>
              </a:buClr>
              <a:buNone/>
            </a:pPr>
            <a:r>
              <a:rPr lang="tr-TR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Kavramların Gözden Geçirilmesi</a:t>
            </a:r>
          </a:p>
          <a:p>
            <a:pPr marL="0" indent="0">
              <a:buClr>
                <a:srgbClr val="FF0000"/>
              </a:buClr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 marL="0" indent="0">
              <a:buClr>
                <a:srgbClr val="FF0000"/>
              </a:buClr>
              <a:buNone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Hareketli bakteriler çevrelerindeki fiziksel ya da kimyasal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gradiyentlere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karşı cevap oluşturabilirler.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Kemotaksis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ve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fototaksis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süreçleri sırasında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prokaryotik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hücrenin rastgele hareketi uyarana doğru ya da ondan kaçacak şekilde ayarlanabilir. 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222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39616" y="260648"/>
            <a:ext cx="7772400" cy="1143000"/>
          </a:xfrm>
        </p:spPr>
        <p:txBody>
          <a:bodyPr/>
          <a:lstStyle/>
          <a:p>
            <a:pPr algn="ctr"/>
            <a:r>
              <a:rPr lang="tr-TR" sz="3200" dirty="0">
                <a:solidFill>
                  <a:srgbClr val="92D050"/>
                </a:solidFill>
                <a:latin typeface="+mn-lt"/>
              </a:rPr>
              <a:t>Boyama: Aydınlık alan </a:t>
            </a:r>
            <a:r>
              <a:rPr lang="tr-TR" sz="3200" dirty="0" err="1">
                <a:solidFill>
                  <a:srgbClr val="92D050"/>
                </a:solidFill>
                <a:latin typeface="+mn-lt"/>
              </a:rPr>
              <a:t>Mikroskobisi</a:t>
            </a:r>
            <a:r>
              <a:rPr lang="tr-TR" sz="3200" dirty="0">
                <a:solidFill>
                  <a:srgbClr val="92D050"/>
                </a:solidFill>
                <a:latin typeface="+mn-lt"/>
              </a:rPr>
              <a:t> için Kontrastın Arttırılması</a:t>
            </a:r>
            <a:endParaRPr lang="en-US" sz="3200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1556792"/>
            <a:ext cx="7772400" cy="4539208"/>
          </a:xfrm>
        </p:spPr>
        <p:txBody>
          <a:bodyPr>
            <a:normAutofit lnSpcReduction="10000"/>
          </a:bodyPr>
          <a:lstStyle/>
          <a:p>
            <a:pPr>
              <a:buClr>
                <a:srgbClr val="92D050"/>
              </a:buClr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Aydınlık alan mikroskobunun kısıtlamalarından biri, kontrastın yetersiz olmasıdır. Hücrelerin boyanması için çeşitli boyaların kullanılması kontrastı arttırarak onların aydınlık alan mikroskobunda daha iyi görünmelerini sağlar.</a:t>
            </a:r>
          </a:p>
          <a:p>
            <a:pPr>
              <a:buClr>
                <a:srgbClr val="92D050"/>
              </a:buClr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92D050"/>
              </a:buClr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Mikrobiyolojide kullanılan birçok boya pozitif yük taşır (bazik boyalar) ve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nükleik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asitler ya da asidik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polisakkaritler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gibi negatif yük taşıyan bileşenlerle birleşir Örneğin: metilen mavisi, kristal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viyole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ve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safranin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buClr>
                <a:srgbClr val="92D050"/>
              </a:buClr>
              <a:buNone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92D050"/>
              </a:buClr>
              <a:buFont typeface="Wingdings" pitchFamily="2" charset="2"/>
              <a:buChar char="Ø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Hücre yüzeylerinin negatif yük taşımasından ötürü, bu yapılar hücre yüzeyindeki yapılara kolayca bağlanır.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974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404664"/>
            <a:ext cx="7772400" cy="5691336"/>
          </a:xfrm>
        </p:spPr>
        <p:txBody>
          <a:bodyPr>
            <a:normAutofit fontScale="92500"/>
          </a:bodyPr>
          <a:lstStyle/>
          <a:p>
            <a:pPr>
              <a:buClr>
                <a:srgbClr val="7030A0"/>
              </a:buClr>
              <a:buFont typeface="Wingdings" pitchFamily="2" charset="2"/>
              <a:buChar char="ü"/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Mikrobiyolojide kullanılan başlıca 2 boyama yöntemi:</a:t>
            </a:r>
          </a:p>
          <a:p>
            <a:pPr marL="457200" indent="-457200">
              <a:buClr>
                <a:srgbClr val="7030A0"/>
              </a:buClr>
              <a:buAutoNum type="arabicPeriod"/>
            </a:pPr>
            <a:r>
              <a:rPr lang="tr-TR" sz="2200" u="sng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Basit Boyama: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Preraratlardaki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mikroorganizmalar hakkında kısa sürede bilgi edinmek için tek boya solüsyonu kullanılır. Boya preparata 1 defa uygulanır ve bakteriler boyaların karakterine göre boyanır. </a:t>
            </a:r>
          </a:p>
          <a:p>
            <a:pPr marL="457200" indent="-457200">
              <a:buClr>
                <a:srgbClr val="7030A0"/>
              </a:buClr>
              <a:buNone/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	Bu amaçlar: </a:t>
            </a:r>
          </a:p>
          <a:p>
            <a:pPr marL="457200" indent="-457200">
              <a:buClr>
                <a:srgbClr val="7030A0"/>
              </a:buClr>
              <a:buNone/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	- Bazik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Fuksin</a:t>
            </a:r>
            <a:endParaRPr lang="tr-TR" sz="2200" dirty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Clr>
                <a:srgbClr val="7030A0"/>
              </a:buClr>
              <a:buNone/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	-Kristal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Violet</a:t>
            </a:r>
            <a:endParaRPr lang="tr-TR" sz="2200" dirty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Clr>
                <a:srgbClr val="7030A0"/>
              </a:buClr>
              <a:buNone/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	-Metilen Mavisi gibi bazik boya solüsyonlarından birisi kullanılır.</a:t>
            </a:r>
          </a:p>
          <a:p>
            <a:pPr marL="457200" indent="-457200">
              <a:buClr>
                <a:srgbClr val="7030A0"/>
              </a:buClr>
              <a:buAutoNum type="arabicPeriod" startAt="2"/>
            </a:pPr>
            <a:r>
              <a:rPr lang="tr-TR" sz="2200" u="sng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Bileşik Boyama:</a:t>
            </a:r>
            <a:r>
              <a:rPr lang="tr-TR" sz="2200" u="sng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Birden fazla boya kullanılarak yapılan boyamadır. Bunlar arasında</a:t>
            </a:r>
          </a:p>
          <a:p>
            <a:pPr marL="457200" indent="-457200">
              <a:buClr>
                <a:srgbClr val="7030A0"/>
              </a:buClr>
              <a:buNone/>
            </a:pPr>
            <a:r>
              <a:rPr lang="tr-TR" sz="22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	- </a:t>
            </a:r>
            <a:r>
              <a:rPr lang="tr-TR" sz="2200" dirty="0" err="1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Diferensiyel</a:t>
            </a:r>
            <a:r>
              <a:rPr lang="tr-TR" sz="22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Boyama: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Mikroorganizmaları birbirinden ayırmada kullanılır.</a:t>
            </a:r>
          </a:p>
          <a:p>
            <a:pPr marL="457200" indent="-457200">
              <a:buClr>
                <a:srgbClr val="7030A0"/>
              </a:buClr>
              <a:buNone/>
            </a:pPr>
            <a:r>
              <a:rPr lang="tr-TR" sz="22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	- </a:t>
            </a:r>
            <a:r>
              <a:rPr lang="tr-TR" sz="2200" dirty="0" err="1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Sütrüktürel</a:t>
            </a:r>
            <a:r>
              <a:rPr lang="tr-TR" sz="2200" dirty="0">
                <a:solidFill>
                  <a:srgbClr val="7030A0"/>
                </a:solidFill>
                <a:latin typeface="Calibri" pitchFamily="34" charset="0"/>
                <a:cs typeface="Calibri" pitchFamily="34" charset="0"/>
              </a:rPr>
              <a:t> Boyama: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Bakterilerin iç ve dış yapıları hakkında bilgi edinmek için kullanılan birleşik boyama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yöndetimidir</a:t>
            </a:r>
            <a:endParaRPr lang="tr-TR" sz="2200" dirty="0">
              <a:latin typeface="Calibri" pitchFamily="34" charset="0"/>
              <a:cs typeface="Calibri" pitchFamily="34" charset="0"/>
            </a:endParaRPr>
          </a:p>
          <a:p>
            <a:pPr marL="457200" indent="-457200">
              <a:buClr>
                <a:srgbClr val="7030A0"/>
              </a:buClr>
              <a:buNone/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	(spor, kapsül,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flagella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, çekirdek,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lipid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v.s.)</a:t>
            </a:r>
          </a:p>
        </p:txBody>
      </p:sp>
    </p:spTree>
    <p:extLst>
      <p:ext uri="{BB962C8B-B14F-4D97-AF65-F5344CB8AC3E}">
        <p14:creationId xmlns:p14="http://schemas.microsoft.com/office/powerpoint/2010/main" val="618398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39616" y="332656"/>
            <a:ext cx="7772400" cy="667544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>
                <a:solidFill>
                  <a:srgbClr val="FF0000"/>
                </a:solidFill>
              </a:rPr>
              <a:t>Mekanizma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711624" y="1052736"/>
            <a:ext cx="7772400" cy="497125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Gram-pozitif bakterilerin kristal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viyole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/iyot kompleksini tutma özelliğine sahip “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peptidoglikan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” yapıda hücre duvarları vardır.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Hücre duvarlarının ağsı ve kat kat 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peptidoglikandan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 oluşan yapısı boya parçacıklarını tutar.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Gram-negatif bakterilerin hücre duvarı ise sadece ince bir peptidoglikan katmanından oluşur ve boyaları tutamaz. Gram-negatif bakterilerde aynı zamanda </a:t>
            </a:r>
            <a:r>
              <a:rPr lang="tr-TR" sz="2200" b="1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lipid</a:t>
            </a:r>
            <a:r>
              <a:rPr lang="tr-TR" sz="22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yapıda bir dış zar duvarı vardır.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200" dirty="0">
                <a:latin typeface="Calibri" pitchFamily="34" charset="0"/>
                <a:cs typeface="Calibri" pitchFamily="34" charset="0"/>
              </a:rPr>
              <a:t>Alkol, Gram-pozitif hücre duvarının su kaybedip büzüşmesine neden olur. Bu yüzden boya tanecikleri moleküllerin arasına sıkışır (</a:t>
            </a:r>
            <a:r>
              <a:rPr lang="tr-TR" sz="2200" dirty="0" err="1">
                <a:latin typeface="Calibri" pitchFamily="34" charset="0"/>
                <a:cs typeface="Calibri" pitchFamily="34" charset="0"/>
              </a:rPr>
              <a:t>dekolarizasyon</a:t>
            </a:r>
            <a:r>
              <a:rPr lang="tr-TR" sz="2200" dirty="0">
                <a:latin typeface="Calibri" pitchFamily="34" charset="0"/>
                <a:cs typeface="Calibri" pitchFamily="34" charset="0"/>
              </a:rPr>
              <a:t>).</a:t>
            </a:r>
            <a:endParaRPr lang="en-US" sz="22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178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692696"/>
            <a:ext cx="7772400" cy="5403304"/>
          </a:xfrm>
        </p:spPr>
        <p:txBody>
          <a:bodyPr/>
          <a:lstStyle/>
          <a:p>
            <a:pPr>
              <a:lnSpc>
                <a:spcPct val="150000"/>
              </a:lnSpc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Gram-negatif bakterilerdeki ince olan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peptidoglikan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katman, boya parçacıklarını tutamaz. Alkol dış zardaki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lipidleri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çözünce, boya dağılır, hücrenin rengi açılır.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Renk açılmasının ardından birinciden farklı ikinci bir boya (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safranin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) uygulanır. Bu boya, rengi açılmış hücreleri boyayarak onların görünmelerini sağlar.</a:t>
            </a:r>
          </a:p>
          <a:p>
            <a:pPr>
              <a:lnSpc>
                <a:spcPct val="150000"/>
              </a:lnSpc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Gram-pozitifler birinci boyayla mora boyandıkları için ikinci boya onların rengini etkilemez ama Gram-negatif olanlar pembe-kırmızı olurlar.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19251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97163" y="457200"/>
            <a:ext cx="7772400" cy="811560"/>
          </a:xfrm>
        </p:spPr>
        <p:txBody>
          <a:bodyPr/>
          <a:lstStyle/>
          <a:p>
            <a:pPr algn="ctr"/>
            <a:r>
              <a:rPr lang="tr-TR" sz="32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Hücre Morfolojisi</a:t>
            </a:r>
            <a:endParaRPr lang="en-US" sz="3200" b="1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1340768"/>
            <a:ext cx="7772400" cy="4755232"/>
          </a:xfrm>
        </p:spPr>
        <p:txBody>
          <a:bodyPr/>
          <a:lstStyle/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Biyolojide kullanılan </a:t>
            </a:r>
            <a:r>
              <a:rPr lang="tr-TR" sz="2400" b="1" i="1" dirty="0">
                <a:latin typeface="Calibri" pitchFamily="34" charset="0"/>
                <a:cs typeface="Calibri" pitchFamily="34" charset="0"/>
              </a:rPr>
              <a:t>morfoloji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terimi hücrenin </a:t>
            </a:r>
            <a:r>
              <a:rPr lang="tr-TR" sz="2400" b="1" i="1" dirty="0">
                <a:latin typeface="Calibri" pitchFamily="34" charset="0"/>
                <a:cs typeface="Calibri" pitchFamily="34" charset="0"/>
              </a:rPr>
              <a:t>biçimini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ifade eder.</a:t>
            </a: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Küresel ya da yumurta şeklindeki morfolojiye sahip bir bakteriye 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kok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(çoğulu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cocci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) adı verilir.</a:t>
            </a: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400" u="sng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Monokok</a:t>
            </a:r>
            <a:r>
              <a:rPr lang="tr-TR" sz="2400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İkiye bölündükten sonra birbirinden tamamen ayrılan ve mikroskopta tek bir daire şeklinde görünen bakterilerdir.</a:t>
            </a: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400" u="sng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Diplokok</a:t>
            </a:r>
            <a:r>
              <a:rPr lang="tr-TR" sz="2400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İkişer ikişer bir arada bulunan koklardır.</a:t>
            </a: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400" u="sng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Tetrakok</a:t>
            </a:r>
            <a:r>
              <a:rPr lang="tr-TR" sz="2400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Dört bakteri hücresinin bir arada bulunma halidir.</a:t>
            </a: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400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Streptokok: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Bir çizgi boyunca bölünerek çoğalan ve birbirinden ayrılmayarak yan yana dizilen koklardır.</a:t>
            </a: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endParaRPr lang="tr-TR" sz="2400" dirty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1215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620688"/>
            <a:ext cx="7772400" cy="5475312"/>
          </a:xfrm>
        </p:spPr>
        <p:txBody>
          <a:bodyPr/>
          <a:lstStyle/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400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Stafilokok: 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Üzüm salkımı gibi düzensin kümeler yapan koklardır.</a:t>
            </a:r>
          </a:p>
          <a:p>
            <a:pPr>
              <a:buClr>
                <a:srgbClr val="FF0000"/>
              </a:buClr>
              <a:buFont typeface="Courier New" pitchFamily="49" charset="0"/>
              <a:buChar char="o"/>
            </a:pPr>
            <a:r>
              <a:rPr lang="tr-TR" sz="2400" u="sng" dirty="0" err="1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Sarsina</a:t>
            </a:r>
            <a:r>
              <a:rPr lang="tr-TR" sz="2400" u="sng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Birbirine dik üç yönde bölünerek 8,12,16 adet iri koktan meydana gelen balya veya küp görünümündeki bakteri kümeleridir.</a:t>
            </a:r>
            <a:endParaRPr lang="tr-TR" sz="2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5680" y="2780929"/>
            <a:ext cx="6057900" cy="345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131669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200" b="1" dirty="0" err="1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Mikrobiyal</a:t>
            </a:r>
            <a:r>
              <a:rPr lang="tr-TR" sz="32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Hücrelerin Boyutları ve Küçük Olmanın Önemi</a:t>
            </a:r>
            <a:endParaRPr lang="en-US" sz="32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697163" y="1700808"/>
            <a:ext cx="7772400" cy="4395192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tr-TR" sz="2400" dirty="0" err="1">
                <a:latin typeface="Calibri" pitchFamily="34" charset="0"/>
                <a:cs typeface="Calibri" pitchFamily="34" charset="0"/>
              </a:rPr>
              <a:t>Prokaryot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hücrelerin boyutları ve hacimleri büyük ölçüde değişiklik gösterir (uzunlukları 0,2-20µm/ en 0,2-1.0 µm).</a:t>
            </a:r>
          </a:p>
          <a:p>
            <a:pPr>
              <a:lnSpc>
                <a:spcPct val="150000"/>
              </a:lnSpc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Çok büyük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prokaryotların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çoğunluğu ya kükürt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kemolitotrofları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ya da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siyanobakterilerdir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Kükürt bakterilerinin büyük hücre boyutlarının çok miktarda </a:t>
            </a:r>
            <a:r>
              <a:rPr lang="tr-TR" sz="2400" dirty="0" err="1">
                <a:latin typeface="Calibri" pitchFamily="34" charset="0"/>
                <a:cs typeface="Calibri" pitchFamily="34" charset="0"/>
              </a:rPr>
              <a:t>substrat</a:t>
            </a:r>
            <a:r>
              <a:rPr lang="tr-TR" sz="2400" dirty="0">
                <a:latin typeface="Calibri" pitchFamily="34" charset="0"/>
                <a:cs typeface="Calibri" pitchFamily="34" charset="0"/>
              </a:rPr>
              <a:t> depolama mekanizması olacağı düşünülmektedir.</a:t>
            </a:r>
          </a:p>
          <a:p>
            <a:pPr>
              <a:lnSpc>
                <a:spcPct val="150000"/>
              </a:lnSpc>
            </a:pPr>
            <a:r>
              <a:rPr lang="tr-TR" sz="2400" dirty="0">
                <a:latin typeface="Calibri" pitchFamily="34" charset="0"/>
                <a:cs typeface="Calibri" pitchFamily="34" charset="0"/>
              </a:rPr>
              <a:t>Genel olarak 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“</a:t>
            </a:r>
            <a:r>
              <a:rPr lang="tr-TR" sz="2400" b="1" dirty="0" err="1">
                <a:latin typeface="Calibri" pitchFamily="34" charset="0"/>
                <a:cs typeface="Calibri" pitchFamily="34" charset="0"/>
              </a:rPr>
              <a:t>prokaryotlar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tr-TR" sz="2400" b="1" dirty="0" err="1">
                <a:latin typeface="Calibri" pitchFamily="34" charset="0"/>
                <a:cs typeface="Calibri" pitchFamily="34" charset="0"/>
              </a:rPr>
              <a:t>ökaryotlara</a:t>
            </a:r>
            <a:r>
              <a:rPr lang="tr-TR" sz="2400" b="1" dirty="0">
                <a:latin typeface="Calibri" pitchFamily="34" charset="0"/>
                <a:cs typeface="Calibri" pitchFamily="34" charset="0"/>
              </a:rPr>
              <a:t> göre daha küçüktürler”.</a:t>
            </a:r>
            <a:endParaRPr lang="en-US" sz="240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379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1728</Words>
  <Application>Microsoft Office PowerPoint</Application>
  <PresentationFormat>Geniş ekran</PresentationFormat>
  <Paragraphs>179</Paragraphs>
  <Slides>28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34" baseType="lpstr">
      <vt:lpstr>Arial</vt:lpstr>
      <vt:lpstr>Calibri</vt:lpstr>
      <vt:lpstr>Calibri Light</vt:lpstr>
      <vt:lpstr>Courier New</vt:lpstr>
      <vt:lpstr>Wingdings</vt:lpstr>
      <vt:lpstr>Office Teması</vt:lpstr>
      <vt:lpstr>Biyoteknoloji için Mikrobiyoloji 1</vt:lpstr>
      <vt:lpstr>4. Hücre Yapsı/İşlevi</vt:lpstr>
      <vt:lpstr>Boyama: Aydınlık alan Mikroskobisi için Kontrastın Arttırılması</vt:lpstr>
      <vt:lpstr>PowerPoint Sunusu</vt:lpstr>
      <vt:lpstr>Mekanizma</vt:lpstr>
      <vt:lpstr>PowerPoint Sunusu</vt:lpstr>
      <vt:lpstr>Hücre Morfolojisi</vt:lpstr>
      <vt:lpstr>PowerPoint Sunusu</vt:lpstr>
      <vt:lpstr>Mikrobiyal Hücrelerin Boyutları ve Küçük Olmanın Önemi</vt:lpstr>
      <vt:lpstr>PowerPoint Sunusu</vt:lpstr>
      <vt:lpstr>Hücre Zarları ve Hücre Duvarları</vt:lpstr>
      <vt:lpstr>PowerPoint Sunusu</vt:lpstr>
      <vt:lpstr>Zar Proteinleri</vt:lpstr>
      <vt:lpstr>Zar Proteinleri (devam)</vt:lpstr>
      <vt:lpstr>Zar Güçlendiren Ajanlar: Steroller ve Hopanoidler</vt:lpstr>
      <vt:lpstr>PowerPoint Sunusu</vt:lpstr>
      <vt:lpstr>Kavramların Gözden Geçirilmesi</vt:lpstr>
      <vt:lpstr>Sitoplazmik Zar: İşlev</vt:lpstr>
      <vt:lpstr>PowerPoint Sunusu</vt:lpstr>
      <vt:lpstr>Hatırlayalım</vt:lpstr>
      <vt:lpstr>Psödopeptidoglikan</vt:lpstr>
      <vt:lpstr>PowerPoint Sunusu</vt:lpstr>
      <vt:lpstr>Kavramların Gözden Geçirilmesi</vt:lpstr>
      <vt:lpstr>Gaz Vezikülleri</vt:lpstr>
      <vt:lpstr>Gaz Veziküllerinin Moleküler Yapısı</vt:lpstr>
      <vt:lpstr>ENDOSPORLAR</vt:lpstr>
      <vt:lpstr>Mikrobiyal Hareket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Biyoteknoloji için Mikrobiyoloji 1</dc:title>
  <dc:creator>iso</dc:creator>
  <cp:lastModifiedBy>iso</cp:lastModifiedBy>
  <cp:revision>1</cp:revision>
  <dcterms:created xsi:type="dcterms:W3CDTF">2017-12-15T11:13:34Z</dcterms:created>
  <dcterms:modified xsi:type="dcterms:W3CDTF">2017-12-15T11:13:46Z</dcterms:modified>
</cp:coreProperties>
</file>