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86EE-9BE2-4449-951F-E46CC3824D58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071C-0AC8-4FA3-9DAA-2999D52BB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27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2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7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3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9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69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44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4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2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5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3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6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6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699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17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9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92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04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1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6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GIDA VE PERSONEL HİJENİ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Emir Hilmi Üner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0" y="600075"/>
            <a:ext cx="9448800" cy="1447800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Depolama Sıcaklıkları</a:t>
            </a:r>
            <a:br>
              <a:rPr lang="tr-TR" altLang="tr-TR" sz="4000" b="1" dirty="0">
                <a:solidFill>
                  <a:schemeClr val="tx1"/>
                </a:solidFill>
                <a:latin typeface="+mn-lt"/>
              </a:rPr>
            </a:br>
            <a:endParaRPr lang="tr-TR" altLang="tr-TR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56759" name="Group 55"/>
          <p:cNvGraphicFramePr>
            <a:graphicFrameLocks noGrp="1"/>
          </p:cNvGraphicFramePr>
          <p:nvPr>
            <p:ph idx="1"/>
            <p:extLst/>
          </p:nvPr>
        </p:nvGraphicFramePr>
        <p:xfrm>
          <a:off x="2782888" y="1628775"/>
          <a:ext cx="6769100" cy="4267199"/>
        </p:xfrm>
        <a:graphic>
          <a:graphicData uri="http://schemas.openxmlformats.org/drawingml/2006/table">
            <a:tbl>
              <a:tblPr/>
              <a:tblGrid>
                <a:gridCol w="3386137"/>
                <a:gridCol w="3382963"/>
              </a:tblGrid>
              <a:tr h="89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ertus" pitchFamily="34" charset="0"/>
                        </a:rPr>
                        <a:t>Et ve tavuk</a:t>
                      </a:r>
                    </a:p>
                  </a:txBody>
                  <a:tcPr marL="92075" marR="92075" marT="46046" marB="46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" pitchFamily="34" charset="0"/>
                        </a:rPr>
                        <a:t>0-2°C,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" pitchFamily="34" charset="0"/>
                      </a:endParaRP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ertus" pitchFamily="34" charset="0"/>
                        </a:rPr>
                        <a:t>Balık</a:t>
                      </a:r>
                    </a:p>
                  </a:txBody>
                  <a:tcPr marL="92075" marR="92075" marT="46046" marB="46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" pitchFamily="34" charset="0"/>
                        </a:rPr>
                        <a:t>1°C,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" pitchFamily="34" charset="0"/>
                      </a:endParaRP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ertus" pitchFamily="34" charset="0"/>
                        </a:rPr>
                        <a:t>Yumurta </a:t>
                      </a:r>
                    </a:p>
                  </a:txBody>
                  <a:tcPr marL="92075" marR="92075" marT="46046" marB="46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" pitchFamily="34" charset="0"/>
                        </a:rPr>
                        <a:t>3-4°C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" pitchFamily="34" charset="0"/>
                      </a:endParaRP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ertus" pitchFamily="34" charset="0"/>
                        </a:rPr>
                        <a:t>Süt ve süt ürünlerinin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lbertus" pitchFamily="34" charset="0"/>
                      </a:endParaRPr>
                    </a:p>
                  </a:txBody>
                  <a:tcPr marL="92075" marR="92075" marT="46046" marB="46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" pitchFamily="34" charset="0"/>
                        </a:rPr>
                        <a:t>2-4°C,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" pitchFamily="34" charset="0"/>
                      </a:endParaRP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ertus" pitchFamily="34" charset="0"/>
                        </a:rPr>
                        <a:t>Meyve sebze</a:t>
                      </a:r>
                    </a:p>
                  </a:txBody>
                  <a:tcPr marL="92075" marR="92075" marT="46046" marB="46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" pitchFamily="34" charset="0"/>
                        </a:rPr>
                        <a:t>4-7°C</a:t>
                      </a: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5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600" b="1">
                <a:solidFill>
                  <a:schemeClr val="tx1"/>
                </a:solidFill>
                <a:latin typeface="+mn-lt"/>
              </a:rPr>
              <a:t>Depolarda Uyulması Gereken Kurallar</a:t>
            </a:r>
            <a:br>
              <a:rPr lang="tr-TR" altLang="tr-TR" sz="3600" b="1">
                <a:solidFill>
                  <a:schemeClr val="tx1"/>
                </a:solidFill>
                <a:latin typeface="+mn-lt"/>
              </a:rPr>
            </a:br>
            <a:endParaRPr lang="tr-TR" altLang="tr-TR" sz="3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905001"/>
            <a:ext cx="9512300" cy="4352924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tr-TR" sz="3600" u="sng" dirty="0">
                <a:solidFill>
                  <a:schemeClr val="tx1"/>
                </a:solidFill>
                <a:latin typeface="+mn-lt"/>
              </a:rPr>
              <a:t>Son kullanım tarihi yakın olanlar ön kısma, (FİFO)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Bozulmuş, kullanım tarihi geçmiş,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Ambalajsız veya üzeri açık ürünler kullanılmamalı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Pişmiş gıdalar üst, çiğ gıdalar alt rafa konulmalı,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Yerden ve duvardan mesafe bırakılmalı,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 Depoda temizlik malzemeleri, deterjan vb. saklanmamalı</a:t>
            </a:r>
          </a:p>
        </p:txBody>
      </p:sp>
    </p:spTree>
    <p:extLst>
      <p:ext uri="{BB962C8B-B14F-4D97-AF65-F5344CB8AC3E}">
        <p14:creationId xmlns:p14="http://schemas.microsoft.com/office/powerpoint/2010/main" val="23083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>
          <a:xfrm>
            <a:off x="1320803" y="529694"/>
            <a:ext cx="9601196" cy="1303867"/>
          </a:xfrm>
        </p:spPr>
        <p:txBody>
          <a:bodyPr/>
          <a:lstStyle/>
          <a:p>
            <a:pPr algn="ctr" eaLnBrk="1" hangingPunct="1"/>
            <a:r>
              <a:rPr lang="tr-TR" altLang="tr-TR" sz="3600" b="1" dirty="0">
                <a:solidFill>
                  <a:schemeClr val="tx1"/>
                </a:solidFill>
                <a:latin typeface="+mn-lt"/>
              </a:rPr>
              <a:t>Depolarda Uyulması Gereken Kurallar</a:t>
            </a:r>
          </a:p>
        </p:txBody>
      </p:sp>
      <p:sp>
        <p:nvSpPr>
          <p:cNvPr id="65539" name="2 İçerik Yer Tutucusu"/>
          <p:cNvSpPr>
            <a:spLocks noGrp="1"/>
          </p:cNvSpPr>
          <p:nvPr>
            <p:ph idx="1"/>
          </p:nvPr>
        </p:nvSpPr>
        <p:spPr>
          <a:xfrm>
            <a:off x="728663" y="2419350"/>
            <a:ext cx="10193336" cy="4438650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Raflar hava sirkülasyonu geçirecek şekilde krom çelik ve delikli olmalı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Kiler olarak kullanılan yerlerde  nem olmamalı, 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Kilerin kapısı açıldığında küf ve nem kokusu alınmamalı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Toz şeklindeki gıdalar kapalı kaplarda veya tek tek paketler halinde uygun ambalajlarda olmalı,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Yıkanan sebze ve meyveler tekrar aynı sandık yada kasalara konmamalı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None/>
            </a:pPr>
            <a:endParaRPr lang="tr-TR" alt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0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İçerik Yer Tutucusu"/>
          <p:cNvSpPr>
            <a:spLocks noGrp="1"/>
          </p:cNvSpPr>
          <p:nvPr>
            <p:ph idx="1"/>
          </p:nvPr>
        </p:nvSpPr>
        <p:spPr>
          <a:xfrm>
            <a:off x="714375" y="2492375"/>
            <a:ext cx="9507538" cy="3765550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Et ve süt ürünlerinde gıda bilgileri eksik, tarım ve köy işleri bakanlığından üretim izni olmayan ürünlerin kullanılmamalı. 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Tesise alınan ürünlerden bu belgeler istenmeli ve dosyası tutulmalıdır.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Dondurulmuş gelen gıdaların, çözülmüş olanları alınmamalı ve tekrar dondurulmamalıdır.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tr-TR" alt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854326" y="836614"/>
            <a:ext cx="7273925" cy="11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Depolarda Uyulması Gereken </a:t>
            </a:r>
          </a:p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Kurallar</a:t>
            </a:r>
          </a:p>
        </p:txBody>
      </p:sp>
    </p:spTree>
    <p:extLst>
      <p:ext uri="{BB962C8B-B14F-4D97-AF65-F5344CB8AC3E}">
        <p14:creationId xmlns:p14="http://schemas.microsoft.com/office/powerpoint/2010/main" val="32061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5988" y="2286000"/>
            <a:ext cx="7772400" cy="3671888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None/>
            </a:pPr>
            <a:endParaRPr lang="tr-TR" altLang="tr-TR" sz="32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Sebze dolabı, et dolabı, hazırlık dolapları mutlaka ayrı olmalı,</a:t>
            </a:r>
          </a:p>
          <a:p>
            <a:pPr eaLnBrk="1" hangingPunct="1">
              <a:lnSpc>
                <a:spcPct val="8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Yumurta saklama dolabı ayrı olmalıdır.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2579689" y="728652"/>
            <a:ext cx="7273925" cy="11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Depolarda Uyulması Gereken </a:t>
            </a:r>
          </a:p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Kurallar</a:t>
            </a:r>
          </a:p>
        </p:txBody>
      </p:sp>
    </p:spTree>
    <p:extLst>
      <p:ext uri="{BB962C8B-B14F-4D97-AF65-F5344CB8AC3E}">
        <p14:creationId xmlns:p14="http://schemas.microsoft.com/office/powerpoint/2010/main" val="2107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2 İçerik Yer Tutucusu"/>
          <p:cNvSpPr>
            <a:spLocks noGrp="1"/>
          </p:cNvSpPr>
          <p:nvPr>
            <p:ph idx="1"/>
          </p:nvPr>
        </p:nvSpPr>
        <p:spPr>
          <a:xfrm>
            <a:off x="842963" y="2420938"/>
            <a:ext cx="9378950" cy="3879850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Mutfak içerisine kirli  malzeme sokulmamalı,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Malzemeler karton kutularda ise kutularından çıkarılarak mutfak içerisine alınmalıdır. 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Gıda kullanım izni olmayan gıda boyaları yiyecek, içecek üretiminde kullanılmamalı,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Krema ve sütler açıldıktan sonra açılma tarihleri üzerine yazılmalı ve iki gün içerisinde tüketilmeli,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tr-TR" altLang="tr-TR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tr-TR" altLang="tr-TR" sz="2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tr-TR" alt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854326" y="836614"/>
            <a:ext cx="7273925" cy="11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Depolarda Uyulması Gereken </a:t>
            </a:r>
          </a:p>
          <a:p>
            <a:pPr algn="ctr"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prstClr val="black"/>
                </a:solidFill>
                <a:latin typeface="Arial" panose="020B0604020202020204" pitchFamily="34" charset="0"/>
              </a:rPr>
              <a:t>Kurallar</a:t>
            </a:r>
          </a:p>
        </p:txBody>
      </p:sp>
    </p:spTree>
    <p:extLst>
      <p:ext uri="{BB962C8B-B14F-4D97-AF65-F5344CB8AC3E}">
        <p14:creationId xmlns:p14="http://schemas.microsoft.com/office/powerpoint/2010/main" val="12035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728663" y="2556931"/>
            <a:ext cx="10167934" cy="3758143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Hazırlanan yemekler sunum esnasında 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  60° C sıcaklığında sürekli olarak ısıtılmalı </a:t>
            </a:r>
            <a:endParaRPr lang="tr-TR" altLang="tr-TR" sz="36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tr-TR" altLang="tr-TR" sz="3600" dirty="0" smtClean="0">
                <a:solidFill>
                  <a:schemeClr val="tx1"/>
                </a:solidFill>
                <a:latin typeface="+mn-lt"/>
              </a:rPr>
              <a:t>soğuk </a:t>
            </a: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yemekler 10° C servis edilmelidir.</a:t>
            </a:r>
          </a:p>
          <a:p>
            <a:pPr eaLnBrk="1" hangingPunct="1"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tr-TR" altLang="tr-T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266</Words>
  <Application>Microsoft Office PowerPoint</Application>
  <PresentationFormat>Geniş ekran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Albertus</vt:lpstr>
      <vt:lpstr>Arial</vt:lpstr>
      <vt:lpstr>Calibri</vt:lpstr>
      <vt:lpstr>Garamond</vt:lpstr>
      <vt:lpstr>Wingdings</vt:lpstr>
      <vt:lpstr>Organik</vt:lpstr>
      <vt:lpstr>1_Organik</vt:lpstr>
      <vt:lpstr>GIDA VE PERSONEL HİJENİ </vt:lpstr>
      <vt:lpstr>Depolama Sıcaklıkları </vt:lpstr>
      <vt:lpstr>Depolarda Uyulması Gereken Kurallar </vt:lpstr>
      <vt:lpstr>Depolarda Uyulması Gereken Kurallar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VE PERSONEL HİJENİ</dc:title>
  <dc:creator>emir üner</dc:creator>
  <cp:lastModifiedBy>emir üner</cp:lastModifiedBy>
  <cp:revision>14</cp:revision>
  <dcterms:created xsi:type="dcterms:W3CDTF">2017-10-29T13:27:16Z</dcterms:created>
  <dcterms:modified xsi:type="dcterms:W3CDTF">2017-10-29T13:38:40Z</dcterms:modified>
</cp:coreProperties>
</file>