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60" d="100"/>
          <a:sy n="60" d="100"/>
        </p:scale>
        <p:origin x="-1856"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heme" Target="theme/theme1.xml"/><Relationship Id="rId2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printerSettings" Target="printerSettings/printerSettings1.bin"/><Relationship Id="rId18" Type="http://schemas.openxmlformats.org/officeDocument/2006/relationships/presProps" Target="presProps.xml"/><Relationship Id="rId19" Type="http://schemas.openxmlformats.org/officeDocument/2006/relationships/viewProps" Target="view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36B082EB-C696-8D41-9D36-3E6D4C225288}" type="datetimeFigureOut">
              <a:rPr lang="en-US" smtClean="0"/>
              <a:t>24.02.18</a:t>
            </a:fld>
            <a:endParaRPr lang="en-US"/>
          </a:p>
        </p:txBody>
      </p:sp>
      <p:sp>
        <p:nvSpPr>
          <p:cNvPr id="5" name="Footer Placeholder 4"/>
          <p:cNvSpPr>
            <a:spLocks noGrp="1"/>
          </p:cNvSpPr>
          <p:nvPr>
            <p:ph type="ftr" sz="quarter" idx="11"/>
          </p:nvPr>
        </p:nvSpPr>
        <p:spPr/>
        <p:txBody>
          <a:bodyPr/>
          <a:lstStyle/>
          <a:p>
            <a:endParaRPr lang="en-US"/>
          </a:p>
        </p:txBody>
      </p:sp>
      <p:sp>
        <p:nvSpPr>
          <p:cNvPr id="9" name="Rectangle 8"/>
          <p:cNvSpPr/>
          <p:nvPr/>
        </p:nvSpPr>
        <p:spPr>
          <a:xfrm>
            <a:off x="345440" y="2942602"/>
            <a:ext cx="7147931"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572652" y="2944634"/>
            <a:ext cx="1190348" cy="2459736"/>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7712714" y="3136658"/>
            <a:ext cx="910224" cy="2075688"/>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445483" y="3055621"/>
            <a:ext cx="6947845"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a:xfrm>
            <a:off x="7786826" y="4625268"/>
            <a:ext cx="762000" cy="457200"/>
          </a:xfrm>
        </p:spPr>
        <p:txBody>
          <a:bodyPr/>
          <a:lstStyle>
            <a:lvl1pPr algn="ctr">
              <a:defRPr sz="2800">
                <a:solidFill>
                  <a:schemeClr val="accent1">
                    <a:lumMod val="50000"/>
                  </a:schemeClr>
                </a:solidFill>
              </a:defRPr>
            </a:lvl1pPr>
          </a:lstStyle>
          <a:p>
            <a:fld id="{5C51F497-2666-8443-9DEB-149F72AFB50B}" type="slidenum">
              <a:rPr lang="en-US" smtClean="0"/>
              <a:t>‹#›</a:t>
            </a:fld>
            <a:endParaRPr lang="en-US"/>
          </a:p>
        </p:txBody>
      </p:sp>
      <p:sp>
        <p:nvSpPr>
          <p:cNvPr id="11" name="Rectangle 10"/>
          <p:cNvSpPr/>
          <p:nvPr/>
        </p:nvSpPr>
        <p:spPr>
          <a:xfrm>
            <a:off x="541822" y="4559276"/>
            <a:ext cx="6755166"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538971" y="3139440"/>
            <a:ext cx="6760868"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642805" y="4648200"/>
            <a:ext cx="6553200" cy="457200"/>
          </a:xfrm>
        </p:spPr>
        <p:txBody>
          <a:bodyPr>
            <a:normAutofit/>
          </a:bodyPr>
          <a:lstStyle>
            <a:lvl1pPr marL="0" indent="0" algn="ctr">
              <a:buNone/>
              <a:defRPr sz="1800" cap="all" spc="300" baseline="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lang="en-US" dirty="0"/>
          </a:p>
        </p:txBody>
      </p:sp>
      <p:sp>
        <p:nvSpPr>
          <p:cNvPr id="2" name="Title 1"/>
          <p:cNvSpPr>
            <a:spLocks noGrp="1"/>
          </p:cNvSpPr>
          <p:nvPr>
            <p:ph type="ctrTitle"/>
          </p:nvPr>
        </p:nvSpPr>
        <p:spPr>
          <a:xfrm>
            <a:off x="604705" y="3227033"/>
            <a:ext cx="6629400" cy="1219201"/>
          </a:xfrm>
        </p:spPr>
        <p:txBody>
          <a:bodyPr anchor="b" anchorCtr="0">
            <a:noAutofit/>
          </a:bodyPr>
          <a:lstStyle>
            <a:lvl1pPr>
              <a:defRPr sz="4000">
                <a:solidFill>
                  <a:schemeClr val="accent1">
                    <a:lumMod val="50000"/>
                  </a:schemeClr>
                </a:solidFill>
              </a:defRPr>
            </a:lvl1pPr>
          </a:lstStyle>
          <a:p>
            <a:r>
              <a:rPr lang="tr-TR"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36B082EB-C696-8D41-9D36-3E6D4C225288}" type="datetimeFigureOut">
              <a:rPr lang="en-US" smtClean="0"/>
              <a:t>24.02.18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51F497-2666-8443-9DEB-149F72AFB50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6861702" y="228600"/>
            <a:ext cx="1859280" cy="6122634"/>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Rectangle 7"/>
          <p:cNvSpPr/>
          <p:nvPr/>
        </p:nvSpPr>
        <p:spPr>
          <a:xfrm>
            <a:off x="6955225" y="351409"/>
            <a:ext cx="1672235" cy="587701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048577" y="395427"/>
            <a:ext cx="1485531" cy="5788981"/>
          </a:xfrm>
        </p:spPr>
        <p:txBody>
          <a:bodyPr vert="eaVert"/>
          <a:lstStyle/>
          <a:p>
            <a:r>
              <a:rPr lang="tr-TR" smtClean="0"/>
              <a:t>Click to edit Master title style</a:t>
            </a:r>
            <a:endParaRPr lang="en-US" dirty="0"/>
          </a:p>
        </p:txBody>
      </p:sp>
      <p:sp>
        <p:nvSpPr>
          <p:cNvPr id="3" name="Vertical Text Placeholder 2"/>
          <p:cNvSpPr>
            <a:spLocks noGrp="1"/>
          </p:cNvSpPr>
          <p:nvPr>
            <p:ph type="body" orient="vert" idx="1"/>
          </p:nvPr>
        </p:nvSpPr>
        <p:spPr>
          <a:xfrm>
            <a:off x="457200" y="380999"/>
            <a:ext cx="6172200" cy="5791201"/>
          </a:xfrm>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4" name="Date Placeholder 3"/>
          <p:cNvSpPr>
            <a:spLocks noGrp="1"/>
          </p:cNvSpPr>
          <p:nvPr>
            <p:ph type="dt" sz="half" idx="10"/>
          </p:nvPr>
        </p:nvSpPr>
        <p:spPr/>
        <p:txBody>
          <a:bodyPr/>
          <a:lstStyle/>
          <a:p>
            <a:fld id="{36B082EB-C696-8D41-9D36-3E6D4C225288}" type="datetimeFigureOut">
              <a:rPr lang="en-US" smtClean="0"/>
              <a:t>24.02.18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51F497-2666-8443-9DEB-149F72AFB50B}"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idx="1"/>
          </p:nvPr>
        </p:nvSpPr>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36B082EB-C696-8D41-9D36-3E6D4C225288}" type="datetimeFigureOut">
              <a:rPr lang="en-US" smtClean="0"/>
              <a:t>24.02.18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51F497-2666-8443-9DEB-149F72AFB50B}"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36B082EB-C696-8D41-9D36-3E6D4C225288}" type="datetimeFigureOut">
              <a:rPr lang="en-US" smtClean="0"/>
              <a:t>24.02.18</a:t>
            </a:fld>
            <a:endParaRPr lang="en-US"/>
          </a:p>
        </p:txBody>
      </p:sp>
      <p:sp>
        <p:nvSpPr>
          <p:cNvPr id="13" name="Rectangle 12"/>
          <p:cNvSpPr/>
          <p:nvPr/>
        </p:nvSpPr>
        <p:spPr>
          <a:xfrm>
            <a:off x="451976" y="2946400"/>
            <a:ext cx="8265160"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567656" y="3048000"/>
            <a:ext cx="8033800"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51F497-2666-8443-9DEB-149F72AFB50B}" type="slidenum">
              <a:rPr lang="en-US" smtClean="0"/>
              <a:t>‹#›</a:t>
            </a:fld>
            <a:endParaRPr lang="en-US"/>
          </a:p>
        </p:txBody>
      </p:sp>
      <p:sp>
        <p:nvSpPr>
          <p:cNvPr id="2" name="Title 1"/>
          <p:cNvSpPr>
            <a:spLocks noGrp="1"/>
          </p:cNvSpPr>
          <p:nvPr>
            <p:ph type="title"/>
          </p:nvPr>
        </p:nvSpPr>
        <p:spPr>
          <a:xfrm>
            <a:off x="736456" y="3200399"/>
            <a:ext cx="7696200" cy="1295401"/>
          </a:xfrm>
        </p:spPr>
        <p:txBody>
          <a:bodyPr anchor="b" anchorCtr="0">
            <a:noAutofit/>
          </a:bodyPr>
          <a:lstStyle>
            <a:lvl1pPr algn="ctr" defTabSz="914400" rtl="0" eaLnBrk="1" latinLnBrk="0" hangingPunct="1">
              <a:spcBef>
                <a:spcPct val="0"/>
              </a:spcBef>
              <a:buNone/>
              <a:defRPr lang="en-US" sz="4000" kern="1200" cap="all" baseline="0" dirty="0">
                <a:solidFill>
                  <a:schemeClr val="accent1">
                    <a:lumMod val="50000"/>
                  </a:schemeClr>
                </a:solidFill>
                <a:latin typeface="+mj-lt"/>
                <a:ea typeface="+mj-ea"/>
                <a:cs typeface="+mj-cs"/>
              </a:defRPr>
            </a:lvl1pPr>
          </a:lstStyle>
          <a:p>
            <a:r>
              <a:rPr lang="tr-TR" smtClean="0"/>
              <a:t>Click to edit Master title style</a:t>
            </a:r>
            <a:endParaRPr lang="en-US" dirty="0"/>
          </a:p>
        </p:txBody>
      </p:sp>
      <p:sp>
        <p:nvSpPr>
          <p:cNvPr id="15" name="Rectangle 14"/>
          <p:cNvSpPr/>
          <p:nvPr/>
        </p:nvSpPr>
        <p:spPr>
          <a:xfrm>
            <a:off x="675496" y="4541520"/>
            <a:ext cx="7818120"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36456" y="4607510"/>
            <a:ext cx="7696200" cy="523783"/>
          </a:xfrm>
        </p:spPr>
        <p:txBody>
          <a:bodyPr anchor="ctr">
            <a:normAutofit/>
          </a:bodyPr>
          <a:lstStyle>
            <a:lvl1pPr marL="0" indent="0" algn="ctr">
              <a:buNone/>
              <a:defRPr sz="2000" cap="all" spc="250" baseline="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14" name="Rectangle 13"/>
          <p:cNvSpPr/>
          <p:nvPr/>
        </p:nvSpPr>
        <p:spPr>
          <a:xfrm>
            <a:off x="675757" y="3124200"/>
            <a:ext cx="7817599"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p>
            <a:r>
              <a:rPr lang="tr-TR" smtClean="0"/>
              <a:t>Click to edit Master title style</a:t>
            </a:r>
            <a:endParaRPr lang="en-US"/>
          </a:p>
        </p:txBody>
      </p:sp>
      <p:sp>
        <p:nvSpPr>
          <p:cNvPr id="3" name="Content Placeholder 2"/>
          <p:cNvSpPr>
            <a:spLocks noGrp="1"/>
          </p:cNvSpPr>
          <p:nvPr>
            <p:ph sz="half" idx="1"/>
          </p:nvPr>
        </p:nvSpPr>
        <p:spPr>
          <a:xfrm>
            <a:off x="426128"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4" name="Content Placeholder 3"/>
          <p:cNvSpPr>
            <a:spLocks noGrp="1"/>
          </p:cNvSpPr>
          <p:nvPr>
            <p:ph sz="half" idx="2"/>
          </p:nvPr>
        </p:nvSpPr>
        <p:spPr>
          <a:xfrm>
            <a:off x="4648200"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5" name="Date Placeholder 4"/>
          <p:cNvSpPr>
            <a:spLocks noGrp="1"/>
          </p:cNvSpPr>
          <p:nvPr>
            <p:ph type="dt" sz="half" idx="10"/>
          </p:nvPr>
        </p:nvSpPr>
        <p:spPr/>
        <p:txBody>
          <a:bodyPr/>
          <a:lstStyle/>
          <a:p>
            <a:fld id="{36B082EB-C696-8D41-9D36-3E6D4C225288}" type="datetimeFigureOut">
              <a:rPr lang="en-US" smtClean="0"/>
              <a:t>24.02.18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C51F497-2666-8443-9DEB-149F72AFB50B}"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lvl1pPr>
              <a:defRPr/>
            </a:lvl1pPr>
          </a:lstStyle>
          <a:p>
            <a:r>
              <a:rPr lang="tr-TR" smtClean="0"/>
              <a:t>Click to edit Master title style</a:t>
            </a:r>
            <a:endParaRPr lang="en-US"/>
          </a:p>
        </p:txBody>
      </p:sp>
      <p:sp>
        <p:nvSpPr>
          <p:cNvPr id="3" name="Text Placeholder 2"/>
          <p:cNvSpPr>
            <a:spLocks noGrp="1"/>
          </p:cNvSpPr>
          <p:nvPr>
            <p:ph type="body" idx="1"/>
          </p:nvPr>
        </p:nvSpPr>
        <p:spPr>
          <a:xfrm>
            <a:off x="426128" y="1722438"/>
            <a:ext cx="4040188"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426128" y="2438400"/>
            <a:ext cx="4040188"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645025" y="2438400"/>
            <a:ext cx="4041775"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7" name="Date Placeholder 6"/>
          <p:cNvSpPr>
            <a:spLocks noGrp="1"/>
          </p:cNvSpPr>
          <p:nvPr>
            <p:ph type="dt" sz="half" idx="10"/>
          </p:nvPr>
        </p:nvSpPr>
        <p:spPr/>
        <p:txBody>
          <a:bodyPr/>
          <a:lstStyle/>
          <a:p>
            <a:fld id="{36B082EB-C696-8D41-9D36-3E6D4C225288}" type="datetimeFigureOut">
              <a:rPr lang="en-US" smtClean="0"/>
              <a:t>24.02.18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C51F497-2666-8443-9DEB-149F72AFB50B}"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Date Placeholder 2"/>
          <p:cNvSpPr>
            <a:spLocks noGrp="1"/>
          </p:cNvSpPr>
          <p:nvPr>
            <p:ph type="dt" sz="half" idx="10"/>
          </p:nvPr>
        </p:nvSpPr>
        <p:spPr/>
        <p:txBody>
          <a:bodyPr/>
          <a:lstStyle/>
          <a:p>
            <a:fld id="{36B082EB-C696-8D41-9D36-3E6D4C225288}" type="datetimeFigureOut">
              <a:rPr lang="en-US" smtClean="0"/>
              <a:t>24.02.18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C51F497-2666-8443-9DEB-149F72AFB50B}"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ounded Rectangle 10"/>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36B082EB-C696-8D41-9D36-3E6D4C225288}" type="datetimeFigureOut">
              <a:rPr lang="en-US" smtClean="0"/>
              <a:t>24.02.18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C51F497-2666-8443-9DEB-149F72AFB50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ounded Rectangle 11"/>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3886200" y="685800"/>
            <a:ext cx="4572000" cy="52578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5" name="Date Placeholder 4"/>
          <p:cNvSpPr>
            <a:spLocks noGrp="1"/>
          </p:cNvSpPr>
          <p:nvPr>
            <p:ph type="dt" sz="half" idx="10"/>
          </p:nvPr>
        </p:nvSpPr>
        <p:spPr/>
        <p:txBody>
          <a:bodyPr/>
          <a:lstStyle/>
          <a:p>
            <a:fld id="{36B082EB-C696-8D41-9D36-3E6D4C225288}" type="datetimeFigureOut">
              <a:rPr lang="en-US" smtClean="0"/>
              <a:t>24.02.18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C51F497-2666-8443-9DEB-149F72AFB50B}" type="slidenum">
              <a:rPr lang="en-US" smtClean="0"/>
              <a:t>‹#›</a:t>
            </a:fld>
            <a:endParaRPr lang="en-US"/>
          </a:p>
        </p:txBody>
      </p:sp>
      <p:sp>
        <p:nvSpPr>
          <p:cNvPr id="8" name="Rectangle 7"/>
          <p:cNvSpPr/>
          <p:nvPr/>
        </p:nvSpPr>
        <p:spPr>
          <a:xfrm>
            <a:off x="560034" y="1505712"/>
            <a:ext cx="2716566" cy="352348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676690" y="1642472"/>
            <a:ext cx="2483254" cy="3234328"/>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769000" y="2971800"/>
            <a:ext cx="2298634" cy="1752600"/>
          </a:xfrm>
        </p:spPr>
        <p:txBody>
          <a:bodyPr/>
          <a:lstStyle>
            <a:lvl1pPr marL="0" indent="0">
              <a:spcBef>
                <a:spcPts val="4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2" name="Title 1"/>
          <p:cNvSpPr>
            <a:spLocks noGrp="1"/>
          </p:cNvSpPr>
          <p:nvPr>
            <p:ph type="title"/>
          </p:nvPr>
        </p:nvSpPr>
        <p:spPr>
          <a:xfrm>
            <a:off x="769000" y="1734312"/>
            <a:ext cx="2298634" cy="1191620"/>
          </a:xfrm>
        </p:spPr>
        <p:txBody>
          <a:bodyPr anchor="b">
            <a:normAutofit/>
          </a:bodyPr>
          <a:lstStyle>
            <a:lvl1pPr algn="l">
              <a:defRPr sz="2000" b="0">
                <a:solidFill>
                  <a:schemeClr val="accent1">
                    <a:lumMod val="75000"/>
                  </a:schemeClr>
                </a:solidFill>
              </a:defRPr>
            </a:lvl1pPr>
          </a:lstStyle>
          <a:p>
            <a:r>
              <a:rPr lang="tr-TR" smtClean="0"/>
              <a:t>Click to edit Master title style</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ounded Rectangle 8"/>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685800" y="621437"/>
            <a:ext cx="7772400" cy="4331564"/>
          </a:xfrm>
          <a:solidFill>
            <a:schemeClr val="bg2"/>
          </a:solidFill>
          <a:ln>
            <a:noFill/>
          </a:ln>
          <a:effectLst>
            <a:softEdge rad="12700"/>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lang="en-US" dirty="0"/>
          </a:p>
        </p:txBody>
      </p:sp>
      <p:sp>
        <p:nvSpPr>
          <p:cNvPr id="5" name="Date Placeholder 4"/>
          <p:cNvSpPr>
            <a:spLocks noGrp="1"/>
          </p:cNvSpPr>
          <p:nvPr>
            <p:ph type="dt" sz="half" idx="10"/>
          </p:nvPr>
        </p:nvSpPr>
        <p:spPr/>
        <p:txBody>
          <a:bodyPr/>
          <a:lstStyle/>
          <a:p>
            <a:fld id="{36B082EB-C696-8D41-9D36-3E6D4C225288}" type="datetimeFigureOut">
              <a:rPr lang="en-US" smtClean="0"/>
              <a:t>24.02.18</a:t>
            </a:fld>
            <a:endParaRPr lang="en-US"/>
          </a:p>
        </p:txBody>
      </p:sp>
      <p:sp>
        <p:nvSpPr>
          <p:cNvPr id="7" name="Slide Number Placeholder 6"/>
          <p:cNvSpPr>
            <a:spLocks noGrp="1"/>
          </p:cNvSpPr>
          <p:nvPr>
            <p:ph type="sldNum" sz="quarter" idx="12"/>
          </p:nvPr>
        </p:nvSpPr>
        <p:spPr/>
        <p:txBody>
          <a:bodyPr/>
          <a:lstStyle/>
          <a:p>
            <a:fld id="{5C51F497-2666-8443-9DEB-149F72AFB50B}" type="slidenum">
              <a:rPr lang="en-US" smtClean="0"/>
              <a:t>‹#›</a:t>
            </a:fld>
            <a:endParaRPr lang="en-US"/>
          </a:p>
        </p:txBody>
      </p:sp>
      <p:sp>
        <p:nvSpPr>
          <p:cNvPr id="10" name="Rectangle 9"/>
          <p:cNvSpPr/>
          <p:nvPr/>
        </p:nvSpPr>
        <p:spPr>
          <a:xfrm>
            <a:off x="685800" y="4953000"/>
            <a:ext cx="7772400" cy="13716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61999" y="5029200"/>
            <a:ext cx="7600765" cy="120292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p:txBody>
          <a:bodyPr/>
          <a:lstStyle/>
          <a:p>
            <a:endParaRPr lang="en-US"/>
          </a:p>
        </p:txBody>
      </p:sp>
      <p:sp>
        <p:nvSpPr>
          <p:cNvPr id="13" name="Rectangle 12"/>
          <p:cNvSpPr/>
          <p:nvPr/>
        </p:nvSpPr>
        <p:spPr>
          <a:xfrm>
            <a:off x="914400" y="5638800"/>
            <a:ext cx="7328514" cy="451696"/>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05589" y="5074920"/>
            <a:ext cx="7946136" cy="1097280"/>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956289" y="5656556"/>
            <a:ext cx="7244736" cy="401715"/>
          </a:xfrm>
        </p:spPr>
        <p:txBody>
          <a:bodyPr anchor="ctr">
            <a:normAutofit/>
          </a:bodyPr>
          <a:lstStyle>
            <a:lvl1pPr marL="0" indent="0" algn="ctr">
              <a:buNone/>
              <a:defRPr sz="1500" cap="all" spc="250" baseline="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2" name="Title 1"/>
          <p:cNvSpPr>
            <a:spLocks noGrp="1"/>
          </p:cNvSpPr>
          <p:nvPr>
            <p:ph type="title"/>
          </p:nvPr>
        </p:nvSpPr>
        <p:spPr>
          <a:xfrm>
            <a:off x="914400" y="5105400"/>
            <a:ext cx="7328514" cy="523043"/>
          </a:xfrm>
        </p:spPr>
        <p:txBody>
          <a:bodyPr anchor="ctr" anchorCtr="0"/>
          <a:lstStyle>
            <a:lvl1pPr algn="ctr">
              <a:defRPr sz="2000" b="0">
                <a:solidFill>
                  <a:schemeClr val="accent1">
                    <a:lumMod val="75000"/>
                  </a:schemeClr>
                </a:solidFill>
              </a:defRPr>
            </a:lvl1pPr>
          </a:lstStyle>
          <a:p>
            <a:r>
              <a:rPr lang="tr-TR" smtClean="0"/>
              <a:t>Click to edit Master title style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7" name="Rounded Rectangle 6"/>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752600"/>
            <a:ext cx="8229600" cy="4373563"/>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fld id="{36B082EB-C696-8D41-9D36-3E6D4C225288}" type="datetimeFigureOut">
              <a:rPr lang="en-US" smtClean="0"/>
              <a:t>24.02.18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fld id="{5C51F497-2666-8443-9DEB-149F72AFB50B}" type="slidenum">
              <a:rPr lang="en-US" smtClean="0"/>
              <a:t>‹#›</a:t>
            </a:fld>
            <a:endParaRPr lang="en-US"/>
          </a:p>
        </p:txBody>
      </p:sp>
      <p:sp>
        <p:nvSpPr>
          <p:cNvPr id="9" name="Rectangle 8"/>
          <p:cNvSpPr/>
          <p:nvPr/>
        </p:nvSpPr>
        <p:spPr>
          <a:xfrm>
            <a:off x="274320" y="278166"/>
            <a:ext cx="8595360" cy="1325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10" name="Rectangle 9"/>
          <p:cNvSpPr/>
          <p:nvPr/>
        </p:nvSpPr>
        <p:spPr>
          <a:xfrm>
            <a:off x="372863" y="372862"/>
            <a:ext cx="8380520" cy="11185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26128" y="408372"/>
            <a:ext cx="8260672" cy="1039427"/>
          </a:xfrm>
          <a:prstGeom prst="rect">
            <a:avLst/>
          </a:prstGeom>
        </p:spPr>
        <p:txBody>
          <a:bodyPr vert="horz" lIns="91440" tIns="45720" rIns="91440" bIns="45720" rtlCol="0" anchor="ctr">
            <a:normAutofit/>
          </a:bodyPr>
          <a:lstStyle/>
          <a:p>
            <a:r>
              <a:rPr lang="tr-TR" smtClean="0"/>
              <a:t>Click to edit Master title style</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3500" kern="1200" cap="all" baseline="0">
          <a:solidFill>
            <a:schemeClr val="accent1">
              <a:lumMod val="75000"/>
            </a:schemeClr>
          </a:solidFill>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dirty="0" err="1" smtClean="0"/>
              <a:t>Yrd</a:t>
            </a:r>
            <a:r>
              <a:rPr lang="en-US" dirty="0" smtClean="0"/>
              <a:t>. </a:t>
            </a:r>
            <a:r>
              <a:rPr lang="en-US" dirty="0" err="1" smtClean="0"/>
              <a:t>Doç.dr.h.deniz</a:t>
            </a:r>
            <a:r>
              <a:rPr lang="en-US" dirty="0" smtClean="0"/>
              <a:t> </a:t>
            </a:r>
            <a:r>
              <a:rPr lang="en-US" dirty="0" err="1" smtClean="0"/>
              <a:t>gülleroğlu</a:t>
            </a:r>
            <a:endParaRPr lang="en-US" dirty="0"/>
          </a:p>
        </p:txBody>
      </p:sp>
      <p:sp>
        <p:nvSpPr>
          <p:cNvPr id="2" name="Title 1"/>
          <p:cNvSpPr>
            <a:spLocks noGrp="1"/>
          </p:cNvSpPr>
          <p:nvPr>
            <p:ph type="ctrTitle"/>
          </p:nvPr>
        </p:nvSpPr>
        <p:spPr>
          <a:xfrm>
            <a:off x="566604" y="1"/>
            <a:ext cx="7274709" cy="2370190"/>
          </a:xfrm>
        </p:spPr>
        <p:txBody>
          <a:bodyPr/>
          <a:lstStyle/>
          <a:p>
            <a:pPr lvl="0"/>
            <a:r>
              <a:rPr lang="tr-TR" dirty="0">
                <a:latin typeface="Times New Roman"/>
                <a:cs typeface="Times New Roman"/>
              </a:rPr>
              <a:t>Test Geliştirme Süreci: Madde ve Test İstatistikleri</a:t>
            </a:r>
            <a:r>
              <a:rPr lang="en-US" dirty="0">
                <a:latin typeface="Times New Roman"/>
                <a:cs typeface="Times New Roman"/>
              </a:rPr>
              <a:t/>
            </a:r>
            <a:br>
              <a:rPr lang="en-US" dirty="0">
                <a:latin typeface="Times New Roman"/>
                <a:cs typeface="Times New Roman"/>
              </a:rPr>
            </a:br>
            <a:endParaRPr lang="en-US" dirty="0">
              <a:latin typeface="Times New Roman"/>
              <a:cs typeface="Times New Roman"/>
            </a:endParaRPr>
          </a:p>
        </p:txBody>
      </p:sp>
    </p:spTree>
    <p:extLst>
      <p:ext uri="{BB962C8B-B14F-4D97-AF65-F5344CB8AC3E}">
        <p14:creationId xmlns:p14="http://schemas.microsoft.com/office/powerpoint/2010/main" val="39368013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342900" lvl="4" algn="just">
              <a:buClr>
                <a:schemeClr val="accent1"/>
              </a:buClr>
            </a:pPr>
            <a:r>
              <a:rPr lang="tr-TR" sz="2200" b="1" dirty="0">
                <a:latin typeface="Times New Roman"/>
                <a:cs typeface="Times New Roman"/>
              </a:rPr>
              <a:t>Merkezi Eğilim </a:t>
            </a:r>
            <a:r>
              <a:rPr lang="tr-TR" sz="2200" b="1" dirty="0" smtClean="0">
                <a:latin typeface="Times New Roman"/>
                <a:cs typeface="Times New Roman"/>
              </a:rPr>
              <a:t>Ölçüleri : </a:t>
            </a:r>
            <a:r>
              <a:rPr lang="tr-TR" sz="2200" dirty="0">
                <a:latin typeface="Times New Roman"/>
                <a:cs typeface="Times New Roman"/>
              </a:rPr>
              <a:t>Dağılım istatistiklerini yorumlamak için kullandığımız bazı ölçüler merkezi eğilim ölçüleri olarak adlandırılır. Merkezi eğilim ölçülerinde, ölçme sonuçları belli bir değer etrafında toplanma eğilimi gösterir</a:t>
            </a:r>
            <a:r>
              <a:rPr lang="tr-TR" sz="2200" dirty="0" smtClean="0">
                <a:latin typeface="Times New Roman"/>
                <a:cs typeface="Times New Roman"/>
              </a:rPr>
              <a:t>.</a:t>
            </a:r>
          </a:p>
          <a:p>
            <a:pPr marL="342900" lvl="4" algn="just">
              <a:buClr>
                <a:schemeClr val="accent1"/>
              </a:buClr>
            </a:pPr>
            <a:r>
              <a:rPr lang="tr-TR" sz="2200" dirty="0" smtClean="0">
                <a:latin typeface="Times New Roman"/>
                <a:cs typeface="Times New Roman"/>
              </a:rPr>
              <a:t>Bu </a:t>
            </a:r>
            <a:r>
              <a:rPr lang="tr-TR" sz="2200" dirty="0">
                <a:latin typeface="Times New Roman"/>
                <a:cs typeface="Times New Roman"/>
              </a:rPr>
              <a:t>ölçülere, dağılımın orta noktasını yani merkezini göstermeye yarayan ölçüler olması nedeni ile merkezi eğilim ölçüleri denilmektedir. </a:t>
            </a:r>
            <a:r>
              <a:rPr lang="tr-TR" sz="2200" dirty="0" smtClean="0">
                <a:latin typeface="Times New Roman"/>
                <a:cs typeface="Times New Roman"/>
              </a:rPr>
              <a:t>Puan </a:t>
            </a:r>
            <a:r>
              <a:rPr lang="tr-TR" sz="2200" dirty="0">
                <a:latin typeface="Times New Roman"/>
                <a:cs typeface="Times New Roman"/>
              </a:rPr>
              <a:t>dağılımlarını yorumlamada en çok kullanılan merkezi </a:t>
            </a:r>
            <a:r>
              <a:rPr lang="tr-TR" sz="2200" dirty="0" smtClean="0">
                <a:latin typeface="Times New Roman"/>
                <a:cs typeface="Times New Roman"/>
              </a:rPr>
              <a:t>ölçüleri aritmetik </a:t>
            </a:r>
            <a:r>
              <a:rPr lang="tr-TR" sz="2200" dirty="0">
                <a:latin typeface="Times New Roman"/>
                <a:cs typeface="Times New Roman"/>
              </a:rPr>
              <a:t>ortalama, ortanca (medyan) ve tepe değeri (</a:t>
            </a:r>
            <a:r>
              <a:rPr lang="tr-TR" sz="2200" dirty="0" err="1">
                <a:latin typeface="Times New Roman"/>
                <a:cs typeface="Times New Roman"/>
              </a:rPr>
              <a:t>mod</a:t>
            </a:r>
            <a:r>
              <a:rPr lang="tr-TR" sz="2200" dirty="0" smtClean="0">
                <a:latin typeface="Times New Roman"/>
                <a:cs typeface="Times New Roman"/>
              </a:rPr>
              <a:t>)’dur. </a:t>
            </a:r>
          </a:p>
          <a:p>
            <a:pPr marL="342900" lvl="4" algn="r">
              <a:buClr>
                <a:schemeClr val="accent1"/>
              </a:buClr>
            </a:pPr>
            <a:r>
              <a:rPr lang="tr-TR" sz="2200" dirty="0" smtClean="0">
                <a:latin typeface="Times New Roman"/>
                <a:cs typeface="Times New Roman"/>
              </a:rPr>
              <a:t>(Özçelik, </a:t>
            </a:r>
            <a:r>
              <a:rPr lang="tr-TR" sz="2200" dirty="0">
                <a:latin typeface="Times New Roman"/>
                <a:cs typeface="Times New Roman"/>
              </a:rPr>
              <a:t>2014) </a:t>
            </a:r>
            <a:endParaRPr lang="en-US" sz="2200" dirty="0">
              <a:latin typeface="Times New Roman"/>
              <a:cs typeface="Times New Roman"/>
            </a:endParaRPr>
          </a:p>
        </p:txBody>
      </p:sp>
    </p:spTree>
    <p:extLst>
      <p:ext uri="{BB962C8B-B14F-4D97-AF65-F5344CB8AC3E}">
        <p14:creationId xmlns:p14="http://schemas.microsoft.com/office/powerpoint/2010/main" val="22181371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1752600"/>
            <a:ext cx="8533098" cy="4878648"/>
          </a:xfrm>
        </p:spPr>
        <p:txBody>
          <a:bodyPr>
            <a:normAutofit/>
          </a:bodyPr>
          <a:lstStyle/>
          <a:p>
            <a:pPr algn="just"/>
            <a:r>
              <a:rPr lang="tr-TR" b="1" dirty="0">
                <a:latin typeface="Times New Roman"/>
                <a:cs typeface="Times New Roman"/>
              </a:rPr>
              <a:t>Merkezi Dağılım Ölçüleri</a:t>
            </a:r>
            <a:r>
              <a:rPr lang="en-US" dirty="0">
                <a:latin typeface="Times New Roman"/>
                <a:cs typeface="Times New Roman"/>
              </a:rPr>
              <a:t> </a:t>
            </a:r>
            <a:r>
              <a:rPr lang="en-US" dirty="0" smtClean="0">
                <a:latin typeface="Times New Roman"/>
                <a:cs typeface="Times New Roman"/>
              </a:rPr>
              <a:t>: </a:t>
            </a:r>
            <a:r>
              <a:rPr lang="tr-TR" dirty="0" smtClean="0">
                <a:latin typeface="Times New Roman"/>
                <a:cs typeface="Times New Roman"/>
              </a:rPr>
              <a:t>Merkezi </a:t>
            </a:r>
            <a:r>
              <a:rPr lang="tr-TR" dirty="0">
                <a:latin typeface="Times New Roman"/>
                <a:cs typeface="Times New Roman"/>
              </a:rPr>
              <a:t>eğilim ölçüleri, bir dağılımın orta noktasını göstermek için kullanılan ölçülerdir. Fakat her zaman verilen dağılımın orta noktasını göstermek o dağılımı nitelikli olarak yorumlayabilmek için yeterli olmamaktadır. </a:t>
            </a:r>
            <a:endParaRPr lang="tr-TR" dirty="0" smtClean="0">
              <a:latin typeface="Times New Roman"/>
              <a:cs typeface="Times New Roman"/>
            </a:endParaRPr>
          </a:p>
          <a:p>
            <a:pPr algn="just"/>
            <a:r>
              <a:rPr lang="tr-TR" dirty="0" smtClean="0">
                <a:latin typeface="Times New Roman"/>
                <a:cs typeface="Times New Roman"/>
              </a:rPr>
              <a:t>Çoğu </a:t>
            </a:r>
            <a:r>
              <a:rPr lang="tr-TR" dirty="0">
                <a:latin typeface="Times New Roman"/>
                <a:cs typeface="Times New Roman"/>
              </a:rPr>
              <a:t>zaman bir puan dağılımı tarif edilirken bir merkezi eğilim ölçüsü ve bir merkezi dağılım ölçüsü birlikte verilmelidir. Bu sebepten, bir puan dağılımının değişkenliğini göstermek için dağılım aralığı (</a:t>
            </a:r>
            <a:r>
              <a:rPr lang="tr-TR" dirty="0" err="1">
                <a:latin typeface="Times New Roman"/>
                <a:cs typeface="Times New Roman"/>
              </a:rPr>
              <a:t>ranj</a:t>
            </a:r>
            <a:r>
              <a:rPr lang="tr-TR" dirty="0">
                <a:latin typeface="Times New Roman"/>
                <a:cs typeface="Times New Roman"/>
              </a:rPr>
              <a:t>), test </a:t>
            </a:r>
            <a:r>
              <a:rPr lang="tr-TR" dirty="0" err="1">
                <a:latin typeface="Times New Roman"/>
                <a:cs typeface="Times New Roman"/>
              </a:rPr>
              <a:t>varyansı</a:t>
            </a:r>
            <a:r>
              <a:rPr lang="tr-TR" dirty="0">
                <a:latin typeface="Times New Roman"/>
                <a:cs typeface="Times New Roman"/>
              </a:rPr>
              <a:t> ve standart sapması, test çarpıklık ve basıklık katsayıları gibi değişkenlik ölçüleri hesaplanmalıdır</a:t>
            </a:r>
            <a:r>
              <a:rPr lang="tr-TR" dirty="0" smtClean="0">
                <a:latin typeface="Times New Roman"/>
                <a:cs typeface="Times New Roman"/>
              </a:rPr>
              <a:t>.</a:t>
            </a:r>
          </a:p>
          <a:p>
            <a:pPr marL="342900" lvl="4" algn="r">
              <a:buClr>
                <a:schemeClr val="accent1"/>
              </a:buClr>
            </a:pPr>
            <a:r>
              <a:rPr lang="tr-TR" sz="2200" dirty="0" smtClean="0">
                <a:latin typeface="Times New Roman"/>
                <a:cs typeface="Times New Roman"/>
              </a:rPr>
              <a:t>(Özçelik, </a:t>
            </a:r>
            <a:r>
              <a:rPr lang="tr-TR" sz="2200" dirty="0">
                <a:latin typeface="Times New Roman"/>
                <a:cs typeface="Times New Roman"/>
              </a:rPr>
              <a:t>2014) </a:t>
            </a:r>
            <a:endParaRPr lang="en-US" sz="2200" dirty="0">
              <a:latin typeface="Times New Roman"/>
              <a:cs typeface="Times New Roman"/>
            </a:endParaRPr>
          </a:p>
          <a:p>
            <a:pPr algn="just"/>
            <a:endParaRPr lang="tr-TR" dirty="0" smtClean="0">
              <a:latin typeface="Times New Roman"/>
              <a:cs typeface="Times New Roman"/>
            </a:endParaRPr>
          </a:p>
          <a:p>
            <a:pPr algn="just"/>
            <a:endParaRPr lang="en-US" dirty="0">
              <a:latin typeface="Times New Roman"/>
              <a:cs typeface="Times New Roman"/>
            </a:endParaRPr>
          </a:p>
        </p:txBody>
      </p:sp>
    </p:spTree>
    <p:extLst>
      <p:ext uri="{BB962C8B-B14F-4D97-AF65-F5344CB8AC3E}">
        <p14:creationId xmlns:p14="http://schemas.microsoft.com/office/powerpoint/2010/main" val="8278972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just"/>
            <a:r>
              <a:rPr lang="tr-TR" b="1" dirty="0">
                <a:latin typeface="Times New Roman"/>
                <a:cs typeface="Times New Roman"/>
              </a:rPr>
              <a:t>Madde Parametreleri</a:t>
            </a:r>
            <a:r>
              <a:rPr lang="en-US" dirty="0">
                <a:latin typeface="Times New Roman"/>
                <a:cs typeface="Times New Roman"/>
              </a:rPr>
              <a:t> </a:t>
            </a:r>
            <a:r>
              <a:rPr lang="en-US" dirty="0" smtClean="0">
                <a:latin typeface="Times New Roman"/>
                <a:cs typeface="Times New Roman"/>
              </a:rPr>
              <a:t>: </a:t>
            </a:r>
            <a:r>
              <a:rPr lang="tr-TR" b="1" dirty="0">
                <a:latin typeface="Times New Roman"/>
                <a:cs typeface="Times New Roman"/>
              </a:rPr>
              <a:t> </a:t>
            </a:r>
            <a:r>
              <a:rPr lang="tr-TR" dirty="0">
                <a:latin typeface="Times New Roman"/>
                <a:cs typeface="Times New Roman"/>
              </a:rPr>
              <a:t>Madde analizi, testin geliştirildiği grupta maddelerin kalitesi ile ilgili bazı yorumlamalar ve kanıtların elde edildiği süreçtir. </a:t>
            </a:r>
            <a:endParaRPr lang="tr-TR" dirty="0" smtClean="0">
              <a:latin typeface="Times New Roman"/>
              <a:cs typeface="Times New Roman"/>
            </a:endParaRPr>
          </a:p>
          <a:p>
            <a:pPr algn="just"/>
            <a:r>
              <a:rPr lang="tr-TR" dirty="0" smtClean="0">
                <a:latin typeface="Times New Roman"/>
                <a:cs typeface="Times New Roman"/>
              </a:rPr>
              <a:t>Bu </a:t>
            </a:r>
            <a:r>
              <a:rPr lang="tr-TR" dirty="0">
                <a:latin typeface="Times New Roman"/>
                <a:cs typeface="Times New Roman"/>
              </a:rPr>
              <a:t>süreçte maddelerin niteliği ile ilgili pek çok gösterge elde edilebilir, fakat bu göstergelerden en sık kullanılanı madde güçlük indeksi (p) ve madde ayırt edicilik </a:t>
            </a:r>
            <a:r>
              <a:rPr lang="tr-TR" dirty="0" err="1" smtClean="0">
                <a:latin typeface="Times New Roman"/>
                <a:cs typeface="Times New Roman"/>
              </a:rPr>
              <a:t>indeksi’dir</a:t>
            </a:r>
            <a:r>
              <a:rPr lang="tr-TR" dirty="0" smtClean="0">
                <a:latin typeface="Times New Roman"/>
                <a:cs typeface="Times New Roman"/>
              </a:rPr>
              <a:t>.. </a:t>
            </a:r>
          </a:p>
          <a:p>
            <a:pPr algn="just"/>
            <a:endParaRPr lang="tr-TR" dirty="0">
              <a:latin typeface="Times New Roman"/>
              <a:cs typeface="Times New Roman"/>
            </a:endParaRPr>
          </a:p>
          <a:p>
            <a:pPr algn="r"/>
            <a:r>
              <a:rPr lang="tr-TR" dirty="0" smtClean="0">
                <a:latin typeface="Times New Roman"/>
                <a:cs typeface="Times New Roman"/>
              </a:rPr>
              <a:t>(Özçelik, </a:t>
            </a:r>
            <a:r>
              <a:rPr lang="tr-TR" dirty="0">
                <a:latin typeface="Times New Roman"/>
                <a:cs typeface="Times New Roman"/>
              </a:rPr>
              <a:t>2014)</a:t>
            </a:r>
            <a:endParaRPr lang="en-US" dirty="0">
              <a:latin typeface="Times New Roman"/>
              <a:cs typeface="Times New Roman"/>
            </a:endParaRPr>
          </a:p>
        </p:txBody>
      </p:sp>
    </p:spTree>
    <p:extLst>
      <p:ext uri="{BB962C8B-B14F-4D97-AF65-F5344CB8AC3E}">
        <p14:creationId xmlns:p14="http://schemas.microsoft.com/office/powerpoint/2010/main" val="13732015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just"/>
            <a:r>
              <a:rPr lang="tr-TR" b="1" dirty="0">
                <a:latin typeface="Times New Roman"/>
                <a:cs typeface="Times New Roman"/>
              </a:rPr>
              <a:t>Madde Seçimi</a:t>
            </a:r>
            <a:r>
              <a:rPr lang="en-US" dirty="0">
                <a:latin typeface="Times New Roman"/>
                <a:cs typeface="Times New Roman"/>
              </a:rPr>
              <a:t> </a:t>
            </a:r>
            <a:r>
              <a:rPr lang="en-US" dirty="0" smtClean="0">
                <a:latin typeface="Times New Roman"/>
                <a:cs typeface="Times New Roman"/>
              </a:rPr>
              <a:t>: </a:t>
            </a:r>
            <a:r>
              <a:rPr lang="tr-TR" dirty="0">
                <a:latin typeface="Times New Roman"/>
                <a:cs typeface="Times New Roman"/>
              </a:rPr>
              <a:t> Belli bir amaç doğrultusunda gerçek testte kullanılacak maddeler, gerçek testin uygulanacağı örnekleme benzer ve benzer koşullar altında uygulanacak olan çok sayıda sorunun yer aldığı deneme formundan madde ve test analizleri sonucu seçilir. Madde seçimlerinde ilk olarak geçerlilik ve güvenirlik durumlarına bakılır. Her ikisinin de yeterli düzeyde olduğu maddeler önceliklidir. Bunun yanında testin amacı doğrultusunda diğer özellikler de önem sırasına bakılarak madde seçimleri yapılır.</a:t>
            </a:r>
            <a:r>
              <a:rPr lang="en-US" dirty="0">
                <a:latin typeface="Times New Roman"/>
                <a:cs typeface="Times New Roman"/>
              </a:rPr>
              <a:t> </a:t>
            </a:r>
            <a:endParaRPr lang="en-US" dirty="0" smtClean="0">
              <a:latin typeface="Times New Roman"/>
              <a:cs typeface="Times New Roman"/>
            </a:endParaRPr>
          </a:p>
          <a:p>
            <a:pPr algn="r"/>
            <a:r>
              <a:rPr lang="en-US" dirty="0" smtClean="0">
                <a:latin typeface="Times New Roman"/>
                <a:cs typeface="Times New Roman"/>
              </a:rPr>
              <a:t>(</a:t>
            </a:r>
            <a:r>
              <a:rPr lang="en-US" dirty="0" err="1" smtClean="0">
                <a:latin typeface="Times New Roman"/>
                <a:cs typeface="Times New Roman"/>
              </a:rPr>
              <a:t>Özçelik</a:t>
            </a:r>
            <a:r>
              <a:rPr lang="en-US" dirty="0" smtClean="0">
                <a:latin typeface="Times New Roman"/>
                <a:cs typeface="Times New Roman"/>
              </a:rPr>
              <a:t>, 2014)</a:t>
            </a:r>
            <a:endParaRPr lang="en-US" dirty="0">
              <a:latin typeface="Times New Roman"/>
              <a:cs typeface="Times New Roman"/>
            </a:endParaRPr>
          </a:p>
        </p:txBody>
      </p:sp>
    </p:spTree>
    <p:extLst>
      <p:ext uri="{BB962C8B-B14F-4D97-AF65-F5344CB8AC3E}">
        <p14:creationId xmlns:p14="http://schemas.microsoft.com/office/powerpoint/2010/main" val="24703868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algn="just"/>
            <a:r>
              <a:rPr lang="tr-TR" dirty="0">
                <a:latin typeface="Times New Roman"/>
                <a:cs typeface="Times New Roman"/>
              </a:rPr>
              <a:t>Test güvenirliği artırılmak istenirse ayırt </a:t>
            </a:r>
            <a:r>
              <a:rPr lang="tr-TR" dirty="0" smtClean="0">
                <a:latin typeface="Times New Roman"/>
                <a:cs typeface="Times New Roman"/>
              </a:rPr>
              <a:t>edicilik </a:t>
            </a:r>
            <a:r>
              <a:rPr lang="tr-TR" dirty="0">
                <a:latin typeface="Times New Roman"/>
                <a:cs typeface="Times New Roman"/>
              </a:rPr>
              <a:t>indeksi daha büyük olan maddeler seçilmelidir. Ancak çok kolay olan bazı maddeler, </a:t>
            </a:r>
            <a:r>
              <a:rPr lang="tr-TR" dirty="0" err="1">
                <a:latin typeface="Times New Roman"/>
                <a:cs typeface="Times New Roman"/>
              </a:rPr>
              <a:t>cevaplayıcılara</a:t>
            </a:r>
            <a:r>
              <a:rPr lang="tr-TR" dirty="0">
                <a:latin typeface="Times New Roman"/>
                <a:cs typeface="Times New Roman"/>
              </a:rPr>
              <a:t> moral vermek adına testin başına yerleştirilebilir </a:t>
            </a:r>
            <a:endParaRPr lang="tr-TR" dirty="0" smtClean="0">
              <a:latin typeface="Times New Roman"/>
              <a:cs typeface="Times New Roman"/>
            </a:endParaRPr>
          </a:p>
          <a:p>
            <a:pPr algn="just"/>
            <a:r>
              <a:rPr lang="tr-TR" dirty="0" smtClean="0">
                <a:latin typeface="Times New Roman"/>
                <a:cs typeface="Times New Roman"/>
              </a:rPr>
              <a:t>Öncelikle </a:t>
            </a:r>
            <a:r>
              <a:rPr lang="tr-TR" dirty="0">
                <a:latin typeface="Times New Roman"/>
                <a:cs typeface="Times New Roman"/>
              </a:rPr>
              <a:t>ayırt </a:t>
            </a:r>
            <a:r>
              <a:rPr lang="tr-TR" dirty="0" smtClean="0">
                <a:latin typeface="Times New Roman"/>
                <a:cs typeface="Times New Roman"/>
              </a:rPr>
              <a:t>edicilik </a:t>
            </a:r>
            <a:r>
              <a:rPr lang="tr-TR" dirty="0">
                <a:latin typeface="Times New Roman"/>
                <a:cs typeface="Times New Roman"/>
              </a:rPr>
              <a:t>indeksi 0.40 tan büyük olan maddelerden istenilen güçlükte olanları seçilir. Bu indekse sahip yeterli sayıda madde yoksa ayırt </a:t>
            </a:r>
            <a:r>
              <a:rPr lang="tr-TR" dirty="0" smtClean="0">
                <a:latin typeface="Times New Roman"/>
                <a:cs typeface="Times New Roman"/>
              </a:rPr>
              <a:t>edicilik </a:t>
            </a:r>
            <a:r>
              <a:rPr lang="tr-TR" dirty="0">
                <a:latin typeface="Times New Roman"/>
                <a:cs typeface="Times New Roman"/>
              </a:rPr>
              <a:t>indeksi 0.30 ile 0.20 arasında bulunan maddelere bakılır. Maddeler ayırt edici olmalıdır ancak bu ayırt edicilik maddelerin çok kolay veya çok zor olmasından kaynaklanırsa, bu maddelerin uygun güçlük düzeyine sahip olması sağlanır</a:t>
            </a:r>
            <a:r>
              <a:rPr lang="tr-TR" dirty="0" smtClean="0">
                <a:latin typeface="Times New Roman"/>
                <a:cs typeface="Times New Roman"/>
              </a:rPr>
              <a:t>.</a:t>
            </a:r>
          </a:p>
          <a:p>
            <a:pPr algn="r"/>
            <a:r>
              <a:rPr lang="tr-TR" dirty="0" smtClean="0">
                <a:latin typeface="Times New Roman"/>
                <a:cs typeface="Times New Roman"/>
              </a:rPr>
              <a:t> </a:t>
            </a:r>
            <a:r>
              <a:rPr lang="tr-TR" dirty="0">
                <a:latin typeface="Times New Roman"/>
                <a:cs typeface="Times New Roman"/>
              </a:rPr>
              <a:t>(</a:t>
            </a:r>
            <a:r>
              <a:rPr lang="tr-TR" dirty="0" err="1">
                <a:latin typeface="Times New Roman"/>
                <a:cs typeface="Times New Roman"/>
              </a:rPr>
              <a:t>Baykul</a:t>
            </a:r>
            <a:r>
              <a:rPr lang="tr-TR" dirty="0">
                <a:latin typeface="Times New Roman"/>
                <a:cs typeface="Times New Roman"/>
              </a:rPr>
              <a:t>, 2015) </a:t>
            </a:r>
            <a:endParaRPr lang="en-US" dirty="0">
              <a:latin typeface="Times New Roman"/>
              <a:cs typeface="Times New Roman"/>
            </a:endParaRPr>
          </a:p>
        </p:txBody>
      </p:sp>
    </p:spTree>
    <p:extLst>
      <p:ext uri="{BB962C8B-B14F-4D97-AF65-F5344CB8AC3E}">
        <p14:creationId xmlns:p14="http://schemas.microsoft.com/office/powerpoint/2010/main" val="28824502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kaynakça</a:t>
            </a:r>
            <a:endParaRPr lang="en-US" dirty="0"/>
          </a:p>
        </p:txBody>
      </p:sp>
      <p:sp>
        <p:nvSpPr>
          <p:cNvPr id="3" name="Content Placeholder 2"/>
          <p:cNvSpPr>
            <a:spLocks noGrp="1"/>
          </p:cNvSpPr>
          <p:nvPr>
            <p:ph idx="1"/>
          </p:nvPr>
        </p:nvSpPr>
        <p:spPr/>
        <p:txBody>
          <a:bodyPr>
            <a:normAutofit lnSpcReduction="10000"/>
          </a:bodyPr>
          <a:lstStyle/>
          <a:p>
            <a:pPr algn="just"/>
            <a:endParaRPr lang="tr-TR" dirty="0" smtClean="0">
              <a:latin typeface="Times New Roman"/>
              <a:cs typeface="Times New Roman"/>
            </a:endParaRPr>
          </a:p>
          <a:p>
            <a:pPr algn="just"/>
            <a:r>
              <a:rPr lang="tr-TR" dirty="0" err="1">
                <a:latin typeface="Times New Roman"/>
                <a:cs typeface="Times New Roman"/>
              </a:rPr>
              <a:t>Baykul</a:t>
            </a:r>
            <a:r>
              <a:rPr lang="tr-TR" dirty="0">
                <a:latin typeface="Times New Roman"/>
                <a:cs typeface="Times New Roman"/>
              </a:rPr>
              <a:t>, Y. (2105). </a:t>
            </a:r>
            <a:r>
              <a:rPr lang="tr-TR" i="1" dirty="0">
                <a:latin typeface="Times New Roman"/>
                <a:cs typeface="Times New Roman"/>
              </a:rPr>
              <a:t>Eğitimde ve Psikolojide Ölçme</a:t>
            </a:r>
            <a:r>
              <a:rPr lang="tr-TR" dirty="0">
                <a:latin typeface="Times New Roman"/>
                <a:cs typeface="Times New Roman"/>
              </a:rPr>
              <a:t>. Ankara: </a:t>
            </a:r>
            <a:r>
              <a:rPr lang="tr-TR" dirty="0" err="1">
                <a:latin typeface="Times New Roman"/>
                <a:cs typeface="Times New Roman"/>
              </a:rPr>
              <a:t>Pegem</a:t>
            </a:r>
            <a:r>
              <a:rPr lang="tr-TR" dirty="0">
                <a:latin typeface="Times New Roman"/>
                <a:cs typeface="Times New Roman"/>
              </a:rPr>
              <a:t> Akademi </a:t>
            </a:r>
            <a:r>
              <a:rPr lang="tr-TR" dirty="0" smtClean="0">
                <a:latin typeface="Times New Roman"/>
                <a:cs typeface="Times New Roman"/>
              </a:rPr>
              <a:t>Yayınları</a:t>
            </a:r>
          </a:p>
          <a:p>
            <a:pPr algn="just"/>
            <a:r>
              <a:rPr lang="tr-TR" dirty="0" err="1">
                <a:latin typeface="Times New Roman"/>
                <a:cs typeface="Times New Roman"/>
              </a:rPr>
              <a:t>Haladyna</a:t>
            </a:r>
            <a:r>
              <a:rPr lang="tr-TR" dirty="0">
                <a:latin typeface="Times New Roman"/>
                <a:cs typeface="Times New Roman"/>
              </a:rPr>
              <a:t> M. T. (2011). </a:t>
            </a:r>
            <a:r>
              <a:rPr lang="tr-TR" i="1" dirty="0" err="1">
                <a:latin typeface="Times New Roman"/>
                <a:cs typeface="Times New Roman"/>
              </a:rPr>
              <a:t>Handbook</a:t>
            </a:r>
            <a:r>
              <a:rPr lang="tr-TR" i="1" dirty="0">
                <a:latin typeface="Times New Roman"/>
                <a:cs typeface="Times New Roman"/>
              </a:rPr>
              <a:t> of Test Development.</a:t>
            </a:r>
            <a:r>
              <a:rPr lang="tr-TR" dirty="0">
                <a:latin typeface="Times New Roman"/>
                <a:cs typeface="Times New Roman"/>
              </a:rPr>
              <a:t> </a:t>
            </a:r>
            <a:r>
              <a:rPr lang="tr-TR" dirty="0" err="1">
                <a:latin typeface="Times New Roman"/>
                <a:cs typeface="Times New Roman"/>
              </a:rPr>
              <a:t>London</a:t>
            </a:r>
            <a:r>
              <a:rPr lang="tr-TR" dirty="0">
                <a:latin typeface="Times New Roman"/>
                <a:cs typeface="Times New Roman"/>
              </a:rPr>
              <a:t>: Taylor </a:t>
            </a:r>
            <a:r>
              <a:rPr lang="tr-TR" dirty="0" err="1">
                <a:latin typeface="Times New Roman"/>
                <a:cs typeface="Times New Roman"/>
              </a:rPr>
              <a:t>and</a:t>
            </a:r>
            <a:r>
              <a:rPr lang="tr-TR" dirty="0">
                <a:latin typeface="Times New Roman"/>
                <a:cs typeface="Times New Roman"/>
              </a:rPr>
              <a:t> Francis </a:t>
            </a:r>
            <a:r>
              <a:rPr lang="tr-TR" dirty="0" err="1">
                <a:latin typeface="Times New Roman"/>
                <a:cs typeface="Times New Roman"/>
              </a:rPr>
              <a:t>Ldt</a:t>
            </a:r>
            <a:r>
              <a:rPr lang="tr-TR" dirty="0" smtClean="0">
                <a:latin typeface="Times New Roman"/>
                <a:cs typeface="Times New Roman"/>
              </a:rPr>
              <a:t>.</a:t>
            </a:r>
            <a:endParaRPr lang="en-US" dirty="0">
              <a:latin typeface="Times New Roman"/>
              <a:cs typeface="Times New Roman"/>
            </a:endParaRPr>
          </a:p>
          <a:p>
            <a:pPr algn="just"/>
            <a:r>
              <a:rPr lang="tr-TR" dirty="0" smtClean="0">
                <a:latin typeface="Times New Roman"/>
                <a:cs typeface="Times New Roman"/>
              </a:rPr>
              <a:t>Özçelik</a:t>
            </a:r>
            <a:r>
              <a:rPr lang="tr-TR" dirty="0">
                <a:latin typeface="Times New Roman"/>
                <a:cs typeface="Times New Roman"/>
              </a:rPr>
              <a:t>, D. (2014). </a:t>
            </a:r>
            <a:r>
              <a:rPr lang="tr-TR" i="1" dirty="0">
                <a:latin typeface="Times New Roman"/>
                <a:cs typeface="Times New Roman"/>
              </a:rPr>
              <a:t>Öğrenme Öğretim ve Değerlendirme ile İlgili Bir Sınıflama. </a:t>
            </a:r>
            <a:r>
              <a:rPr lang="tr-TR" dirty="0">
                <a:latin typeface="Times New Roman"/>
                <a:cs typeface="Times New Roman"/>
              </a:rPr>
              <a:t>Ankara: </a:t>
            </a:r>
            <a:r>
              <a:rPr lang="tr-TR" dirty="0" err="1">
                <a:latin typeface="Times New Roman"/>
                <a:cs typeface="Times New Roman"/>
              </a:rPr>
              <a:t>Pegem</a:t>
            </a:r>
            <a:r>
              <a:rPr lang="tr-TR" dirty="0">
                <a:latin typeface="Times New Roman"/>
                <a:cs typeface="Times New Roman"/>
              </a:rPr>
              <a:t> Akademi</a:t>
            </a:r>
            <a:endParaRPr lang="en-US" dirty="0">
              <a:latin typeface="Times New Roman"/>
              <a:cs typeface="Times New Roman"/>
            </a:endParaRPr>
          </a:p>
          <a:p>
            <a:pPr algn="just"/>
            <a:r>
              <a:rPr lang="tr-TR" dirty="0" smtClean="0">
                <a:latin typeface="Times New Roman"/>
                <a:cs typeface="Times New Roman"/>
              </a:rPr>
              <a:t>Özçelik</a:t>
            </a:r>
            <a:r>
              <a:rPr lang="tr-TR" dirty="0">
                <a:latin typeface="Times New Roman"/>
                <a:cs typeface="Times New Roman"/>
              </a:rPr>
              <a:t>, D. (2013). </a:t>
            </a:r>
            <a:r>
              <a:rPr lang="tr-TR" i="1" dirty="0">
                <a:latin typeface="Times New Roman"/>
                <a:cs typeface="Times New Roman"/>
              </a:rPr>
              <a:t>Test Hazırlama Kılavuzu</a:t>
            </a:r>
            <a:r>
              <a:rPr lang="tr-TR" dirty="0">
                <a:latin typeface="Times New Roman"/>
                <a:cs typeface="Times New Roman"/>
              </a:rPr>
              <a:t>. Ankara: </a:t>
            </a:r>
            <a:r>
              <a:rPr lang="tr-TR" dirty="0" err="1">
                <a:latin typeface="Times New Roman"/>
                <a:cs typeface="Times New Roman"/>
              </a:rPr>
              <a:t>Pegem</a:t>
            </a:r>
            <a:r>
              <a:rPr lang="tr-TR" dirty="0">
                <a:latin typeface="Times New Roman"/>
                <a:cs typeface="Times New Roman"/>
              </a:rPr>
              <a:t> Akademi </a:t>
            </a:r>
            <a:r>
              <a:rPr lang="tr-TR" dirty="0" smtClean="0">
                <a:latin typeface="Times New Roman"/>
                <a:cs typeface="Times New Roman"/>
              </a:rPr>
              <a:t>Yayınları</a:t>
            </a:r>
          </a:p>
          <a:p>
            <a:pPr algn="just"/>
            <a:r>
              <a:rPr lang="tr-TR" dirty="0">
                <a:latin typeface="Times New Roman"/>
                <a:cs typeface="Times New Roman"/>
              </a:rPr>
              <a:t>Tekin. H. (2017). </a:t>
            </a:r>
            <a:r>
              <a:rPr lang="tr-TR" i="1" dirty="0">
                <a:latin typeface="Times New Roman"/>
                <a:cs typeface="Times New Roman"/>
              </a:rPr>
              <a:t>Eğitimde Ölçme ve Değerlendirme.</a:t>
            </a:r>
            <a:r>
              <a:rPr lang="tr-TR" dirty="0">
                <a:latin typeface="Times New Roman"/>
                <a:cs typeface="Times New Roman"/>
              </a:rPr>
              <a:t> Ankara: Yargı </a:t>
            </a:r>
            <a:r>
              <a:rPr lang="tr-TR" dirty="0" smtClean="0">
                <a:latin typeface="Times New Roman"/>
                <a:cs typeface="Times New Roman"/>
              </a:rPr>
              <a:t>Yayınevi</a:t>
            </a:r>
          </a:p>
          <a:p>
            <a:pPr algn="just"/>
            <a:endParaRPr lang="en-US" dirty="0">
              <a:latin typeface="Times New Roman"/>
              <a:cs typeface="Times New Roman"/>
            </a:endParaRPr>
          </a:p>
          <a:p>
            <a:pPr algn="just"/>
            <a:endParaRPr lang="en-US" dirty="0">
              <a:latin typeface="Times New Roman"/>
              <a:cs typeface="Times New Roman"/>
            </a:endParaRPr>
          </a:p>
          <a:p>
            <a:pPr algn="just"/>
            <a:endParaRPr lang="en-US" dirty="0">
              <a:latin typeface="Times New Roman"/>
              <a:cs typeface="Times New Roman"/>
            </a:endParaRPr>
          </a:p>
          <a:p>
            <a:pPr algn="just"/>
            <a:endParaRPr lang="en-US" dirty="0">
              <a:latin typeface="Times New Roman"/>
              <a:cs typeface="Times New Roman"/>
            </a:endParaRPr>
          </a:p>
        </p:txBody>
      </p:sp>
    </p:spTree>
    <p:extLst>
      <p:ext uri="{BB962C8B-B14F-4D97-AF65-F5344CB8AC3E}">
        <p14:creationId xmlns:p14="http://schemas.microsoft.com/office/powerpoint/2010/main" val="1864432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sz="3200" b="1" cap="none" dirty="0" smtClean="0">
                <a:latin typeface="Times New Roman"/>
                <a:cs typeface="Times New Roman"/>
              </a:rPr>
              <a:t>Test Geliştirme Süreci</a:t>
            </a:r>
            <a:r>
              <a:rPr lang="en-US" sz="3200" cap="none" dirty="0" smtClean="0">
                <a:latin typeface="Times New Roman"/>
                <a:cs typeface="Times New Roman"/>
              </a:rPr>
              <a:t> </a:t>
            </a:r>
            <a:endParaRPr lang="en-US" sz="3200" cap="none" dirty="0">
              <a:latin typeface="Times New Roman"/>
              <a:cs typeface="Times New Roman"/>
            </a:endParaRPr>
          </a:p>
        </p:txBody>
      </p:sp>
      <p:sp>
        <p:nvSpPr>
          <p:cNvPr id="3" name="Content Placeholder 2"/>
          <p:cNvSpPr>
            <a:spLocks noGrp="1"/>
          </p:cNvSpPr>
          <p:nvPr>
            <p:ph idx="1"/>
          </p:nvPr>
        </p:nvSpPr>
        <p:spPr/>
        <p:txBody>
          <a:bodyPr/>
          <a:lstStyle/>
          <a:p>
            <a:pPr algn="just"/>
            <a:r>
              <a:rPr lang="tr-TR" dirty="0">
                <a:latin typeface="Times New Roman"/>
                <a:cs typeface="Times New Roman"/>
              </a:rPr>
              <a:t> Bir testin hazırlanması için her zaman öncelikli olarak bir plan yapılmalıdır. Bu bölümde test planının nasıl hazırlanması gerektiğinden bahsedilmektedir. </a:t>
            </a:r>
            <a:endParaRPr lang="tr-TR" dirty="0" smtClean="0">
              <a:latin typeface="Times New Roman"/>
              <a:cs typeface="Times New Roman"/>
            </a:endParaRPr>
          </a:p>
          <a:p>
            <a:pPr algn="just"/>
            <a:endParaRPr lang="tr-TR" dirty="0" smtClean="0">
              <a:latin typeface="Times New Roman"/>
              <a:cs typeface="Times New Roman"/>
            </a:endParaRPr>
          </a:p>
          <a:p>
            <a:pPr algn="just"/>
            <a:r>
              <a:rPr lang="tr-TR" dirty="0" err="1" smtClean="0">
                <a:latin typeface="Times New Roman"/>
                <a:cs typeface="Times New Roman"/>
              </a:rPr>
              <a:t>Baykul</a:t>
            </a:r>
            <a:r>
              <a:rPr lang="tr-TR" dirty="0" smtClean="0">
                <a:latin typeface="Times New Roman"/>
                <a:cs typeface="Times New Roman"/>
              </a:rPr>
              <a:t> </a:t>
            </a:r>
            <a:r>
              <a:rPr lang="tr-TR" dirty="0">
                <a:latin typeface="Times New Roman"/>
                <a:cs typeface="Times New Roman"/>
              </a:rPr>
              <a:t>(2015) ‘ e göre ifade edilen test geliştirme aşamaları sırasıyla testin amacı, testin kapsamı, maddelerin yazılması, madde redaksiyonu, deneme formu, uygulama sonuçlarının puanlanması, madde analizi ve madde seçimi, nihai test istatistiklerinin kestirilmesi konuları açıklanacaktır. </a:t>
            </a:r>
            <a:endParaRPr lang="en-US" dirty="0">
              <a:latin typeface="Times New Roman"/>
              <a:cs typeface="Times New Roman"/>
            </a:endParaRPr>
          </a:p>
        </p:txBody>
      </p:sp>
    </p:spTree>
    <p:extLst>
      <p:ext uri="{BB962C8B-B14F-4D97-AF65-F5344CB8AC3E}">
        <p14:creationId xmlns:p14="http://schemas.microsoft.com/office/powerpoint/2010/main" val="35965148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tr-TR" b="1" i="1" u="sng" dirty="0"/>
              <a:t>Testin Amacı</a:t>
            </a:r>
            <a:r>
              <a:rPr lang="en-US" i="1" u="sng" dirty="0"/>
              <a:t/>
            </a:r>
            <a:br>
              <a:rPr lang="en-US" i="1" u="sng" dirty="0"/>
            </a:br>
            <a:endParaRPr lang="en-US" i="1" u="sng" dirty="0"/>
          </a:p>
        </p:txBody>
      </p:sp>
      <p:sp>
        <p:nvSpPr>
          <p:cNvPr id="3" name="Content Placeholder 2"/>
          <p:cNvSpPr>
            <a:spLocks noGrp="1"/>
          </p:cNvSpPr>
          <p:nvPr>
            <p:ph idx="1"/>
          </p:nvPr>
        </p:nvSpPr>
        <p:spPr>
          <a:xfrm>
            <a:off x="457200" y="1752600"/>
            <a:ext cx="8229600" cy="4959271"/>
          </a:xfrm>
        </p:spPr>
        <p:txBody>
          <a:bodyPr>
            <a:normAutofit lnSpcReduction="10000"/>
          </a:bodyPr>
          <a:lstStyle/>
          <a:p>
            <a:pPr algn="just"/>
            <a:r>
              <a:rPr lang="tr-TR" dirty="0" smtClean="0">
                <a:latin typeface="Times New Roman"/>
                <a:cs typeface="Times New Roman"/>
              </a:rPr>
              <a:t>Test </a:t>
            </a:r>
            <a:r>
              <a:rPr lang="tr-TR" dirty="0">
                <a:latin typeface="Times New Roman"/>
                <a:cs typeface="Times New Roman"/>
              </a:rPr>
              <a:t>geliştirme sürecinin ilk aşaması olan test amacının belirlenmesi süreç için çok önemlidir. Diğer adımlar test amacı doğrultusunda oluşturulacağından dolayı dikkatle belirlenmelidir. </a:t>
            </a:r>
            <a:endParaRPr lang="tr-TR" dirty="0" smtClean="0">
              <a:latin typeface="Times New Roman"/>
              <a:cs typeface="Times New Roman"/>
            </a:endParaRPr>
          </a:p>
          <a:p>
            <a:pPr algn="just"/>
            <a:r>
              <a:rPr lang="tr-TR" dirty="0" smtClean="0">
                <a:latin typeface="Times New Roman"/>
                <a:cs typeface="Times New Roman"/>
              </a:rPr>
              <a:t>Hazırlanan </a:t>
            </a:r>
            <a:r>
              <a:rPr lang="tr-TR" dirty="0">
                <a:latin typeface="Times New Roman"/>
                <a:cs typeface="Times New Roman"/>
              </a:rPr>
              <a:t>testlerin farklı amaçlara hizmet ettiği açık bir gerçektir. Burada testin amaçlarını beş farklı grupta incelenebilir. </a:t>
            </a:r>
            <a:endParaRPr lang="tr-TR" dirty="0" smtClean="0">
              <a:latin typeface="Times New Roman"/>
              <a:cs typeface="Times New Roman"/>
            </a:endParaRPr>
          </a:p>
          <a:p>
            <a:pPr algn="just"/>
            <a:r>
              <a:rPr lang="tr-TR" i="1" dirty="0" smtClean="0">
                <a:latin typeface="Times New Roman"/>
                <a:cs typeface="Times New Roman"/>
              </a:rPr>
              <a:t>Psikolojik </a:t>
            </a:r>
            <a:r>
              <a:rPr lang="tr-TR" i="1" dirty="0">
                <a:latin typeface="Times New Roman"/>
                <a:cs typeface="Times New Roman"/>
              </a:rPr>
              <a:t>yapıların tanımlanması, </a:t>
            </a:r>
            <a:endParaRPr lang="tr-TR" i="1" dirty="0" smtClean="0">
              <a:latin typeface="Times New Roman"/>
              <a:cs typeface="Times New Roman"/>
            </a:endParaRPr>
          </a:p>
          <a:p>
            <a:pPr algn="just"/>
            <a:r>
              <a:rPr lang="tr-TR" i="1" dirty="0" smtClean="0">
                <a:latin typeface="Times New Roman"/>
                <a:cs typeface="Times New Roman"/>
              </a:rPr>
              <a:t>seçme </a:t>
            </a:r>
            <a:r>
              <a:rPr lang="tr-TR" i="1" dirty="0">
                <a:latin typeface="Times New Roman"/>
                <a:cs typeface="Times New Roman"/>
              </a:rPr>
              <a:t>ve yerleştirme</a:t>
            </a:r>
            <a:r>
              <a:rPr lang="tr-TR" i="1" dirty="0" smtClean="0">
                <a:latin typeface="Times New Roman"/>
                <a:cs typeface="Times New Roman"/>
              </a:rPr>
              <a:t>,</a:t>
            </a:r>
          </a:p>
          <a:p>
            <a:pPr algn="just"/>
            <a:r>
              <a:rPr lang="tr-TR" i="1" dirty="0" smtClean="0">
                <a:latin typeface="Times New Roman"/>
                <a:cs typeface="Times New Roman"/>
              </a:rPr>
              <a:t> </a:t>
            </a:r>
            <a:r>
              <a:rPr lang="tr-TR" i="1" dirty="0">
                <a:latin typeface="Times New Roman"/>
                <a:cs typeface="Times New Roman"/>
              </a:rPr>
              <a:t>öğrenciler hakkında eğitim kararlarının verilmesi, </a:t>
            </a:r>
            <a:endParaRPr lang="tr-TR" i="1" dirty="0" smtClean="0">
              <a:latin typeface="Times New Roman"/>
              <a:cs typeface="Times New Roman"/>
            </a:endParaRPr>
          </a:p>
          <a:p>
            <a:pPr algn="just"/>
            <a:r>
              <a:rPr lang="tr-TR" i="1" dirty="0" smtClean="0">
                <a:latin typeface="Times New Roman"/>
                <a:cs typeface="Times New Roman"/>
              </a:rPr>
              <a:t>öğrenme </a:t>
            </a:r>
            <a:r>
              <a:rPr lang="tr-TR" i="1" dirty="0">
                <a:latin typeface="Times New Roman"/>
                <a:cs typeface="Times New Roman"/>
              </a:rPr>
              <a:t>zorluklarının teşhisi </a:t>
            </a:r>
            <a:endParaRPr lang="tr-TR" i="1" dirty="0" smtClean="0">
              <a:latin typeface="Times New Roman"/>
              <a:cs typeface="Times New Roman"/>
            </a:endParaRPr>
          </a:p>
          <a:p>
            <a:pPr algn="just"/>
            <a:r>
              <a:rPr lang="tr-TR" i="1" dirty="0" smtClean="0">
                <a:latin typeface="Times New Roman"/>
                <a:cs typeface="Times New Roman"/>
              </a:rPr>
              <a:t>ve </a:t>
            </a:r>
            <a:r>
              <a:rPr lang="tr-TR" i="1" dirty="0">
                <a:latin typeface="Times New Roman"/>
                <a:cs typeface="Times New Roman"/>
              </a:rPr>
              <a:t>öğrenci başarısının saptanması olarak gruplanabilir</a:t>
            </a:r>
            <a:r>
              <a:rPr lang="tr-TR" dirty="0">
                <a:latin typeface="Times New Roman"/>
                <a:cs typeface="Times New Roman"/>
              </a:rPr>
              <a:t>.</a:t>
            </a:r>
            <a:r>
              <a:rPr lang="en-US" dirty="0">
                <a:latin typeface="Times New Roman"/>
                <a:cs typeface="Times New Roman"/>
              </a:rPr>
              <a:t> </a:t>
            </a:r>
            <a:endParaRPr lang="en-US" dirty="0" smtClean="0">
              <a:latin typeface="Times New Roman"/>
              <a:cs typeface="Times New Roman"/>
            </a:endParaRPr>
          </a:p>
          <a:p>
            <a:pPr algn="r"/>
            <a:r>
              <a:rPr lang="tr-TR" dirty="0">
                <a:latin typeface="Times New Roman"/>
                <a:cs typeface="Times New Roman"/>
              </a:rPr>
              <a:t>(</a:t>
            </a:r>
            <a:r>
              <a:rPr lang="tr-TR" dirty="0" err="1">
                <a:latin typeface="Times New Roman"/>
                <a:cs typeface="Times New Roman"/>
              </a:rPr>
              <a:t>Baykul</a:t>
            </a:r>
            <a:r>
              <a:rPr lang="tr-TR" dirty="0">
                <a:latin typeface="Times New Roman"/>
                <a:cs typeface="Times New Roman"/>
              </a:rPr>
              <a:t>, </a:t>
            </a:r>
            <a:r>
              <a:rPr lang="tr-TR" dirty="0" smtClean="0">
                <a:latin typeface="Times New Roman"/>
                <a:cs typeface="Times New Roman"/>
              </a:rPr>
              <a:t>2015)</a:t>
            </a:r>
            <a:r>
              <a:rPr lang="en-US" dirty="0" smtClean="0">
                <a:latin typeface="Times New Roman"/>
                <a:cs typeface="Times New Roman"/>
              </a:rPr>
              <a:t> </a:t>
            </a:r>
            <a:endParaRPr lang="en-US" dirty="0">
              <a:latin typeface="Times New Roman"/>
              <a:cs typeface="Times New Roman"/>
            </a:endParaRPr>
          </a:p>
        </p:txBody>
      </p:sp>
    </p:spTree>
    <p:extLst>
      <p:ext uri="{BB962C8B-B14F-4D97-AF65-F5344CB8AC3E}">
        <p14:creationId xmlns:p14="http://schemas.microsoft.com/office/powerpoint/2010/main" val="1806942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tr-TR" b="1" i="1" u="sng" dirty="0">
                <a:latin typeface="Times New Roman"/>
                <a:cs typeface="Times New Roman"/>
              </a:rPr>
              <a:t>Testin Kapsamı</a:t>
            </a:r>
            <a:r>
              <a:rPr lang="en-US" i="1" u="sng" dirty="0">
                <a:latin typeface="Times New Roman"/>
                <a:cs typeface="Times New Roman"/>
              </a:rPr>
              <a:t> </a:t>
            </a:r>
          </a:p>
        </p:txBody>
      </p:sp>
      <p:sp>
        <p:nvSpPr>
          <p:cNvPr id="3" name="Content Placeholder 2"/>
          <p:cNvSpPr>
            <a:spLocks noGrp="1"/>
          </p:cNvSpPr>
          <p:nvPr>
            <p:ph idx="1"/>
          </p:nvPr>
        </p:nvSpPr>
        <p:spPr/>
        <p:txBody>
          <a:bodyPr/>
          <a:lstStyle/>
          <a:p>
            <a:pPr algn="just"/>
            <a:r>
              <a:rPr lang="tr-TR" dirty="0">
                <a:latin typeface="Times New Roman"/>
                <a:cs typeface="Times New Roman"/>
              </a:rPr>
              <a:t>Test planında amaç belirlendikten sonra, bu amaca uygun bir kapsam oluşturulmalıdır. Testin kapsamında, testte yoklanacak olan öğrenme ürünleri yer alır. Bu öğrenme ürünlerinin her birinden ne kadar soru sorulacağı da belirlenmelidir. Bu kapsam belirlenirken iki ana odak noktası vardır. Bunlar test kapsamının davranış ve konu boyutudur</a:t>
            </a:r>
            <a:r>
              <a:rPr lang="tr-TR" dirty="0" smtClean="0">
                <a:latin typeface="Times New Roman"/>
                <a:cs typeface="Times New Roman"/>
              </a:rPr>
              <a:t>.</a:t>
            </a:r>
          </a:p>
          <a:p>
            <a:pPr algn="r"/>
            <a:r>
              <a:rPr lang="tr-TR" dirty="0" smtClean="0">
                <a:latin typeface="Times New Roman"/>
                <a:cs typeface="Times New Roman"/>
              </a:rPr>
              <a:t>(</a:t>
            </a:r>
            <a:r>
              <a:rPr lang="tr-TR" dirty="0" err="1" smtClean="0">
                <a:latin typeface="Times New Roman"/>
                <a:cs typeface="Times New Roman"/>
              </a:rPr>
              <a:t>Baykul</a:t>
            </a:r>
            <a:r>
              <a:rPr lang="tr-TR" dirty="0" smtClean="0">
                <a:latin typeface="Times New Roman"/>
                <a:cs typeface="Times New Roman"/>
              </a:rPr>
              <a:t>, 2015)</a:t>
            </a:r>
            <a:endParaRPr lang="en-US" dirty="0">
              <a:latin typeface="Times New Roman"/>
              <a:cs typeface="Times New Roman"/>
            </a:endParaRPr>
          </a:p>
          <a:p>
            <a:pPr algn="just"/>
            <a:endParaRPr lang="en-US" dirty="0">
              <a:latin typeface="Times New Roman"/>
              <a:cs typeface="Times New Roman"/>
            </a:endParaRPr>
          </a:p>
        </p:txBody>
      </p:sp>
    </p:spTree>
    <p:extLst>
      <p:ext uri="{BB962C8B-B14F-4D97-AF65-F5344CB8AC3E}">
        <p14:creationId xmlns:p14="http://schemas.microsoft.com/office/powerpoint/2010/main" val="11444278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tr-TR" b="1" i="1" u="sng" dirty="0"/>
              <a:t>Maddelerin Yazılması</a:t>
            </a:r>
            <a:r>
              <a:rPr lang="en-US" i="1" u="sng" dirty="0"/>
              <a:t/>
            </a:r>
            <a:br>
              <a:rPr lang="en-US" i="1" u="sng" dirty="0"/>
            </a:br>
            <a:endParaRPr lang="en-US" i="1" u="sng" dirty="0"/>
          </a:p>
        </p:txBody>
      </p:sp>
      <p:sp>
        <p:nvSpPr>
          <p:cNvPr id="3" name="Content Placeholder 2"/>
          <p:cNvSpPr>
            <a:spLocks noGrp="1"/>
          </p:cNvSpPr>
          <p:nvPr>
            <p:ph idx="1"/>
          </p:nvPr>
        </p:nvSpPr>
        <p:spPr>
          <a:xfrm>
            <a:off x="457199" y="1752600"/>
            <a:ext cx="8472625" cy="4777869"/>
          </a:xfrm>
        </p:spPr>
        <p:txBody>
          <a:bodyPr>
            <a:normAutofit lnSpcReduction="10000"/>
          </a:bodyPr>
          <a:lstStyle/>
          <a:p>
            <a:pPr algn="just"/>
            <a:r>
              <a:rPr lang="tr-TR" dirty="0" smtClean="0">
                <a:latin typeface="Times New Roman"/>
                <a:cs typeface="Times New Roman"/>
              </a:rPr>
              <a:t>Test </a:t>
            </a:r>
            <a:r>
              <a:rPr lang="tr-TR" dirty="0">
                <a:latin typeface="Times New Roman"/>
                <a:cs typeface="Times New Roman"/>
              </a:rPr>
              <a:t>amacı ve kapsamına göre belirlenen, yoklanacak olan öğrenme ürünlerinin hangi sorularla yoklanacağının karar verildiği bölümdür</a:t>
            </a:r>
            <a:r>
              <a:rPr lang="tr-TR" dirty="0" smtClean="0">
                <a:latin typeface="Times New Roman"/>
                <a:cs typeface="Times New Roman"/>
              </a:rPr>
              <a:t>.</a:t>
            </a:r>
          </a:p>
          <a:p>
            <a:pPr algn="just"/>
            <a:r>
              <a:rPr lang="tr-TR" dirty="0" smtClean="0">
                <a:latin typeface="Times New Roman"/>
                <a:cs typeface="Times New Roman"/>
              </a:rPr>
              <a:t>Kullanılacak </a:t>
            </a:r>
            <a:r>
              <a:rPr lang="tr-TR" dirty="0">
                <a:latin typeface="Times New Roman"/>
                <a:cs typeface="Times New Roman"/>
              </a:rPr>
              <a:t>olan soru türünün yoklanacak davranışlara uygun olması gerekir. Eğitim ve psikolojik ölçmelerde doğrudan gözlenemeyen davranışları ortaya çıkarmak için uyarıcı olarak sorular kullanılır. </a:t>
            </a:r>
            <a:endParaRPr lang="tr-TR" dirty="0" smtClean="0">
              <a:latin typeface="Times New Roman"/>
              <a:cs typeface="Times New Roman"/>
            </a:endParaRPr>
          </a:p>
          <a:p>
            <a:pPr algn="just"/>
            <a:r>
              <a:rPr lang="tr-TR" dirty="0" smtClean="0">
                <a:latin typeface="Times New Roman"/>
                <a:cs typeface="Times New Roman"/>
              </a:rPr>
              <a:t>Bu </a:t>
            </a:r>
            <a:r>
              <a:rPr lang="tr-TR" dirty="0">
                <a:latin typeface="Times New Roman"/>
                <a:cs typeface="Times New Roman"/>
              </a:rPr>
              <a:t>soruların gözlenen davranışları ortaya çıkaracak şekilde hazırlanması gerekir.  </a:t>
            </a:r>
            <a:endParaRPr lang="tr-TR" dirty="0" smtClean="0">
              <a:latin typeface="Times New Roman"/>
              <a:cs typeface="Times New Roman"/>
            </a:endParaRPr>
          </a:p>
          <a:p>
            <a:pPr algn="just"/>
            <a:r>
              <a:rPr lang="tr-TR" dirty="0" smtClean="0">
                <a:latin typeface="Times New Roman"/>
                <a:cs typeface="Times New Roman"/>
              </a:rPr>
              <a:t>Davranışları </a:t>
            </a:r>
            <a:r>
              <a:rPr lang="tr-TR" dirty="0">
                <a:latin typeface="Times New Roman"/>
                <a:cs typeface="Times New Roman"/>
              </a:rPr>
              <a:t>yoklarken belli soru kalıplarına takılıp kalmamak gerekir. Gözlenen davranışın ortaya çıkmasında en iyi rolü oynayan sorular seçilmelidir. </a:t>
            </a:r>
            <a:endParaRPr lang="tr-TR" dirty="0" smtClean="0">
              <a:latin typeface="Times New Roman"/>
              <a:cs typeface="Times New Roman"/>
            </a:endParaRPr>
          </a:p>
          <a:p>
            <a:pPr algn="r"/>
            <a:r>
              <a:rPr lang="tr-TR" dirty="0" smtClean="0">
                <a:latin typeface="Times New Roman"/>
                <a:cs typeface="Times New Roman"/>
              </a:rPr>
              <a:t>(</a:t>
            </a:r>
            <a:r>
              <a:rPr lang="tr-TR" dirty="0">
                <a:latin typeface="Times New Roman"/>
                <a:cs typeface="Times New Roman"/>
              </a:rPr>
              <a:t>Özçelik, 2013) </a:t>
            </a:r>
            <a:endParaRPr lang="en-US" dirty="0">
              <a:latin typeface="Times New Roman"/>
              <a:cs typeface="Times New Roman"/>
            </a:endParaRPr>
          </a:p>
        </p:txBody>
      </p:sp>
    </p:spTree>
    <p:extLst>
      <p:ext uri="{BB962C8B-B14F-4D97-AF65-F5344CB8AC3E}">
        <p14:creationId xmlns:p14="http://schemas.microsoft.com/office/powerpoint/2010/main" val="18585706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tr-TR" b="1" i="1" u="sng" dirty="0">
                <a:latin typeface="Times New Roman"/>
                <a:cs typeface="Times New Roman"/>
              </a:rPr>
              <a:t>Maddelerin Redaksiyonu</a:t>
            </a:r>
            <a:r>
              <a:rPr lang="en-US" dirty="0"/>
              <a:t/>
            </a:r>
            <a:br>
              <a:rPr lang="en-US" dirty="0"/>
            </a:br>
            <a:endParaRPr lang="en-US" dirty="0"/>
          </a:p>
        </p:txBody>
      </p:sp>
      <p:sp>
        <p:nvSpPr>
          <p:cNvPr id="3" name="Content Placeholder 2"/>
          <p:cNvSpPr>
            <a:spLocks noGrp="1"/>
          </p:cNvSpPr>
          <p:nvPr>
            <p:ph idx="1"/>
          </p:nvPr>
        </p:nvSpPr>
        <p:spPr>
          <a:xfrm>
            <a:off x="457200" y="1752600"/>
            <a:ext cx="8412152" cy="4536000"/>
          </a:xfrm>
        </p:spPr>
        <p:txBody>
          <a:bodyPr/>
          <a:lstStyle/>
          <a:p>
            <a:pPr algn="just"/>
            <a:r>
              <a:rPr lang="tr-TR" dirty="0" smtClean="0">
                <a:latin typeface="Times New Roman"/>
                <a:cs typeface="Times New Roman"/>
              </a:rPr>
              <a:t>Hazırlanmış </a:t>
            </a:r>
            <a:r>
              <a:rPr lang="tr-TR" dirty="0">
                <a:latin typeface="Times New Roman"/>
                <a:cs typeface="Times New Roman"/>
              </a:rPr>
              <a:t>olan her bir maddenin, ölçülmek istenen davranışı ölçecek niteliğe sahip olup olmadığı, bilimsel açıdan bir yanlışın bulunup bulunmadığı, dil yönünden anlaşılır olup olmadığı, dil bilgisi hatasının bulunup bulunmadığı ve testin ve maddelerin teknik yönden kusurlu olup olmadığı yönlerinden kontrol edilmesi gerekir. </a:t>
            </a:r>
            <a:endParaRPr lang="tr-TR" dirty="0" smtClean="0">
              <a:latin typeface="Times New Roman"/>
              <a:cs typeface="Times New Roman"/>
            </a:endParaRPr>
          </a:p>
          <a:p>
            <a:pPr algn="just"/>
            <a:r>
              <a:rPr lang="tr-TR" dirty="0" smtClean="0">
                <a:latin typeface="Times New Roman"/>
                <a:cs typeface="Times New Roman"/>
              </a:rPr>
              <a:t>Bu </a:t>
            </a:r>
            <a:r>
              <a:rPr lang="tr-TR" dirty="0">
                <a:latin typeface="Times New Roman"/>
                <a:cs typeface="Times New Roman"/>
              </a:rPr>
              <a:t>kontrollere genel olarak madde redaksiyonu denir. </a:t>
            </a:r>
            <a:r>
              <a:rPr lang="tr-TR" dirty="0" smtClean="0">
                <a:latin typeface="Times New Roman"/>
                <a:cs typeface="Times New Roman"/>
              </a:rPr>
              <a:t>Madde </a:t>
            </a:r>
            <a:r>
              <a:rPr lang="tr-TR" dirty="0">
                <a:latin typeface="Times New Roman"/>
                <a:cs typeface="Times New Roman"/>
              </a:rPr>
              <a:t>redaksiyonunda, maddeler üzerinde incelemeler yapılarak yukarıda belirtilen açılardan nitelikli hale getirilmesi sağlanır</a:t>
            </a:r>
            <a:r>
              <a:rPr lang="tr-TR" dirty="0" smtClean="0">
                <a:latin typeface="Times New Roman"/>
                <a:cs typeface="Times New Roman"/>
              </a:rPr>
              <a:t>.</a:t>
            </a:r>
          </a:p>
          <a:p>
            <a:pPr algn="just"/>
            <a:endParaRPr lang="tr-TR" dirty="0">
              <a:latin typeface="Times New Roman"/>
              <a:cs typeface="Times New Roman"/>
            </a:endParaRPr>
          </a:p>
          <a:p>
            <a:pPr algn="r"/>
            <a:r>
              <a:rPr lang="tr-TR" dirty="0">
                <a:latin typeface="Times New Roman"/>
                <a:cs typeface="Times New Roman"/>
              </a:rPr>
              <a:t>(</a:t>
            </a:r>
            <a:r>
              <a:rPr lang="tr-TR" dirty="0" err="1">
                <a:latin typeface="Times New Roman"/>
                <a:cs typeface="Times New Roman"/>
              </a:rPr>
              <a:t>Baykul</a:t>
            </a:r>
            <a:r>
              <a:rPr lang="tr-TR" dirty="0">
                <a:latin typeface="Times New Roman"/>
                <a:cs typeface="Times New Roman"/>
              </a:rPr>
              <a:t>, 2015) </a:t>
            </a:r>
            <a:endParaRPr lang="en-US" dirty="0">
              <a:latin typeface="Times New Roman"/>
              <a:cs typeface="Times New Roman"/>
            </a:endParaRPr>
          </a:p>
        </p:txBody>
      </p:sp>
    </p:spTree>
    <p:extLst>
      <p:ext uri="{BB962C8B-B14F-4D97-AF65-F5344CB8AC3E}">
        <p14:creationId xmlns:p14="http://schemas.microsoft.com/office/powerpoint/2010/main" val="34195730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tr-TR" b="1" i="1" u="sng" dirty="0">
                <a:latin typeface="Times New Roman"/>
                <a:cs typeface="Times New Roman"/>
              </a:rPr>
              <a:t>Deneme Formu</a:t>
            </a:r>
            <a:r>
              <a:rPr lang="en-US" i="1" u="sng" dirty="0">
                <a:latin typeface="Times New Roman"/>
                <a:cs typeface="Times New Roman"/>
              </a:rPr>
              <a:t> </a:t>
            </a:r>
          </a:p>
        </p:txBody>
      </p:sp>
      <p:sp>
        <p:nvSpPr>
          <p:cNvPr id="3" name="Content Placeholder 2"/>
          <p:cNvSpPr>
            <a:spLocks noGrp="1"/>
          </p:cNvSpPr>
          <p:nvPr>
            <p:ph idx="1"/>
          </p:nvPr>
        </p:nvSpPr>
        <p:spPr>
          <a:xfrm>
            <a:off x="457199" y="1752600"/>
            <a:ext cx="8371837" cy="4858492"/>
          </a:xfrm>
        </p:spPr>
        <p:txBody>
          <a:bodyPr>
            <a:normAutofit fontScale="92500" lnSpcReduction="10000"/>
          </a:bodyPr>
          <a:lstStyle/>
          <a:p>
            <a:pPr algn="just"/>
            <a:r>
              <a:rPr lang="tr-TR" dirty="0" smtClean="0">
                <a:latin typeface="Times New Roman"/>
                <a:cs typeface="Times New Roman"/>
              </a:rPr>
              <a:t>Önceden </a:t>
            </a:r>
            <a:r>
              <a:rPr lang="tr-TR" dirty="0">
                <a:latin typeface="Times New Roman"/>
                <a:cs typeface="Times New Roman"/>
              </a:rPr>
              <a:t>saptanmış olan özelliklere uygun test geliştirilirken hazırlanan maddelerin sayısal özelliklerinin belirlenmesi ve aralarında ilişki kurulması gerekir. Bu sayısal özelliklere de ulaşmak için redaksiyondan geçen maddelere deneme uygulaması yapılmalıdır. </a:t>
            </a:r>
            <a:endParaRPr lang="tr-TR" dirty="0" smtClean="0">
              <a:latin typeface="Times New Roman"/>
              <a:cs typeface="Times New Roman"/>
            </a:endParaRPr>
          </a:p>
          <a:p>
            <a:pPr algn="just"/>
            <a:r>
              <a:rPr lang="tr-TR" dirty="0" smtClean="0">
                <a:latin typeface="Times New Roman"/>
                <a:cs typeface="Times New Roman"/>
              </a:rPr>
              <a:t>Genellikle </a:t>
            </a:r>
            <a:r>
              <a:rPr lang="tr-TR" dirty="0">
                <a:latin typeface="Times New Roman"/>
                <a:cs typeface="Times New Roman"/>
              </a:rPr>
              <a:t>deneme uygulamasında kullanılacak madde sayısının gerçek testtekinin üç katı olması gerektiği savunulur. Çünkü uygulama sonunda işe yaramayan maddelerin elenmesi durumunda yoklanacak olan tüm davranışlar için soru bulunması gerekir. </a:t>
            </a:r>
            <a:endParaRPr lang="tr-TR" dirty="0" smtClean="0">
              <a:latin typeface="Times New Roman"/>
              <a:cs typeface="Times New Roman"/>
            </a:endParaRPr>
          </a:p>
          <a:p>
            <a:pPr algn="just"/>
            <a:r>
              <a:rPr lang="tr-TR" dirty="0" smtClean="0">
                <a:latin typeface="Times New Roman"/>
                <a:cs typeface="Times New Roman"/>
              </a:rPr>
              <a:t>Deneme </a:t>
            </a:r>
            <a:r>
              <a:rPr lang="tr-TR" dirty="0">
                <a:latin typeface="Times New Roman"/>
                <a:cs typeface="Times New Roman"/>
              </a:rPr>
              <a:t>uygulamasında grupların bıkma, usanma, yorulma veya zaman yetersizliği gibi sebeplerden dolayı testin son kısımlarında yer alan soruları cevaplandıramaması gibi bir sorunla karşılaşılabilir. Bu yüzden hazırlanan maddeler deneme formuna yerleştirilirken, aynı davranışların yoklandığı maddelerin </a:t>
            </a:r>
            <a:r>
              <a:rPr lang="tr-TR" dirty="0" err="1">
                <a:latin typeface="Times New Roman"/>
                <a:cs typeface="Times New Roman"/>
              </a:rPr>
              <a:t>ard</a:t>
            </a:r>
            <a:r>
              <a:rPr lang="tr-TR" dirty="0">
                <a:latin typeface="Times New Roman"/>
                <a:cs typeface="Times New Roman"/>
              </a:rPr>
              <a:t> arda getirilmemesine dikkat </a:t>
            </a:r>
            <a:r>
              <a:rPr lang="tr-TR" dirty="0" smtClean="0">
                <a:latin typeface="Times New Roman"/>
                <a:cs typeface="Times New Roman"/>
              </a:rPr>
              <a:t>edilmelidir</a:t>
            </a:r>
          </a:p>
          <a:p>
            <a:pPr algn="r"/>
            <a:r>
              <a:rPr lang="tr-TR" dirty="0">
                <a:latin typeface="Times New Roman"/>
                <a:cs typeface="Times New Roman"/>
              </a:rPr>
              <a:t>. (Tekin, 2017) </a:t>
            </a:r>
            <a:endParaRPr lang="en-US" dirty="0">
              <a:latin typeface="Times New Roman"/>
              <a:cs typeface="Times New Roman"/>
            </a:endParaRPr>
          </a:p>
          <a:p>
            <a:pPr algn="r"/>
            <a:endParaRPr lang="en-US" dirty="0">
              <a:latin typeface="Times New Roman"/>
              <a:cs typeface="Times New Roman"/>
            </a:endParaRPr>
          </a:p>
        </p:txBody>
      </p:sp>
    </p:spTree>
    <p:extLst>
      <p:ext uri="{BB962C8B-B14F-4D97-AF65-F5344CB8AC3E}">
        <p14:creationId xmlns:p14="http://schemas.microsoft.com/office/powerpoint/2010/main" val="5824812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tr-TR" b="1" i="1" u="sng" dirty="0">
                <a:latin typeface="Times New Roman"/>
                <a:cs typeface="Times New Roman"/>
              </a:rPr>
              <a:t>Deneme Sonuçlarının Puanlaması, Madde Analizi ve Madde Seçimi</a:t>
            </a:r>
            <a:r>
              <a:rPr lang="en-US" i="1" u="sng" dirty="0">
                <a:latin typeface="Times New Roman"/>
                <a:cs typeface="Times New Roman"/>
              </a:rPr>
              <a:t> </a:t>
            </a:r>
          </a:p>
        </p:txBody>
      </p:sp>
      <p:sp>
        <p:nvSpPr>
          <p:cNvPr id="3" name="Content Placeholder 2"/>
          <p:cNvSpPr>
            <a:spLocks noGrp="1"/>
          </p:cNvSpPr>
          <p:nvPr>
            <p:ph idx="1"/>
          </p:nvPr>
        </p:nvSpPr>
        <p:spPr>
          <a:xfrm>
            <a:off x="457200" y="1752600"/>
            <a:ext cx="8452468" cy="4616623"/>
          </a:xfrm>
        </p:spPr>
        <p:txBody>
          <a:bodyPr>
            <a:normAutofit lnSpcReduction="10000"/>
          </a:bodyPr>
          <a:lstStyle/>
          <a:p>
            <a:pPr algn="just"/>
            <a:r>
              <a:rPr lang="tr-TR" dirty="0" smtClean="0">
                <a:latin typeface="Times New Roman"/>
                <a:cs typeface="Times New Roman"/>
              </a:rPr>
              <a:t>Esas </a:t>
            </a:r>
            <a:r>
              <a:rPr lang="tr-TR" dirty="0">
                <a:latin typeface="Times New Roman"/>
                <a:cs typeface="Times New Roman"/>
              </a:rPr>
              <a:t>testte yer alacak soruların seçilmesi için, deneme uygulaması sonucunda verilen cevapların puanlanması, bu puanlar sonucunda elde edilen madde puanlarının analizi ve bu analiz sonuçlarına dayanılarak madde seçimi çalışmaları </a:t>
            </a:r>
            <a:r>
              <a:rPr lang="tr-TR" dirty="0" smtClean="0">
                <a:latin typeface="Times New Roman"/>
                <a:cs typeface="Times New Roman"/>
              </a:rPr>
              <a:t>yapılır </a:t>
            </a:r>
            <a:r>
              <a:rPr lang="tr-TR" dirty="0">
                <a:latin typeface="Times New Roman"/>
                <a:cs typeface="Times New Roman"/>
              </a:rPr>
              <a:t>(</a:t>
            </a:r>
            <a:r>
              <a:rPr lang="tr-TR" dirty="0" err="1">
                <a:latin typeface="Times New Roman"/>
                <a:cs typeface="Times New Roman"/>
              </a:rPr>
              <a:t>Baykul</a:t>
            </a:r>
            <a:r>
              <a:rPr lang="tr-TR" dirty="0">
                <a:latin typeface="Times New Roman"/>
                <a:cs typeface="Times New Roman"/>
              </a:rPr>
              <a:t>, 2015</a:t>
            </a:r>
            <a:r>
              <a:rPr lang="tr-TR" dirty="0" smtClean="0">
                <a:latin typeface="Times New Roman"/>
                <a:cs typeface="Times New Roman"/>
              </a:rPr>
              <a:t>).</a:t>
            </a:r>
          </a:p>
          <a:p>
            <a:pPr algn="just"/>
            <a:r>
              <a:rPr lang="tr-TR" b="1" i="1" u="sng" dirty="0">
                <a:latin typeface="Times New Roman"/>
                <a:cs typeface="Times New Roman"/>
              </a:rPr>
              <a:t>Puanlama</a:t>
            </a:r>
            <a:r>
              <a:rPr lang="en-US" i="1" u="sng" dirty="0">
                <a:latin typeface="Times New Roman"/>
                <a:cs typeface="Times New Roman"/>
              </a:rPr>
              <a:t> </a:t>
            </a:r>
            <a:r>
              <a:rPr lang="en-US" i="1" u="sng" dirty="0" smtClean="0">
                <a:latin typeface="Times New Roman"/>
                <a:cs typeface="Times New Roman"/>
              </a:rPr>
              <a:t>: </a:t>
            </a:r>
            <a:r>
              <a:rPr lang="tr-TR" dirty="0">
                <a:latin typeface="Times New Roman"/>
                <a:cs typeface="Times New Roman"/>
              </a:rPr>
              <a:t> Test puanlarının analizinden önce deneme sonuçlarının puanlanması gerekir. Denemeye katılan herkesin test puanlarının ve bölüm puanlarının hesaplanması gerekir. Deneme sonuçlarının puanlanması klasik test teorisine göre yapılır. </a:t>
            </a:r>
            <a:r>
              <a:rPr lang="tr-TR" dirty="0" smtClean="0">
                <a:latin typeface="Times New Roman"/>
                <a:cs typeface="Times New Roman"/>
              </a:rPr>
              <a:t>Doğru </a:t>
            </a:r>
            <a:r>
              <a:rPr lang="tr-TR" dirty="0">
                <a:latin typeface="Times New Roman"/>
                <a:cs typeface="Times New Roman"/>
              </a:rPr>
              <a:t>cevaplar için 1; yanlış cevaplar veya boş cevaplar için 0 puan verilir</a:t>
            </a:r>
            <a:r>
              <a:rPr lang="tr-TR" dirty="0" smtClean="0">
                <a:latin typeface="Times New Roman"/>
                <a:cs typeface="Times New Roman"/>
              </a:rPr>
              <a:t>.</a:t>
            </a:r>
          </a:p>
          <a:p>
            <a:pPr algn="r"/>
            <a:r>
              <a:rPr lang="tr-TR" dirty="0" smtClean="0">
                <a:latin typeface="Times New Roman"/>
                <a:cs typeface="Times New Roman"/>
              </a:rPr>
              <a:t> </a:t>
            </a:r>
            <a:r>
              <a:rPr lang="tr-TR" dirty="0">
                <a:latin typeface="Times New Roman"/>
                <a:cs typeface="Times New Roman"/>
              </a:rPr>
              <a:t>(</a:t>
            </a:r>
            <a:r>
              <a:rPr lang="tr-TR" dirty="0" err="1">
                <a:latin typeface="Times New Roman"/>
                <a:cs typeface="Times New Roman"/>
              </a:rPr>
              <a:t>Haladyna</a:t>
            </a:r>
            <a:r>
              <a:rPr lang="tr-TR" dirty="0">
                <a:latin typeface="Times New Roman"/>
                <a:cs typeface="Times New Roman"/>
              </a:rPr>
              <a:t>, 2011)</a:t>
            </a:r>
            <a:endParaRPr lang="en-US" i="1" u="sng" dirty="0">
              <a:latin typeface="Times New Roman"/>
              <a:cs typeface="Times New Roman"/>
            </a:endParaRPr>
          </a:p>
        </p:txBody>
      </p:sp>
    </p:spTree>
    <p:extLst>
      <p:ext uri="{BB962C8B-B14F-4D97-AF65-F5344CB8AC3E}">
        <p14:creationId xmlns:p14="http://schemas.microsoft.com/office/powerpoint/2010/main" val="28972756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1752600"/>
            <a:ext cx="8229600" cy="4596467"/>
          </a:xfrm>
        </p:spPr>
        <p:txBody>
          <a:bodyPr>
            <a:normAutofit fontScale="92500" lnSpcReduction="10000"/>
          </a:bodyPr>
          <a:lstStyle/>
          <a:p>
            <a:pPr algn="just"/>
            <a:r>
              <a:rPr lang="tr-TR" b="1" i="1" u="sng" dirty="0">
                <a:latin typeface="Times New Roman"/>
                <a:cs typeface="Times New Roman"/>
              </a:rPr>
              <a:t>Test Parametreleri</a:t>
            </a:r>
            <a:r>
              <a:rPr lang="en-US" i="1" u="sng" dirty="0">
                <a:latin typeface="Times New Roman"/>
                <a:cs typeface="Times New Roman"/>
              </a:rPr>
              <a:t> </a:t>
            </a:r>
            <a:r>
              <a:rPr lang="en-US" i="1" u="sng" dirty="0" smtClean="0">
                <a:latin typeface="Times New Roman"/>
                <a:cs typeface="Times New Roman"/>
              </a:rPr>
              <a:t>:</a:t>
            </a:r>
            <a:r>
              <a:rPr lang="en-US" i="1" dirty="0" smtClean="0">
                <a:latin typeface="Times New Roman"/>
                <a:cs typeface="Times New Roman"/>
              </a:rPr>
              <a:t> </a:t>
            </a:r>
            <a:r>
              <a:rPr lang="tr-TR" dirty="0" smtClean="0">
                <a:latin typeface="Times New Roman"/>
                <a:cs typeface="Times New Roman"/>
              </a:rPr>
              <a:t>Test </a:t>
            </a:r>
            <a:r>
              <a:rPr lang="tr-TR" dirty="0">
                <a:latin typeface="Times New Roman"/>
                <a:cs typeface="Times New Roman"/>
              </a:rPr>
              <a:t>geliştirmenin asıl amacı istenilen niteliklere uygun bir ölçme aracı geliştirmektir. Eğitim ve psikolojideki ölçme araçları için istediğimiz nitelikler, kabul edilebilir geçerlik ve güvenirlik katsayısına sahip olması ve belli bir gruba uygulandığında ölçmenin amacına paralel olarak elde edilecek olan dağılım istatistikleridir. Bu istatistiklere test istatistikleri adı verilir. </a:t>
            </a:r>
            <a:endParaRPr lang="tr-TR" dirty="0" smtClean="0">
              <a:latin typeface="Times New Roman"/>
              <a:cs typeface="Times New Roman"/>
            </a:endParaRPr>
          </a:p>
          <a:p>
            <a:pPr algn="just"/>
            <a:r>
              <a:rPr lang="tr-TR" dirty="0" smtClean="0">
                <a:latin typeface="Times New Roman"/>
                <a:cs typeface="Times New Roman"/>
              </a:rPr>
              <a:t>Bu </a:t>
            </a:r>
            <a:r>
              <a:rPr lang="tr-TR" dirty="0">
                <a:latin typeface="Times New Roman"/>
                <a:cs typeface="Times New Roman"/>
              </a:rPr>
              <a:t>istatistiklerin evrene </a:t>
            </a:r>
            <a:r>
              <a:rPr lang="tr-TR" dirty="0" err="1">
                <a:latin typeface="Times New Roman"/>
                <a:cs typeface="Times New Roman"/>
              </a:rPr>
              <a:t>genellenmiş</a:t>
            </a:r>
            <a:r>
              <a:rPr lang="tr-TR" dirty="0">
                <a:latin typeface="Times New Roman"/>
                <a:cs typeface="Times New Roman"/>
              </a:rPr>
              <a:t> haline ise test parametreleri </a:t>
            </a:r>
            <a:r>
              <a:rPr lang="tr-TR" dirty="0" smtClean="0">
                <a:latin typeface="Times New Roman"/>
                <a:cs typeface="Times New Roman"/>
              </a:rPr>
              <a:t>denir</a:t>
            </a:r>
            <a:r>
              <a:rPr lang="tr-TR" dirty="0">
                <a:latin typeface="Times New Roman"/>
                <a:cs typeface="Times New Roman"/>
              </a:rPr>
              <a:t> </a:t>
            </a:r>
            <a:r>
              <a:rPr lang="tr-TR" dirty="0" smtClean="0">
                <a:latin typeface="Times New Roman"/>
                <a:cs typeface="Times New Roman"/>
              </a:rPr>
              <a:t>.Test </a:t>
            </a:r>
            <a:r>
              <a:rPr lang="tr-TR" dirty="0">
                <a:latin typeface="Times New Roman"/>
                <a:cs typeface="Times New Roman"/>
              </a:rPr>
              <a:t>istatistikleri, test hakkında yorumlara gidilmesine olanak sağlar. Ayrıca, testin uygulandığı grup hakkında da bilgiler verir. Test parametrelerini, merkezi eğilim ve merkezi dağılım ölçüleri (değişkenlik ölçüleri) olmak üzerek iki grup altında incelemek mümkündür. </a:t>
            </a:r>
            <a:endParaRPr lang="tr-TR" dirty="0" smtClean="0">
              <a:latin typeface="Times New Roman"/>
              <a:cs typeface="Times New Roman"/>
            </a:endParaRPr>
          </a:p>
          <a:p>
            <a:pPr algn="r"/>
            <a:r>
              <a:rPr lang="tr-TR" dirty="0">
                <a:latin typeface="Times New Roman"/>
                <a:cs typeface="Times New Roman"/>
              </a:rPr>
              <a:t>(</a:t>
            </a:r>
            <a:r>
              <a:rPr lang="tr-TR" dirty="0" err="1">
                <a:latin typeface="Times New Roman"/>
                <a:cs typeface="Times New Roman"/>
              </a:rPr>
              <a:t>Baykul</a:t>
            </a:r>
            <a:r>
              <a:rPr lang="tr-TR" dirty="0">
                <a:latin typeface="Times New Roman"/>
                <a:cs typeface="Times New Roman"/>
              </a:rPr>
              <a:t>, 2015) </a:t>
            </a:r>
            <a:endParaRPr lang="en-US" i="1" u="sng" dirty="0">
              <a:latin typeface="Times New Roman"/>
              <a:cs typeface="Times New Roman"/>
            </a:endParaRPr>
          </a:p>
        </p:txBody>
      </p:sp>
    </p:spTree>
    <p:extLst>
      <p:ext uri="{BB962C8B-B14F-4D97-AF65-F5344CB8AC3E}">
        <p14:creationId xmlns:p14="http://schemas.microsoft.com/office/powerpoint/2010/main" val="166049727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othecary">
  <a:themeElements>
    <a:clrScheme name="Apothecary">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Apothecary">
      <a:majorFont>
        <a:latin typeface="Book Antiqua"/>
        <a:ea typeface=""/>
        <a:cs typeface=""/>
        <a:font script="Jpan" typeface="ＭＳ Ｐ明朝"/>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微软雅黑"/>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pothecary">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Apothecary.thmx</Template>
  <TotalTime>24</TotalTime>
  <Words>1182</Words>
  <Application>Microsoft Macintosh PowerPoint</Application>
  <PresentationFormat>On-screen Show (4:3)</PresentationFormat>
  <Paragraphs>65</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Apothecary</vt:lpstr>
      <vt:lpstr>Test Geliştirme Süreci: Madde ve Test İstatistikleri </vt:lpstr>
      <vt:lpstr>Test Geliştirme Süreci </vt:lpstr>
      <vt:lpstr>Testin Amacı </vt:lpstr>
      <vt:lpstr>Testin Kapsamı </vt:lpstr>
      <vt:lpstr>Maddelerin Yazılması </vt:lpstr>
      <vt:lpstr>Maddelerin Redaksiyonu </vt:lpstr>
      <vt:lpstr>Deneme Formu </vt:lpstr>
      <vt:lpstr>Deneme Sonuçlarının Puanlaması, Madde Analizi ve Madde Seçimi </vt:lpstr>
      <vt:lpstr>PowerPoint Presentation</vt:lpstr>
      <vt:lpstr>PowerPoint Presentation</vt:lpstr>
      <vt:lpstr>PowerPoint Presentation</vt:lpstr>
      <vt:lpstr>PowerPoint Presentation</vt:lpstr>
      <vt:lpstr>PowerPoint Presentation</vt:lpstr>
      <vt:lpstr>PowerPoint Presentation</vt:lpstr>
      <vt:lpstr>kaynakça</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Test Geliştirme Süreci: Madde ve Test İstatistikleri </dc:title>
  <dc:creator>Fulya barış</dc:creator>
  <cp:lastModifiedBy>Fulya barış</cp:lastModifiedBy>
  <cp:revision>4</cp:revision>
  <dcterms:created xsi:type="dcterms:W3CDTF">2018-02-24T18:12:43Z</dcterms:created>
  <dcterms:modified xsi:type="dcterms:W3CDTF">2018-02-24T18:37:35Z</dcterms:modified>
</cp:coreProperties>
</file>