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3"/>
  </p:notesMasterIdLst>
  <p:sldIdLst>
    <p:sldId id="256" r:id="rId2"/>
    <p:sldId id="276" r:id="rId3"/>
    <p:sldId id="257" r:id="rId4"/>
    <p:sldId id="277" r:id="rId5"/>
    <p:sldId id="279" r:id="rId6"/>
    <p:sldId id="280" r:id="rId7"/>
    <p:sldId id="267" r:id="rId8"/>
    <p:sldId id="282" r:id="rId9"/>
    <p:sldId id="284" r:id="rId10"/>
    <p:sldId id="287" r:id="rId11"/>
    <p:sldId id="289" r:id="rId12"/>
    <p:sldId id="290" r:id="rId13"/>
    <p:sldId id="292" r:id="rId14"/>
    <p:sldId id="294" r:id="rId15"/>
    <p:sldId id="307" r:id="rId16"/>
    <p:sldId id="296" r:id="rId17"/>
    <p:sldId id="268" r:id="rId18"/>
    <p:sldId id="270" r:id="rId19"/>
    <p:sldId id="272" r:id="rId20"/>
    <p:sldId id="298" r:id="rId21"/>
    <p:sldId id="299" r:id="rId22"/>
    <p:sldId id="300" r:id="rId23"/>
    <p:sldId id="301" r:id="rId24"/>
    <p:sldId id="302" r:id="rId25"/>
    <p:sldId id="304" r:id="rId26"/>
    <p:sldId id="305" r:id="rId27"/>
    <p:sldId id="303" r:id="rId28"/>
    <p:sldId id="308" r:id="rId29"/>
    <p:sldId id="312" r:id="rId30"/>
    <p:sldId id="313" r:id="rId31"/>
    <p:sldId id="27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8"/>
    <p:restoredTop sz="94608"/>
  </p:normalViewPr>
  <p:slideViewPr>
    <p:cSldViewPr>
      <p:cViewPr varScale="1">
        <p:scale>
          <a:sx n="129" d="100"/>
          <a:sy n="129" d="100"/>
        </p:scale>
        <p:origin x="178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55AE8-0F2A-4F40-BE8A-3BD037170263}" type="doc">
      <dgm:prSet loTypeId="urn:microsoft.com/office/officeart/2005/8/layout/process2" loCatId="process" qsTypeId="urn:microsoft.com/office/officeart/2005/8/quickstyle/simple1" qsCatId="simple" csTypeId="urn:microsoft.com/office/officeart/2005/8/colors/accent1_2" csCatId="accent1" phldr="1"/>
      <dgm:spPr/>
    </dgm:pt>
    <dgm:pt modelId="{46C959E8-BA9A-48D2-A26B-127D93B7E214}">
      <dgm:prSet phldrT="[Metin]"/>
      <dgm:spPr/>
      <dgm:t>
        <a:bodyPr/>
        <a:lstStyle/>
        <a:p>
          <a:r>
            <a:rPr lang="tr-TR" dirty="0"/>
            <a:t>1-BELİRLEME: Hizmetle ilgili tanıtım yapma ve hizmetten yararlanacak kişileri tespit etme</a:t>
          </a:r>
        </a:p>
      </dgm:t>
    </dgm:pt>
    <dgm:pt modelId="{5480148A-DA0B-40A4-99EF-9EF5C8502AE7}" type="parTrans" cxnId="{E6B8D573-7C58-4CD4-88CF-D09FEB4772A5}">
      <dgm:prSet/>
      <dgm:spPr/>
      <dgm:t>
        <a:bodyPr/>
        <a:lstStyle/>
        <a:p>
          <a:endParaRPr lang="tr-TR"/>
        </a:p>
      </dgm:t>
    </dgm:pt>
    <dgm:pt modelId="{AB2B54B3-077F-4D7A-8316-6BF9F442ADAF}" type="sibTrans" cxnId="{E6B8D573-7C58-4CD4-88CF-D09FEB4772A5}">
      <dgm:prSet/>
      <dgm:spPr/>
      <dgm:t>
        <a:bodyPr/>
        <a:lstStyle/>
        <a:p>
          <a:endParaRPr lang="tr-TR"/>
        </a:p>
      </dgm:t>
    </dgm:pt>
    <dgm:pt modelId="{250C8430-F8F6-41DA-90EF-977161E3FF0F}">
      <dgm:prSet phldrT="[Metin]"/>
      <dgm:spPr/>
      <dgm:t>
        <a:bodyPr/>
        <a:lstStyle/>
        <a:p>
          <a:r>
            <a:rPr lang="tr-TR" dirty="0"/>
            <a:t>5-KAYIT TUTMA: Çocukların verilen eğitim uyaranlarına karşı gösterdiği tepki ve gelişimin kaydedilmesi.</a:t>
          </a:r>
        </a:p>
      </dgm:t>
    </dgm:pt>
    <dgm:pt modelId="{2A8C8012-049B-4E46-A398-1AF072C049E2}" type="parTrans" cxnId="{CF5BA3D3-162A-4466-A2F8-FCD7483CF28A}">
      <dgm:prSet/>
      <dgm:spPr/>
      <dgm:t>
        <a:bodyPr/>
        <a:lstStyle/>
        <a:p>
          <a:endParaRPr lang="tr-TR"/>
        </a:p>
      </dgm:t>
    </dgm:pt>
    <dgm:pt modelId="{E8318BCF-4D1B-4735-BA70-8D2CABE37950}" type="sibTrans" cxnId="{CF5BA3D3-162A-4466-A2F8-FCD7483CF28A}">
      <dgm:prSet/>
      <dgm:spPr/>
      <dgm:t>
        <a:bodyPr/>
        <a:lstStyle/>
        <a:p>
          <a:endParaRPr lang="tr-TR"/>
        </a:p>
      </dgm:t>
    </dgm:pt>
    <dgm:pt modelId="{E6A38919-6F8D-43B8-B45C-78B9FCDC5AB2}">
      <dgm:prSet phldrT="[Metin]"/>
      <dgm:spPr/>
      <dgm:t>
        <a:bodyPr/>
        <a:lstStyle/>
        <a:p>
          <a:r>
            <a:rPr lang="tr-TR" dirty="0"/>
            <a:t>6-DEĞERLENDİRME: Uygulanan eğitime  bağlı olarak çocuğun gösterdiği seviyesinin değerlendirilmesi</a:t>
          </a:r>
        </a:p>
      </dgm:t>
    </dgm:pt>
    <dgm:pt modelId="{DD3558FE-08C4-4AF0-8158-C9D178B63D15}" type="parTrans" cxnId="{864C4603-F659-4E20-AB35-40C0AE28667D}">
      <dgm:prSet/>
      <dgm:spPr/>
      <dgm:t>
        <a:bodyPr/>
        <a:lstStyle/>
        <a:p>
          <a:endParaRPr lang="tr-TR"/>
        </a:p>
      </dgm:t>
    </dgm:pt>
    <dgm:pt modelId="{80C46714-0EEC-416A-85AE-4613C01FCB0C}" type="sibTrans" cxnId="{864C4603-F659-4E20-AB35-40C0AE28667D}">
      <dgm:prSet/>
      <dgm:spPr/>
      <dgm:t>
        <a:bodyPr/>
        <a:lstStyle/>
        <a:p>
          <a:endParaRPr lang="tr-TR"/>
        </a:p>
      </dgm:t>
    </dgm:pt>
    <dgm:pt modelId="{E31E322B-5401-41A2-864E-69453BB562E4}">
      <dgm:prSet/>
      <dgm:spPr/>
      <dgm:t>
        <a:bodyPr/>
        <a:lstStyle/>
        <a:p>
          <a:r>
            <a:rPr lang="tr-TR" dirty="0"/>
            <a:t>2-TARAMA: Hizmetten yararlanabilecek çocukların belirlemesi çalışması</a:t>
          </a:r>
        </a:p>
      </dgm:t>
    </dgm:pt>
    <dgm:pt modelId="{A11B9D90-008E-4FDC-A858-86B9AFFCBF65}" type="parTrans" cxnId="{75B3FF98-488A-464C-91A8-F38F17157095}">
      <dgm:prSet/>
      <dgm:spPr/>
      <dgm:t>
        <a:bodyPr/>
        <a:lstStyle/>
        <a:p>
          <a:endParaRPr lang="tr-TR"/>
        </a:p>
      </dgm:t>
    </dgm:pt>
    <dgm:pt modelId="{75D0E3D6-79C7-44D4-A9BF-8B206769E5B8}" type="sibTrans" cxnId="{75B3FF98-488A-464C-91A8-F38F17157095}">
      <dgm:prSet/>
      <dgm:spPr/>
      <dgm:t>
        <a:bodyPr/>
        <a:lstStyle/>
        <a:p>
          <a:endParaRPr lang="tr-TR"/>
        </a:p>
      </dgm:t>
    </dgm:pt>
    <dgm:pt modelId="{0E7CE182-5B02-43DE-9351-4BA1EA6FA563}">
      <dgm:prSet/>
      <dgm:spPr/>
      <dgm:t>
        <a:bodyPr/>
        <a:lstStyle/>
        <a:p>
          <a:r>
            <a:rPr lang="tr-TR" dirty="0"/>
            <a:t>3-TANILAMA: Çocuğun gelişme geriliği derecesinin belirlenmesi eğitime yönelik hedef davranışların seçilmesi</a:t>
          </a:r>
        </a:p>
      </dgm:t>
    </dgm:pt>
    <dgm:pt modelId="{33441313-C13B-4AE8-9269-7FD8A22B7CF6}" type="parTrans" cxnId="{C2CE7CF7-6D1F-46D5-B22E-F4152DC39FBD}">
      <dgm:prSet/>
      <dgm:spPr/>
      <dgm:t>
        <a:bodyPr/>
        <a:lstStyle/>
        <a:p>
          <a:endParaRPr lang="tr-TR"/>
        </a:p>
      </dgm:t>
    </dgm:pt>
    <dgm:pt modelId="{BDD05591-D231-4E58-8286-1B16011FBC7F}" type="sibTrans" cxnId="{C2CE7CF7-6D1F-46D5-B22E-F4152DC39FBD}">
      <dgm:prSet/>
      <dgm:spPr/>
      <dgm:t>
        <a:bodyPr/>
        <a:lstStyle/>
        <a:p>
          <a:endParaRPr lang="tr-TR"/>
        </a:p>
      </dgm:t>
    </dgm:pt>
    <dgm:pt modelId="{E3374106-6267-41AB-A970-33377CB89A00}">
      <dgm:prSet/>
      <dgm:spPr/>
      <dgm:t>
        <a:bodyPr/>
        <a:lstStyle/>
        <a:p>
          <a:r>
            <a:rPr lang="tr-TR" dirty="0"/>
            <a:t>4-EĞİTİM: Belirlenen hedef davranışların çocuğa farklı mekanlarda farklı yetişkinler tarafından uygulanması</a:t>
          </a:r>
        </a:p>
      </dgm:t>
    </dgm:pt>
    <dgm:pt modelId="{B1545E67-B1DC-4C02-8D6D-AE51BA0F6047}" type="parTrans" cxnId="{EB93BEEB-D6D1-4A57-86BE-C71E36C0C6C3}">
      <dgm:prSet/>
      <dgm:spPr/>
      <dgm:t>
        <a:bodyPr/>
        <a:lstStyle/>
        <a:p>
          <a:endParaRPr lang="tr-TR"/>
        </a:p>
      </dgm:t>
    </dgm:pt>
    <dgm:pt modelId="{9D56204F-B976-4043-8C07-A61CE382E0B2}" type="sibTrans" cxnId="{EB93BEEB-D6D1-4A57-86BE-C71E36C0C6C3}">
      <dgm:prSet/>
      <dgm:spPr/>
      <dgm:t>
        <a:bodyPr/>
        <a:lstStyle/>
        <a:p>
          <a:endParaRPr lang="tr-TR"/>
        </a:p>
      </dgm:t>
    </dgm:pt>
    <dgm:pt modelId="{38D4D33F-F701-4792-AE9B-B888C87B386B}" type="pres">
      <dgm:prSet presAssocID="{65555AE8-0F2A-4F40-BE8A-3BD037170263}" presName="linearFlow" presStyleCnt="0">
        <dgm:presLayoutVars>
          <dgm:resizeHandles val="exact"/>
        </dgm:presLayoutVars>
      </dgm:prSet>
      <dgm:spPr/>
    </dgm:pt>
    <dgm:pt modelId="{DA91C7E4-2504-480B-B0CB-4490A81A1E5E}" type="pres">
      <dgm:prSet presAssocID="{46C959E8-BA9A-48D2-A26B-127D93B7E214}" presName="node" presStyleLbl="node1" presStyleIdx="0" presStyleCnt="6" custScaleX="563427">
        <dgm:presLayoutVars>
          <dgm:bulletEnabled val="1"/>
        </dgm:presLayoutVars>
      </dgm:prSet>
      <dgm:spPr/>
    </dgm:pt>
    <dgm:pt modelId="{6CAF3813-33BD-41F7-8388-929E8B678C1B}" type="pres">
      <dgm:prSet presAssocID="{AB2B54B3-077F-4D7A-8316-6BF9F442ADAF}" presName="sibTrans" presStyleLbl="sibTrans2D1" presStyleIdx="0" presStyleCnt="5"/>
      <dgm:spPr/>
    </dgm:pt>
    <dgm:pt modelId="{D105B84F-3AF1-48F8-A68E-9F7806839C42}" type="pres">
      <dgm:prSet presAssocID="{AB2B54B3-077F-4D7A-8316-6BF9F442ADAF}" presName="connectorText" presStyleLbl="sibTrans2D1" presStyleIdx="0" presStyleCnt="5"/>
      <dgm:spPr/>
    </dgm:pt>
    <dgm:pt modelId="{273D7E56-3521-4808-9CA8-86AB70D9057D}" type="pres">
      <dgm:prSet presAssocID="{E31E322B-5401-41A2-864E-69453BB562E4}" presName="node" presStyleLbl="node1" presStyleIdx="1" presStyleCnt="6" custScaleX="563427">
        <dgm:presLayoutVars>
          <dgm:bulletEnabled val="1"/>
        </dgm:presLayoutVars>
      </dgm:prSet>
      <dgm:spPr/>
    </dgm:pt>
    <dgm:pt modelId="{C9DC5450-9124-4D42-A907-32E9CE587D79}" type="pres">
      <dgm:prSet presAssocID="{75D0E3D6-79C7-44D4-A9BF-8B206769E5B8}" presName="sibTrans" presStyleLbl="sibTrans2D1" presStyleIdx="1" presStyleCnt="5"/>
      <dgm:spPr/>
    </dgm:pt>
    <dgm:pt modelId="{2B2B9ACE-C2CE-4AA0-B6E9-259A1708F338}" type="pres">
      <dgm:prSet presAssocID="{75D0E3D6-79C7-44D4-A9BF-8B206769E5B8}" presName="connectorText" presStyleLbl="sibTrans2D1" presStyleIdx="1" presStyleCnt="5"/>
      <dgm:spPr/>
    </dgm:pt>
    <dgm:pt modelId="{8DA49BF1-0B9F-4747-8D1B-646474AB4545}" type="pres">
      <dgm:prSet presAssocID="{0E7CE182-5B02-43DE-9351-4BA1EA6FA563}" presName="node" presStyleLbl="node1" presStyleIdx="2" presStyleCnt="6" custScaleX="549572">
        <dgm:presLayoutVars>
          <dgm:bulletEnabled val="1"/>
        </dgm:presLayoutVars>
      </dgm:prSet>
      <dgm:spPr/>
    </dgm:pt>
    <dgm:pt modelId="{01885F3B-93C3-4557-AFF2-18DA5B7D91A4}" type="pres">
      <dgm:prSet presAssocID="{BDD05591-D231-4E58-8286-1B16011FBC7F}" presName="sibTrans" presStyleLbl="sibTrans2D1" presStyleIdx="2" presStyleCnt="5"/>
      <dgm:spPr/>
    </dgm:pt>
    <dgm:pt modelId="{0B7DE671-5959-4A80-B8F5-034DF861E5C8}" type="pres">
      <dgm:prSet presAssocID="{BDD05591-D231-4E58-8286-1B16011FBC7F}" presName="connectorText" presStyleLbl="sibTrans2D1" presStyleIdx="2" presStyleCnt="5"/>
      <dgm:spPr/>
    </dgm:pt>
    <dgm:pt modelId="{791A1C50-FD37-4A30-B26C-A199FBB65F59}" type="pres">
      <dgm:prSet presAssocID="{E3374106-6267-41AB-A970-33377CB89A00}" presName="node" presStyleLbl="node1" presStyleIdx="3" presStyleCnt="6" custScaleX="549572">
        <dgm:presLayoutVars>
          <dgm:bulletEnabled val="1"/>
        </dgm:presLayoutVars>
      </dgm:prSet>
      <dgm:spPr/>
    </dgm:pt>
    <dgm:pt modelId="{6375086B-0291-4CD6-BC80-A9BC36510826}" type="pres">
      <dgm:prSet presAssocID="{9D56204F-B976-4043-8C07-A61CE382E0B2}" presName="sibTrans" presStyleLbl="sibTrans2D1" presStyleIdx="3" presStyleCnt="5"/>
      <dgm:spPr/>
    </dgm:pt>
    <dgm:pt modelId="{08C49A22-EFC0-4C45-8A24-E8E77FB61C3B}" type="pres">
      <dgm:prSet presAssocID="{9D56204F-B976-4043-8C07-A61CE382E0B2}" presName="connectorText" presStyleLbl="sibTrans2D1" presStyleIdx="3" presStyleCnt="5"/>
      <dgm:spPr/>
    </dgm:pt>
    <dgm:pt modelId="{616EDF9A-B75F-418F-87D6-6625F62DE66B}" type="pres">
      <dgm:prSet presAssocID="{250C8430-F8F6-41DA-90EF-977161E3FF0F}" presName="node" presStyleLbl="node1" presStyleIdx="4" presStyleCnt="6" custScaleX="549572">
        <dgm:presLayoutVars>
          <dgm:bulletEnabled val="1"/>
        </dgm:presLayoutVars>
      </dgm:prSet>
      <dgm:spPr/>
    </dgm:pt>
    <dgm:pt modelId="{97150547-59B7-4E18-A363-E4166671193E}" type="pres">
      <dgm:prSet presAssocID="{E8318BCF-4D1B-4735-BA70-8D2CABE37950}" presName="sibTrans" presStyleLbl="sibTrans2D1" presStyleIdx="4" presStyleCnt="5"/>
      <dgm:spPr/>
    </dgm:pt>
    <dgm:pt modelId="{8118DC9C-BD61-494C-A327-20E6AC93CD87}" type="pres">
      <dgm:prSet presAssocID="{E8318BCF-4D1B-4735-BA70-8D2CABE37950}" presName="connectorText" presStyleLbl="sibTrans2D1" presStyleIdx="4" presStyleCnt="5"/>
      <dgm:spPr/>
    </dgm:pt>
    <dgm:pt modelId="{D3648E13-F00D-4687-ABD7-416B92FA201D}" type="pres">
      <dgm:prSet presAssocID="{E6A38919-6F8D-43B8-B45C-78B9FCDC5AB2}" presName="node" presStyleLbl="node1" presStyleIdx="5" presStyleCnt="6" custScaleX="549572">
        <dgm:presLayoutVars>
          <dgm:bulletEnabled val="1"/>
        </dgm:presLayoutVars>
      </dgm:prSet>
      <dgm:spPr/>
    </dgm:pt>
  </dgm:ptLst>
  <dgm:cxnLst>
    <dgm:cxn modelId="{864C4603-F659-4E20-AB35-40C0AE28667D}" srcId="{65555AE8-0F2A-4F40-BE8A-3BD037170263}" destId="{E6A38919-6F8D-43B8-B45C-78B9FCDC5AB2}" srcOrd="5" destOrd="0" parTransId="{DD3558FE-08C4-4AF0-8158-C9D178B63D15}" sibTransId="{80C46714-0EEC-416A-85AE-4613C01FCB0C}"/>
    <dgm:cxn modelId="{B2B86604-3525-4880-BBFF-D18A9C258950}" type="presOf" srcId="{BDD05591-D231-4E58-8286-1B16011FBC7F}" destId="{0B7DE671-5959-4A80-B8F5-034DF861E5C8}" srcOrd="1" destOrd="0" presId="urn:microsoft.com/office/officeart/2005/8/layout/process2"/>
    <dgm:cxn modelId="{200B8C1E-998D-4CA1-B7C5-953316E393F1}" type="presOf" srcId="{AB2B54B3-077F-4D7A-8316-6BF9F442ADAF}" destId="{6CAF3813-33BD-41F7-8388-929E8B678C1B}" srcOrd="0" destOrd="0" presId="urn:microsoft.com/office/officeart/2005/8/layout/process2"/>
    <dgm:cxn modelId="{588D8B1F-99BE-4E2D-8BEE-1AD8BCCB3603}" type="presOf" srcId="{E31E322B-5401-41A2-864E-69453BB562E4}" destId="{273D7E56-3521-4808-9CA8-86AB70D9057D}" srcOrd="0" destOrd="0" presId="urn:microsoft.com/office/officeart/2005/8/layout/process2"/>
    <dgm:cxn modelId="{AF15F537-63B9-4B6D-899D-FF34E647A415}" type="presOf" srcId="{E8318BCF-4D1B-4735-BA70-8D2CABE37950}" destId="{8118DC9C-BD61-494C-A327-20E6AC93CD87}" srcOrd="1" destOrd="0" presId="urn:microsoft.com/office/officeart/2005/8/layout/process2"/>
    <dgm:cxn modelId="{21716043-BBD1-4981-829D-D47AC9A5EA42}" type="presOf" srcId="{75D0E3D6-79C7-44D4-A9BF-8B206769E5B8}" destId="{2B2B9ACE-C2CE-4AA0-B6E9-259A1708F338}" srcOrd="1" destOrd="0" presId="urn:microsoft.com/office/officeart/2005/8/layout/process2"/>
    <dgm:cxn modelId="{FDBE0F44-C590-4C07-B52A-AF569036D333}" type="presOf" srcId="{250C8430-F8F6-41DA-90EF-977161E3FF0F}" destId="{616EDF9A-B75F-418F-87D6-6625F62DE66B}" srcOrd="0" destOrd="0" presId="urn:microsoft.com/office/officeart/2005/8/layout/process2"/>
    <dgm:cxn modelId="{83334A46-A3CD-4B8F-BD8F-185C2BC92F58}" type="presOf" srcId="{9D56204F-B976-4043-8C07-A61CE382E0B2}" destId="{6375086B-0291-4CD6-BC80-A9BC36510826}" srcOrd="0" destOrd="0" presId="urn:microsoft.com/office/officeart/2005/8/layout/process2"/>
    <dgm:cxn modelId="{6CD6BA50-A138-4147-B7C9-1974D6233EA7}" type="presOf" srcId="{E8318BCF-4D1B-4735-BA70-8D2CABE37950}" destId="{97150547-59B7-4E18-A363-E4166671193E}" srcOrd="0" destOrd="0" presId="urn:microsoft.com/office/officeart/2005/8/layout/process2"/>
    <dgm:cxn modelId="{41D47955-ACCB-4385-A449-A684EBD29805}" type="presOf" srcId="{E6A38919-6F8D-43B8-B45C-78B9FCDC5AB2}" destId="{D3648E13-F00D-4687-ABD7-416B92FA201D}" srcOrd="0" destOrd="0" presId="urn:microsoft.com/office/officeart/2005/8/layout/process2"/>
    <dgm:cxn modelId="{1103425C-B43C-4B37-A36D-F3994C2181EF}" type="presOf" srcId="{E3374106-6267-41AB-A970-33377CB89A00}" destId="{791A1C50-FD37-4A30-B26C-A199FBB65F59}" srcOrd="0" destOrd="0" presId="urn:microsoft.com/office/officeart/2005/8/layout/process2"/>
    <dgm:cxn modelId="{E6B8D573-7C58-4CD4-88CF-D09FEB4772A5}" srcId="{65555AE8-0F2A-4F40-BE8A-3BD037170263}" destId="{46C959E8-BA9A-48D2-A26B-127D93B7E214}" srcOrd="0" destOrd="0" parTransId="{5480148A-DA0B-40A4-99EF-9EF5C8502AE7}" sibTransId="{AB2B54B3-077F-4D7A-8316-6BF9F442ADAF}"/>
    <dgm:cxn modelId="{868DEF74-9B8E-4718-8A09-4B3F28345F8A}" type="presOf" srcId="{BDD05591-D231-4E58-8286-1B16011FBC7F}" destId="{01885F3B-93C3-4557-AFF2-18DA5B7D91A4}" srcOrd="0" destOrd="0" presId="urn:microsoft.com/office/officeart/2005/8/layout/process2"/>
    <dgm:cxn modelId="{F22EE095-DE9C-4DCE-BED0-AB8BDE79564D}" type="presOf" srcId="{65555AE8-0F2A-4F40-BE8A-3BD037170263}" destId="{38D4D33F-F701-4792-AE9B-B888C87B386B}" srcOrd="0" destOrd="0" presId="urn:microsoft.com/office/officeart/2005/8/layout/process2"/>
    <dgm:cxn modelId="{75B3FF98-488A-464C-91A8-F38F17157095}" srcId="{65555AE8-0F2A-4F40-BE8A-3BD037170263}" destId="{E31E322B-5401-41A2-864E-69453BB562E4}" srcOrd="1" destOrd="0" parTransId="{A11B9D90-008E-4FDC-A858-86B9AFFCBF65}" sibTransId="{75D0E3D6-79C7-44D4-A9BF-8B206769E5B8}"/>
    <dgm:cxn modelId="{22FCB89D-2C14-43AD-AF2F-6781CCF2920A}" type="presOf" srcId="{75D0E3D6-79C7-44D4-A9BF-8B206769E5B8}" destId="{C9DC5450-9124-4D42-A907-32E9CE587D79}" srcOrd="0" destOrd="0" presId="urn:microsoft.com/office/officeart/2005/8/layout/process2"/>
    <dgm:cxn modelId="{3AEC16B6-23DF-4C05-A7D2-7C982A525FFA}" type="presOf" srcId="{AB2B54B3-077F-4D7A-8316-6BF9F442ADAF}" destId="{D105B84F-3AF1-48F8-A68E-9F7806839C42}" srcOrd="1" destOrd="0" presId="urn:microsoft.com/office/officeart/2005/8/layout/process2"/>
    <dgm:cxn modelId="{A1C1C1C1-C99E-43D5-9C48-8016FAFC38F2}" type="presOf" srcId="{46C959E8-BA9A-48D2-A26B-127D93B7E214}" destId="{DA91C7E4-2504-480B-B0CB-4490A81A1E5E}" srcOrd="0" destOrd="0" presId="urn:microsoft.com/office/officeart/2005/8/layout/process2"/>
    <dgm:cxn modelId="{CF5BA3D3-162A-4466-A2F8-FCD7483CF28A}" srcId="{65555AE8-0F2A-4F40-BE8A-3BD037170263}" destId="{250C8430-F8F6-41DA-90EF-977161E3FF0F}" srcOrd="4" destOrd="0" parTransId="{2A8C8012-049B-4E46-A398-1AF072C049E2}" sibTransId="{E8318BCF-4D1B-4735-BA70-8D2CABE37950}"/>
    <dgm:cxn modelId="{D847D3D6-A8A8-46B9-B8C2-AFB299CDA8AD}" type="presOf" srcId="{9D56204F-B976-4043-8C07-A61CE382E0B2}" destId="{08C49A22-EFC0-4C45-8A24-E8E77FB61C3B}" srcOrd="1" destOrd="0" presId="urn:microsoft.com/office/officeart/2005/8/layout/process2"/>
    <dgm:cxn modelId="{9288F6DA-A6BF-4B15-B059-261424EB1E71}" type="presOf" srcId="{0E7CE182-5B02-43DE-9351-4BA1EA6FA563}" destId="{8DA49BF1-0B9F-4747-8D1B-646474AB4545}" srcOrd="0" destOrd="0" presId="urn:microsoft.com/office/officeart/2005/8/layout/process2"/>
    <dgm:cxn modelId="{EB93BEEB-D6D1-4A57-86BE-C71E36C0C6C3}" srcId="{65555AE8-0F2A-4F40-BE8A-3BD037170263}" destId="{E3374106-6267-41AB-A970-33377CB89A00}" srcOrd="3" destOrd="0" parTransId="{B1545E67-B1DC-4C02-8D6D-AE51BA0F6047}" sibTransId="{9D56204F-B976-4043-8C07-A61CE382E0B2}"/>
    <dgm:cxn modelId="{C2CE7CF7-6D1F-46D5-B22E-F4152DC39FBD}" srcId="{65555AE8-0F2A-4F40-BE8A-3BD037170263}" destId="{0E7CE182-5B02-43DE-9351-4BA1EA6FA563}" srcOrd="2" destOrd="0" parTransId="{33441313-C13B-4AE8-9269-7FD8A22B7CF6}" sibTransId="{BDD05591-D231-4E58-8286-1B16011FBC7F}"/>
    <dgm:cxn modelId="{4EAC059F-0EB3-45B2-9355-4605F3760A62}" type="presParOf" srcId="{38D4D33F-F701-4792-AE9B-B888C87B386B}" destId="{DA91C7E4-2504-480B-B0CB-4490A81A1E5E}" srcOrd="0" destOrd="0" presId="urn:microsoft.com/office/officeart/2005/8/layout/process2"/>
    <dgm:cxn modelId="{60BEABC7-01B4-4AC2-8404-CED9AC660578}" type="presParOf" srcId="{38D4D33F-F701-4792-AE9B-B888C87B386B}" destId="{6CAF3813-33BD-41F7-8388-929E8B678C1B}" srcOrd="1" destOrd="0" presId="urn:microsoft.com/office/officeart/2005/8/layout/process2"/>
    <dgm:cxn modelId="{C7D379E7-335C-4262-9436-B3BCF618AF6D}" type="presParOf" srcId="{6CAF3813-33BD-41F7-8388-929E8B678C1B}" destId="{D105B84F-3AF1-48F8-A68E-9F7806839C42}" srcOrd="0" destOrd="0" presId="urn:microsoft.com/office/officeart/2005/8/layout/process2"/>
    <dgm:cxn modelId="{DD23A327-EFA5-4A67-81B9-64E26E256CD1}" type="presParOf" srcId="{38D4D33F-F701-4792-AE9B-B888C87B386B}" destId="{273D7E56-3521-4808-9CA8-86AB70D9057D}" srcOrd="2" destOrd="0" presId="urn:microsoft.com/office/officeart/2005/8/layout/process2"/>
    <dgm:cxn modelId="{889A35F6-4750-4789-931A-9179137BDFD4}" type="presParOf" srcId="{38D4D33F-F701-4792-AE9B-B888C87B386B}" destId="{C9DC5450-9124-4D42-A907-32E9CE587D79}" srcOrd="3" destOrd="0" presId="urn:microsoft.com/office/officeart/2005/8/layout/process2"/>
    <dgm:cxn modelId="{20E20DD1-BCB4-4D12-9E63-30301D9C6461}" type="presParOf" srcId="{C9DC5450-9124-4D42-A907-32E9CE587D79}" destId="{2B2B9ACE-C2CE-4AA0-B6E9-259A1708F338}" srcOrd="0" destOrd="0" presId="urn:microsoft.com/office/officeart/2005/8/layout/process2"/>
    <dgm:cxn modelId="{759E0F66-0481-4863-B3F5-A20A9913C503}" type="presParOf" srcId="{38D4D33F-F701-4792-AE9B-B888C87B386B}" destId="{8DA49BF1-0B9F-4747-8D1B-646474AB4545}" srcOrd="4" destOrd="0" presId="urn:microsoft.com/office/officeart/2005/8/layout/process2"/>
    <dgm:cxn modelId="{41FFB82E-BAF2-47F5-B9C1-F0FDCD1BD262}" type="presParOf" srcId="{38D4D33F-F701-4792-AE9B-B888C87B386B}" destId="{01885F3B-93C3-4557-AFF2-18DA5B7D91A4}" srcOrd="5" destOrd="0" presId="urn:microsoft.com/office/officeart/2005/8/layout/process2"/>
    <dgm:cxn modelId="{31EE9D26-DD2F-4568-8A71-5F5963DAA47E}" type="presParOf" srcId="{01885F3B-93C3-4557-AFF2-18DA5B7D91A4}" destId="{0B7DE671-5959-4A80-B8F5-034DF861E5C8}" srcOrd="0" destOrd="0" presId="urn:microsoft.com/office/officeart/2005/8/layout/process2"/>
    <dgm:cxn modelId="{BB345A45-C0B4-4594-AB88-CB54BB2B50B5}" type="presParOf" srcId="{38D4D33F-F701-4792-AE9B-B888C87B386B}" destId="{791A1C50-FD37-4A30-B26C-A199FBB65F59}" srcOrd="6" destOrd="0" presId="urn:microsoft.com/office/officeart/2005/8/layout/process2"/>
    <dgm:cxn modelId="{63899D32-329C-4D4B-8C02-EC11590D30E4}" type="presParOf" srcId="{38D4D33F-F701-4792-AE9B-B888C87B386B}" destId="{6375086B-0291-4CD6-BC80-A9BC36510826}" srcOrd="7" destOrd="0" presId="urn:microsoft.com/office/officeart/2005/8/layout/process2"/>
    <dgm:cxn modelId="{0F091DFE-ADA7-4480-9F24-8762779AB216}" type="presParOf" srcId="{6375086B-0291-4CD6-BC80-A9BC36510826}" destId="{08C49A22-EFC0-4C45-8A24-E8E77FB61C3B}" srcOrd="0" destOrd="0" presId="urn:microsoft.com/office/officeart/2005/8/layout/process2"/>
    <dgm:cxn modelId="{C390949D-F61F-4BF7-A752-BE9E45CD7998}" type="presParOf" srcId="{38D4D33F-F701-4792-AE9B-B888C87B386B}" destId="{616EDF9A-B75F-418F-87D6-6625F62DE66B}" srcOrd="8" destOrd="0" presId="urn:microsoft.com/office/officeart/2005/8/layout/process2"/>
    <dgm:cxn modelId="{1D4CE270-F775-4DC4-8918-ED3205DA586F}" type="presParOf" srcId="{38D4D33F-F701-4792-AE9B-B888C87B386B}" destId="{97150547-59B7-4E18-A363-E4166671193E}" srcOrd="9" destOrd="0" presId="urn:microsoft.com/office/officeart/2005/8/layout/process2"/>
    <dgm:cxn modelId="{18904301-934F-4548-94DF-3404EA7CFC1F}" type="presParOf" srcId="{97150547-59B7-4E18-A363-E4166671193E}" destId="{8118DC9C-BD61-494C-A327-20E6AC93CD87}" srcOrd="0" destOrd="0" presId="urn:microsoft.com/office/officeart/2005/8/layout/process2"/>
    <dgm:cxn modelId="{564DDEE2-F7AB-4B54-B2B1-CE35C9402038}" type="presParOf" srcId="{38D4D33F-F701-4792-AE9B-B888C87B386B}" destId="{D3648E13-F00D-4687-ABD7-416B92FA201D}"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1C7E4-2504-480B-B0CB-4490A81A1E5E}">
      <dsp:nvSpPr>
        <dsp:cNvPr id="0" name=""/>
        <dsp:cNvSpPr/>
      </dsp:nvSpPr>
      <dsp:spPr>
        <a:xfrm>
          <a:off x="0" y="2161"/>
          <a:ext cx="7467600" cy="6405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1-BELİRLEME: Hizmetle ilgili tanıtım yapma ve hizmetten yararlanacak kişileri tespit etme</a:t>
          </a:r>
        </a:p>
      </dsp:txBody>
      <dsp:txXfrm>
        <a:off x="18762" y="20923"/>
        <a:ext cx="7430076" cy="603054"/>
      </dsp:txXfrm>
    </dsp:sp>
    <dsp:sp modelId="{6CAF3813-33BD-41F7-8388-929E8B678C1B}">
      <dsp:nvSpPr>
        <dsp:cNvPr id="0" name=""/>
        <dsp:cNvSpPr/>
      </dsp:nvSpPr>
      <dsp:spPr>
        <a:xfrm rot="5400000">
          <a:off x="3613691" y="658754"/>
          <a:ext cx="240216" cy="288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rot="-5400000">
        <a:off x="3647322" y="682776"/>
        <a:ext cx="172956" cy="168151"/>
      </dsp:txXfrm>
    </dsp:sp>
    <dsp:sp modelId="{273D7E56-3521-4808-9CA8-86AB70D9057D}">
      <dsp:nvSpPr>
        <dsp:cNvPr id="0" name=""/>
        <dsp:cNvSpPr/>
      </dsp:nvSpPr>
      <dsp:spPr>
        <a:xfrm>
          <a:off x="0" y="963029"/>
          <a:ext cx="7467600" cy="6405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2-TARAMA: Hizmetten yararlanabilecek çocukların belirlemesi çalışması</a:t>
          </a:r>
        </a:p>
      </dsp:txBody>
      <dsp:txXfrm>
        <a:off x="18762" y="981791"/>
        <a:ext cx="7430076" cy="603054"/>
      </dsp:txXfrm>
    </dsp:sp>
    <dsp:sp modelId="{C9DC5450-9124-4D42-A907-32E9CE587D79}">
      <dsp:nvSpPr>
        <dsp:cNvPr id="0" name=""/>
        <dsp:cNvSpPr/>
      </dsp:nvSpPr>
      <dsp:spPr>
        <a:xfrm rot="5400000">
          <a:off x="3613691" y="1619621"/>
          <a:ext cx="240216" cy="288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rot="-5400000">
        <a:off x="3647322" y="1643643"/>
        <a:ext cx="172956" cy="168151"/>
      </dsp:txXfrm>
    </dsp:sp>
    <dsp:sp modelId="{8DA49BF1-0B9F-4747-8D1B-646474AB4545}">
      <dsp:nvSpPr>
        <dsp:cNvPr id="0" name=""/>
        <dsp:cNvSpPr/>
      </dsp:nvSpPr>
      <dsp:spPr>
        <a:xfrm>
          <a:off x="91816" y="1923896"/>
          <a:ext cx="7283967" cy="6405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3-TANILAMA: Çocuğun gelişme geriliği derecesinin belirlenmesi eğitime yönelik hedef davranışların seçilmesi</a:t>
          </a:r>
        </a:p>
      </dsp:txBody>
      <dsp:txXfrm>
        <a:off x="110578" y="1942658"/>
        <a:ext cx="7246443" cy="603054"/>
      </dsp:txXfrm>
    </dsp:sp>
    <dsp:sp modelId="{01885F3B-93C3-4557-AFF2-18DA5B7D91A4}">
      <dsp:nvSpPr>
        <dsp:cNvPr id="0" name=""/>
        <dsp:cNvSpPr/>
      </dsp:nvSpPr>
      <dsp:spPr>
        <a:xfrm rot="5400000">
          <a:off x="3613691" y="2580488"/>
          <a:ext cx="240216" cy="288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rot="-5400000">
        <a:off x="3647322" y="2604510"/>
        <a:ext cx="172956" cy="168151"/>
      </dsp:txXfrm>
    </dsp:sp>
    <dsp:sp modelId="{791A1C50-FD37-4A30-B26C-A199FBB65F59}">
      <dsp:nvSpPr>
        <dsp:cNvPr id="0" name=""/>
        <dsp:cNvSpPr/>
      </dsp:nvSpPr>
      <dsp:spPr>
        <a:xfrm>
          <a:off x="91816" y="2884763"/>
          <a:ext cx="7283967" cy="6405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4-EĞİTİM: Belirlenen hedef davranışların çocuğa farklı mekanlarda farklı yetişkinler tarafından uygulanması</a:t>
          </a:r>
        </a:p>
      </dsp:txBody>
      <dsp:txXfrm>
        <a:off x="110578" y="2903525"/>
        <a:ext cx="7246443" cy="603054"/>
      </dsp:txXfrm>
    </dsp:sp>
    <dsp:sp modelId="{6375086B-0291-4CD6-BC80-A9BC36510826}">
      <dsp:nvSpPr>
        <dsp:cNvPr id="0" name=""/>
        <dsp:cNvSpPr/>
      </dsp:nvSpPr>
      <dsp:spPr>
        <a:xfrm rot="5400000">
          <a:off x="3613691" y="3541356"/>
          <a:ext cx="240216" cy="288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rot="-5400000">
        <a:off x="3647322" y="3565378"/>
        <a:ext cx="172956" cy="168151"/>
      </dsp:txXfrm>
    </dsp:sp>
    <dsp:sp modelId="{616EDF9A-B75F-418F-87D6-6625F62DE66B}">
      <dsp:nvSpPr>
        <dsp:cNvPr id="0" name=""/>
        <dsp:cNvSpPr/>
      </dsp:nvSpPr>
      <dsp:spPr>
        <a:xfrm>
          <a:off x="91816" y="3845630"/>
          <a:ext cx="7283967" cy="6405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5-KAYIT TUTMA: Çocukların verilen eğitim uyaranlarına karşı gösterdiği tepki ve gelişimin kaydedilmesi.</a:t>
          </a:r>
        </a:p>
      </dsp:txBody>
      <dsp:txXfrm>
        <a:off x="110578" y="3864392"/>
        <a:ext cx="7246443" cy="603054"/>
      </dsp:txXfrm>
    </dsp:sp>
    <dsp:sp modelId="{97150547-59B7-4E18-A363-E4166671193E}">
      <dsp:nvSpPr>
        <dsp:cNvPr id="0" name=""/>
        <dsp:cNvSpPr/>
      </dsp:nvSpPr>
      <dsp:spPr>
        <a:xfrm rot="5400000">
          <a:off x="3613691" y="4502223"/>
          <a:ext cx="240216" cy="288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rot="-5400000">
        <a:off x="3647322" y="4526245"/>
        <a:ext cx="172956" cy="168151"/>
      </dsp:txXfrm>
    </dsp:sp>
    <dsp:sp modelId="{D3648E13-F00D-4687-ABD7-416B92FA201D}">
      <dsp:nvSpPr>
        <dsp:cNvPr id="0" name=""/>
        <dsp:cNvSpPr/>
      </dsp:nvSpPr>
      <dsp:spPr>
        <a:xfrm>
          <a:off x="91816" y="4806497"/>
          <a:ext cx="7283967" cy="6405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6-DEĞERLENDİRME: Uygulanan eğitime  bağlı olarak çocuğun gösterdiği seviyesinin değerlendirilmesi</a:t>
          </a:r>
        </a:p>
      </dsp:txBody>
      <dsp:txXfrm>
        <a:off x="110578" y="4825259"/>
        <a:ext cx="7246443" cy="6030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94CA4-4453-1C47-8341-9727FFEF639E}" type="datetimeFigureOut">
              <a:rPr lang="tr-TR" smtClean="0"/>
              <a:t>29.11.2019</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EA861-BAC5-BD4D-A2B1-685BE80CD22B}" type="slidenum">
              <a:rPr lang="tr-TR" smtClean="0"/>
              <a:t>‹#›</a:t>
            </a:fld>
            <a:endParaRPr lang="tr-TR"/>
          </a:p>
        </p:txBody>
      </p:sp>
    </p:spTree>
    <p:extLst>
      <p:ext uri="{BB962C8B-B14F-4D97-AF65-F5344CB8AC3E}">
        <p14:creationId xmlns:p14="http://schemas.microsoft.com/office/powerpoint/2010/main" val="256500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EB19B-D2A5-D64D-A53B-EED22AEDAF75}" type="datetime1">
              <a:rPr lang="tr-TR" smtClean="0"/>
              <a:t>29.11.2019</a:t>
            </a:fld>
            <a:endParaRPr lang="tr-TR"/>
          </a:p>
        </p:txBody>
      </p:sp>
      <p:sp>
        <p:nvSpPr>
          <p:cNvPr id="5" name="Footer Placeholder 4"/>
          <p:cNvSpPr>
            <a:spLocks noGrp="1"/>
          </p:cNvSpPr>
          <p:nvPr>
            <p:ph type="ftr" sz="quarter" idx="11"/>
          </p:nvPr>
        </p:nvSpPr>
        <p:spPr>
          <a:xfrm>
            <a:off x="812805" y="6272785"/>
            <a:ext cx="4745736" cy="365125"/>
          </a:xfrm>
        </p:spPr>
        <p:txBody>
          <a:bodyPr/>
          <a:lstStyle/>
          <a:p>
            <a:r>
              <a:rPr lang="tr-TR"/>
              <a:t>Doç. Dr. Hatice Bakkaloğlu</a:t>
            </a: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59045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4BCFBEB6-9830-A543-8E34-92741E0880FA}" type="datetime1">
              <a:rPr lang="tr-TR" smtClean="0"/>
              <a:t>29.11.2019</a:t>
            </a:fld>
            <a:endParaRPr lang="tr-TR"/>
          </a:p>
        </p:txBody>
      </p:sp>
      <p:sp>
        <p:nvSpPr>
          <p:cNvPr id="8" name="Footer Placeholder 7"/>
          <p:cNvSpPr>
            <a:spLocks noGrp="1"/>
          </p:cNvSpPr>
          <p:nvPr>
            <p:ph type="ftr" sz="quarter" idx="11"/>
          </p:nvPr>
        </p:nvSpPr>
        <p:spPr/>
        <p:txBody>
          <a:bodyPr/>
          <a:lstStyle/>
          <a:p>
            <a:r>
              <a:rPr lang="tr-TR"/>
              <a:t>Doç. Dr. Hatice Bakkaloğlu</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257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8F83589-48D0-404A-80FC-FA703F0614C4}" type="datetime1">
              <a:rPr lang="tr-TR" smtClean="0"/>
              <a:t>29.11.2019</a:t>
            </a:fld>
            <a:endParaRPr lang="tr-TR"/>
          </a:p>
        </p:txBody>
      </p:sp>
      <p:sp>
        <p:nvSpPr>
          <p:cNvPr id="8" name="Footer Placeholder 7"/>
          <p:cNvSpPr>
            <a:spLocks noGrp="1"/>
          </p:cNvSpPr>
          <p:nvPr>
            <p:ph type="ftr" sz="quarter" idx="11"/>
          </p:nvPr>
        </p:nvSpPr>
        <p:spPr/>
        <p:txBody>
          <a:bodyPr/>
          <a:lstStyle/>
          <a:p>
            <a:r>
              <a:rPr lang="tr-TR"/>
              <a:t>Doç. Dr. Hatice Bakkaloğlu</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47738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478A20C-EF05-7F45-8A0B-717F46B83B2D}" type="datetime1">
              <a:rPr lang="tr-TR" smtClean="0"/>
              <a:t>29.11.2019</a:t>
            </a:fld>
            <a:endParaRPr lang="tr-TR"/>
          </a:p>
        </p:txBody>
      </p:sp>
      <p:sp>
        <p:nvSpPr>
          <p:cNvPr id="8" name="Footer Placeholder 7"/>
          <p:cNvSpPr>
            <a:spLocks noGrp="1"/>
          </p:cNvSpPr>
          <p:nvPr>
            <p:ph type="ftr" sz="quarter" idx="11"/>
          </p:nvPr>
        </p:nvSpPr>
        <p:spPr/>
        <p:txBody>
          <a:bodyPr/>
          <a:lstStyle/>
          <a:p>
            <a:r>
              <a:rPr lang="tr-TR"/>
              <a:t>Doç. Dr. Hatice Bakkaloğlu</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07236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439057D5-8FA0-0746-AEB6-939D41E08A7B}" type="datetime1">
              <a:rPr lang="tr-TR" smtClean="0"/>
              <a:t>29.11.2019</a:t>
            </a:fld>
            <a:endParaRPr lang="tr-T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r>
              <a:rPr lang="tr-TR"/>
              <a:t>Doç. Dr. Hatice Bakkaloğlu</a:t>
            </a: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83587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081B16B-34CF-154B-B911-A24374FE028A}" type="datetime1">
              <a:rPr lang="tr-TR" smtClean="0"/>
              <a:t>29.11.2019</a:t>
            </a:fld>
            <a:endParaRPr lang="tr-TR"/>
          </a:p>
        </p:txBody>
      </p:sp>
      <p:sp>
        <p:nvSpPr>
          <p:cNvPr id="6" name="Footer Placeholder 5"/>
          <p:cNvSpPr>
            <a:spLocks noGrp="1"/>
          </p:cNvSpPr>
          <p:nvPr>
            <p:ph type="ftr" sz="quarter" idx="11"/>
          </p:nvPr>
        </p:nvSpPr>
        <p:spPr/>
        <p:txBody>
          <a:bodyPr/>
          <a:lstStyle/>
          <a:p>
            <a:r>
              <a:rPr lang="tr-TR"/>
              <a:t>Doç. Dr. Hatice Bakkaloğlu</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71498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41C5FBF-F696-0E4B-AC93-DA848B93818D}" type="datetime1">
              <a:rPr lang="tr-TR" smtClean="0"/>
              <a:t>29.11.2019</a:t>
            </a:fld>
            <a:endParaRPr lang="tr-TR"/>
          </a:p>
        </p:txBody>
      </p:sp>
      <p:sp>
        <p:nvSpPr>
          <p:cNvPr id="8" name="Footer Placeholder 7"/>
          <p:cNvSpPr>
            <a:spLocks noGrp="1"/>
          </p:cNvSpPr>
          <p:nvPr>
            <p:ph type="ftr" sz="quarter" idx="11"/>
          </p:nvPr>
        </p:nvSpPr>
        <p:spPr/>
        <p:txBody>
          <a:bodyPr/>
          <a:lstStyle/>
          <a:p>
            <a:r>
              <a:rPr lang="tr-TR"/>
              <a:t>Doç. Dr. Hatice Bakkaloğlu</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240266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A409729B-56FD-2E44-983D-E25FDD09B34D}" type="datetime1">
              <a:rPr lang="tr-TR" smtClean="0"/>
              <a:t>29.11.2019</a:t>
            </a:fld>
            <a:endParaRPr lang="tr-T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r>
              <a:rPr lang="tr-TR"/>
              <a:t>Doç. Dr. Hatice Bakkaloğlu</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264049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03402-6F78-064F-9DFD-817F803EB1E4}" type="datetime1">
              <a:rPr lang="tr-TR" smtClean="0"/>
              <a:t>29.11.2019</a:t>
            </a:fld>
            <a:endParaRPr lang="tr-TR"/>
          </a:p>
        </p:txBody>
      </p:sp>
      <p:sp>
        <p:nvSpPr>
          <p:cNvPr id="3" name="Footer Placeholder 2"/>
          <p:cNvSpPr>
            <a:spLocks noGrp="1"/>
          </p:cNvSpPr>
          <p:nvPr>
            <p:ph type="ftr" sz="quarter" idx="11"/>
          </p:nvPr>
        </p:nvSpPr>
        <p:spPr/>
        <p:txBody>
          <a:bodyPr/>
          <a:lstStyle/>
          <a:p>
            <a:r>
              <a:rPr lang="tr-TR"/>
              <a:t>Doç. Dr. Hatice Bakkaloğlu</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3076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tr-TR"/>
              <a:t>Asıl başlık stilini düzenlemek için tıklayın</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46EB73EC-A506-1149-8E55-9184E42402D2}" type="datetime1">
              <a:rPr lang="tr-TR" smtClean="0"/>
              <a:t>29.11.2019</a:t>
            </a:fld>
            <a:endParaRPr lang="tr-TR"/>
          </a:p>
        </p:txBody>
      </p:sp>
      <p:sp>
        <p:nvSpPr>
          <p:cNvPr id="10" name="Footer Placeholder 9"/>
          <p:cNvSpPr>
            <a:spLocks noGrp="1"/>
          </p:cNvSpPr>
          <p:nvPr>
            <p:ph type="ftr" sz="quarter" idx="11"/>
          </p:nvPr>
        </p:nvSpPr>
        <p:spPr/>
        <p:txBody>
          <a:bodyPr/>
          <a:lstStyle/>
          <a:p>
            <a:r>
              <a:rPr lang="tr-TR"/>
              <a:t>Doç. Dr. Hatice Bakkaloğlu</a:t>
            </a:r>
          </a:p>
        </p:txBody>
      </p:sp>
      <p:sp>
        <p:nvSpPr>
          <p:cNvPr id="11" name="Slide Number Placeholder 10"/>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6798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B7A2709C-226B-8843-9804-F60657C10C87}" type="datetime1">
              <a:rPr lang="tr-TR" smtClean="0"/>
              <a:t>29.11.2019</a:t>
            </a:fld>
            <a:endParaRPr lang="tr-TR"/>
          </a:p>
        </p:txBody>
      </p:sp>
      <p:sp>
        <p:nvSpPr>
          <p:cNvPr id="10" name="Slide Number Placeholder 9"/>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0233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43394E26-DB32-5141-B7D0-4CB205691F23}" type="datetime1">
              <a:rPr lang="tr-TR" smtClean="0"/>
              <a:t>29.11.2019</a:t>
            </a:fld>
            <a:endParaRPr lang="tr-T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r>
              <a:rPr lang="tr-TR"/>
              <a:t>Doç. Dr. Hatice Bakkaloğlu</a:t>
            </a: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2940284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cikders.ankara.edu.tr/course/view.php?id=133" TargetMode="External"/><Relationship Id="rId2" Type="http://schemas.openxmlformats.org/officeDocument/2006/relationships/hyperlink" Target="http://endermarangoz.com/portag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a:t>PORTAGE-PEÇDEP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980728"/>
            <a:ext cx="7772400" cy="5191472"/>
          </a:xfrm>
        </p:spPr>
        <p:txBody>
          <a:bodyPr>
            <a:normAutofit fontScale="92500" lnSpcReduction="10000"/>
          </a:bodyPr>
          <a:lstStyle/>
          <a:p>
            <a:r>
              <a:rPr lang="tr-TR" dirty="0">
                <a:solidFill>
                  <a:srgbClr val="FF0000"/>
                </a:solidFill>
              </a:rPr>
              <a:t>2- Ekolojik Değerlendirme Aşaması:</a:t>
            </a:r>
            <a:r>
              <a:rPr lang="tr-TR" altLang="tr-TR" b="1" i="1" dirty="0">
                <a:solidFill>
                  <a:srgbClr val="FF0000"/>
                </a:solidFill>
              </a:rPr>
              <a:t> </a:t>
            </a:r>
            <a:r>
              <a:rPr lang="tr-TR" altLang="tr-TR" dirty="0"/>
              <a:t>Bu aşamada çocuk ve ailenin kendine özgü güçlü yanları ve gereksinimleri belirlenmeye çalışılmaktadır.</a:t>
            </a:r>
          </a:p>
          <a:p>
            <a:r>
              <a:rPr lang="tr-TR" altLang="tr-TR" dirty="0"/>
              <a:t>Değerlendirme aşaması, aile ile yapılan informal görüşmeleri, gözlemleri içermektedir.</a:t>
            </a:r>
          </a:p>
          <a:p>
            <a:r>
              <a:rPr lang="tr-TR" altLang="tr-TR" dirty="0"/>
              <a:t>Bunların yanı sıra değerlendirme aşamasında  araçların ve gelişimsel kontrol listelerinin kullanılması gerekmektedir.</a:t>
            </a:r>
          </a:p>
          <a:p>
            <a:r>
              <a:rPr lang="tr-TR" altLang="tr-TR" dirty="0"/>
              <a:t>Genel olarak gelişimsel açıdan desteğe gereksinim duyan çocukların aileleri kendilerini yalnız ve çaresiz hissedebilmektedirler.</a:t>
            </a:r>
          </a:p>
          <a:p>
            <a:r>
              <a:rPr lang="tr-TR" altLang="tr-TR" dirty="0"/>
              <a:t>Yapılan bu değerlendirme, ailenin toplum desteğini aldığını hissetmesini sağlamaktadır.</a:t>
            </a:r>
          </a:p>
          <a:p>
            <a:r>
              <a:rPr lang="tr-TR" altLang="tr-TR" dirty="0"/>
              <a:t>Toplumun bu desteği ailelerin, geleceğe yönelik umutları ve motivasyonları açısından oldukça önemlidir.</a:t>
            </a:r>
          </a:p>
          <a:p>
            <a:r>
              <a:rPr lang="tr-TR" altLang="tr-TR" dirty="0" err="1"/>
              <a:t>Portage</a:t>
            </a:r>
            <a:r>
              <a:rPr lang="tr-TR" altLang="tr-TR" dirty="0"/>
              <a:t> modelinde olduğu gibi ekolojik değerlendirme sürecinde ailenin yanında olmak, programda ailenin aktif rol almasına yardımcı olmakta ve programdaki varlıklarının sağladığı yararların sonuçlarını görmelerine fırsat sağlamaktadır.</a:t>
            </a:r>
          </a:p>
        </p:txBody>
      </p:sp>
      <p:sp>
        <p:nvSpPr>
          <p:cNvPr id="4" name="Alt Bilgi Yer Tutucusu 3">
            <a:extLst>
              <a:ext uri="{FF2B5EF4-FFF2-40B4-BE49-F238E27FC236}">
                <a16:creationId xmlns:a16="http://schemas.microsoft.com/office/drawing/2014/main" id="{C7203429-9DAD-CA41-A6AB-5B258AED1EA1}"/>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1124744"/>
            <a:ext cx="7772400" cy="5047456"/>
          </a:xfrm>
        </p:spPr>
        <p:txBody>
          <a:bodyPr>
            <a:normAutofit/>
          </a:bodyPr>
          <a:lstStyle/>
          <a:p>
            <a:r>
              <a:rPr lang="tr-TR" dirty="0">
                <a:solidFill>
                  <a:srgbClr val="FF0000"/>
                </a:solidFill>
              </a:rPr>
              <a:t>3- Ekolojik Planlama Aşaması:</a:t>
            </a:r>
            <a:r>
              <a:rPr lang="tr-TR" altLang="tr-TR" dirty="0"/>
              <a:t> Gelişim destek çalışmalarında  bir hizmet planı oluşturulması ve bu hizmet planının birden fazla birime hizmeti söz konusu ise planın bir bütün olarak ele alınması gerekmektedir.</a:t>
            </a:r>
          </a:p>
          <a:p>
            <a:r>
              <a:rPr lang="tr-TR" altLang="tr-TR" dirty="0"/>
              <a:t>Portage modelinin planlama aşamasında çalışmalar, Bireysel Aile Hizmet Planı (BAHP), Bireysel Eğitim Planı (BEP), Aile Eylem Planı (AEP) veya  programa özgü oluşturulabilecek yeni bir plan ile yürütülmektedir.</a:t>
            </a:r>
          </a:p>
          <a:p>
            <a:r>
              <a:rPr lang="tr-TR" dirty="0"/>
              <a:t>Ekolojik planlama aşaması aynı zamanda gelişim destek çalışmaları kapsamında hazırlanan tüm planları,hedefleri dikkate alarak bir dizi stratejiyi içermektedir.</a:t>
            </a:r>
          </a:p>
        </p:txBody>
      </p:sp>
      <p:sp>
        <p:nvSpPr>
          <p:cNvPr id="4" name="Alt Bilgi Yer Tutucusu 3">
            <a:extLst>
              <a:ext uri="{FF2B5EF4-FFF2-40B4-BE49-F238E27FC236}">
                <a16:creationId xmlns:a16="http://schemas.microsoft.com/office/drawing/2014/main" id="{B94A8CC4-B34F-7C42-8CAF-1C2AE470D4C1}"/>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980728"/>
            <a:ext cx="7772400" cy="5191472"/>
          </a:xfrm>
        </p:spPr>
        <p:txBody>
          <a:bodyPr>
            <a:normAutofit/>
          </a:bodyPr>
          <a:lstStyle/>
          <a:p>
            <a:r>
              <a:rPr lang="tr-TR" dirty="0">
                <a:solidFill>
                  <a:srgbClr val="FF0000"/>
                </a:solidFill>
              </a:rPr>
              <a:t>4- Ekolojik Destek:</a:t>
            </a:r>
            <a:r>
              <a:rPr lang="tr-TR" altLang="tr-TR" dirty="0"/>
              <a:t> Portage modeli çerçevesinde bireysel planda tanımlanan özel gereksinimleri gidermeyi hedefleyen stratejileri planlamak ve uygulamak için anne-baba/bakıcının varsa fizyoterapist, konuşma terapisti vb. meslek elemanlarının ev ziyaretçileri ile birlikte çalışması gerekmektedir.</a:t>
            </a:r>
          </a:p>
          <a:p>
            <a:r>
              <a:rPr lang="tr-TR" altLang="tr-TR" dirty="0"/>
              <a:t>Portage Erken Çocukluk Dönemi Eğitim Programı (PEÇDEP) uygulayıcısının ilk ev ziyareti ile program başlamaktadır.</a:t>
            </a:r>
          </a:p>
          <a:p>
            <a:r>
              <a:rPr lang="tr-TR" altLang="tr-TR" dirty="0"/>
              <a:t>Ev ziyaretlerinin sıklığı ve süresi programdan programa değişmektedir. Genellikle bir-bir buçuk saat süren haftalık ziyaretleri içermektedir.</a:t>
            </a:r>
          </a:p>
          <a:p>
            <a:r>
              <a:rPr lang="tr-TR" altLang="tr-TR" dirty="0"/>
              <a:t>Ev ziyaretçisi çocuk gelişimi alanında çalışan profesyonelleri içermektedir.</a:t>
            </a:r>
          </a:p>
          <a:p>
            <a:r>
              <a:rPr lang="tr-TR" altLang="tr-TR" dirty="0"/>
              <a:t>PEÇDEP kapsamında programın planlı işleyişi açısından ev ziyaretinde izlenmesi gereken yol oldukça önemlidir.</a:t>
            </a:r>
          </a:p>
          <a:p>
            <a:endParaRPr lang="tr-TR" dirty="0">
              <a:solidFill>
                <a:srgbClr val="FF0000"/>
              </a:solidFill>
            </a:endParaRPr>
          </a:p>
        </p:txBody>
      </p:sp>
      <p:sp>
        <p:nvSpPr>
          <p:cNvPr id="4" name="Alt Bilgi Yer Tutucusu 3">
            <a:extLst>
              <a:ext uri="{FF2B5EF4-FFF2-40B4-BE49-F238E27FC236}">
                <a16:creationId xmlns:a16="http://schemas.microsoft.com/office/drawing/2014/main" id="{75D5BC66-E98D-4B49-97AE-B0A2794402AC}"/>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1714488"/>
            <a:ext cx="7772400" cy="4457712"/>
          </a:xfrm>
        </p:spPr>
        <p:txBody>
          <a:bodyPr>
            <a:normAutofit fontScale="92500" lnSpcReduction="10000"/>
          </a:bodyPr>
          <a:lstStyle/>
          <a:p>
            <a:r>
              <a:rPr lang="tr-TR" dirty="0"/>
              <a:t>        Ev ziyaretleri belirlli bir plan çerçevesinde yürütülmektedir;</a:t>
            </a:r>
          </a:p>
          <a:p>
            <a:r>
              <a:rPr lang="tr-TR" dirty="0"/>
              <a:t>       Gelişimsel açıdan desteklenmeye ihtiyaç duyan çocuk ve aileleri, haftada bir kez PEÇDEP uygulayıcısı tarafından ziyaret edilmektedir.</a:t>
            </a:r>
          </a:p>
          <a:p>
            <a:r>
              <a:rPr lang="tr-TR" dirty="0"/>
              <a:t>        Yapılan  ziyarette çocuğun günlük rutini bozulmadan gelişimsel açıdan gözlemi gerçekleştirilmektedir.</a:t>
            </a:r>
          </a:p>
          <a:p>
            <a:r>
              <a:rPr lang="tr-TR" dirty="0"/>
              <a:t>        Uygulayıcı tarafından yapılan program ile anne-babanın çocuklarına doğrudan eğitim verebilecek tekniklerin öğretimi yapılmaktadır.   </a:t>
            </a:r>
          </a:p>
          <a:p>
            <a:r>
              <a:rPr lang="tr-TR" dirty="0"/>
              <a:t>        Yapılan her ziyarette çocuğun gelişimi kaydedilerek izlenmektedir.</a:t>
            </a:r>
          </a:p>
          <a:p>
            <a:r>
              <a:rPr lang="tr-TR" dirty="0"/>
              <a:t>        Anne baba katılımıyla çocuğun mevcut becerileri ortaya çıkarılıp henüz bağımsız gerçekleştiremediği beceriler öğretilmeye çalışılmaktadır.</a:t>
            </a:r>
          </a:p>
          <a:p>
            <a:endParaRPr lang="tr-TR" dirty="0"/>
          </a:p>
        </p:txBody>
      </p:sp>
      <p:sp>
        <p:nvSpPr>
          <p:cNvPr id="4" name="3 5-Nokta Yıldız"/>
          <p:cNvSpPr/>
          <p:nvPr/>
        </p:nvSpPr>
        <p:spPr>
          <a:xfrm flipV="1">
            <a:off x="922962" y="2037778"/>
            <a:ext cx="428628" cy="3571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5-Nokta Yıldız"/>
          <p:cNvSpPr/>
          <p:nvPr/>
        </p:nvSpPr>
        <p:spPr>
          <a:xfrm>
            <a:off x="933139" y="2807309"/>
            <a:ext cx="500066" cy="3571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5-Nokta Yıldız"/>
          <p:cNvSpPr/>
          <p:nvPr/>
        </p:nvSpPr>
        <p:spPr>
          <a:xfrm>
            <a:off x="922962" y="3448759"/>
            <a:ext cx="428628" cy="3571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5-Nokta Yıldız"/>
          <p:cNvSpPr/>
          <p:nvPr/>
        </p:nvSpPr>
        <p:spPr>
          <a:xfrm>
            <a:off x="926070" y="4367573"/>
            <a:ext cx="428628"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8" name="7 5-Nokta Yıldız"/>
          <p:cNvSpPr/>
          <p:nvPr/>
        </p:nvSpPr>
        <p:spPr>
          <a:xfrm>
            <a:off x="939597" y="4984134"/>
            <a:ext cx="428628"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3 5-Nokta Yıldız">
            <a:extLst>
              <a:ext uri="{FF2B5EF4-FFF2-40B4-BE49-F238E27FC236}">
                <a16:creationId xmlns:a16="http://schemas.microsoft.com/office/drawing/2014/main" id="{FD811A08-5026-AF4D-BCE6-3F7DED35AB54}"/>
              </a:ext>
            </a:extLst>
          </p:cNvPr>
          <p:cNvSpPr/>
          <p:nvPr/>
        </p:nvSpPr>
        <p:spPr>
          <a:xfrm flipV="1">
            <a:off x="939597" y="1614836"/>
            <a:ext cx="428628" cy="3571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lt Bilgi Yer Tutucusu 9">
            <a:extLst>
              <a:ext uri="{FF2B5EF4-FFF2-40B4-BE49-F238E27FC236}">
                <a16:creationId xmlns:a16="http://schemas.microsoft.com/office/drawing/2014/main" id="{B2D83C7E-C523-3546-AB21-8E83853A7631}"/>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1268760"/>
            <a:ext cx="7772400" cy="4903440"/>
          </a:xfrm>
        </p:spPr>
        <p:txBody>
          <a:bodyPr>
            <a:normAutofit/>
          </a:bodyPr>
          <a:lstStyle/>
          <a:p>
            <a:r>
              <a:rPr lang="tr-TR" dirty="0">
                <a:solidFill>
                  <a:srgbClr val="FF0000"/>
                </a:solidFill>
              </a:rPr>
              <a:t>5-Devam Eden İşlerin Desteklenmesi:</a:t>
            </a:r>
            <a:r>
              <a:rPr lang="tr-TR" altLang="tr-TR" dirty="0"/>
              <a:t> Ev ziyaretçisi yaptığı bir ziyaretten  diğer ziyarete kadar olan sürede hedefleri ve strateji belirlemede aile ile birlikte çalışmaktadır. </a:t>
            </a:r>
          </a:p>
          <a:p>
            <a:r>
              <a:rPr lang="tr-TR" dirty="0"/>
              <a:t>Çocuğun bir beceriden başka bir beceriye geçişini sağlamak için oluşturulacak planı,sistemli bir çalışma sonucunda oluşturmaktadır.</a:t>
            </a:r>
          </a:p>
          <a:p>
            <a:r>
              <a:rPr lang="tr-TR" dirty="0">
                <a:solidFill>
                  <a:srgbClr val="FF0000"/>
                </a:solidFill>
              </a:rPr>
              <a:t>6-Değerlendirme ve Danışmalık:</a:t>
            </a:r>
            <a:r>
              <a:rPr lang="tr-TR" altLang="tr-TR" dirty="0"/>
              <a:t> Planlanan ve uygulanan Bireysel Aile Hizmet Planı (BAHP), Bireysel Eğitim Planı (BEP), Aile Eylem Planı (AEP) kayıtları gözden geçirilerek sonuçların raporlaştırılması gerekmektedir.</a:t>
            </a:r>
          </a:p>
          <a:p>
            <a:r>
              <a:rPr lang="tr-TR" altLang="tr-TR" dirty="0"/>
              <a:t>Programa ilişkin danışmanlık süreci ise haftalık ekip (çocuğun gelişimini desteklemek amacıyla oluşturulan ekip (çocuk gelişimci, fizyoterapist gibi alan uzmanları) toplantılarını, ev ziyaretlerini, bireysel aile görüşmelerini kapsamaktadır.</a:t>
            </a:r>
          </a:p>
        </p:txBody>
      </p:sp>
      <p:sp>
        <p:nvSpPr>
          <p:cNvPr id="4" name="Alt Bilgi Yer Tutucusu 3">
            <a:extLst>
              <a:ext uri="{FF2B5EF4-FFF2-40B4-BE49-F238E27FC236}">
                <a16:creationId xmlns:a16="http://schemas.microsoft.com/office/drawing/2014/main" id="{4F926C37-B6A7-4F48-A2F3-61F6EE35072A}"/>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3762" y="172882"/>
            <a:ext cx="8119098" cy="875090"/>
          </a:xfrm>
        </p:spPr>
        <p:txBody>
          <a:bodyPr/>
          <a:lstStyle/>
          <a:p>
            <a:r>
              <a:rPr lang="tr-TR" dirty="0"/>
              <a:t>Gelişimi değerlendirme aşamaları</a:t>
            </a: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829086638"/>
              </p:ext>
            </p:extLst>
          </p:nvPr>
        </p:nvGraphicFramePr>
        <p:xfrm>
          <a:off x="457200" y="908720"/>
          <a:ext cx="7467600" cy="544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6 Düz Bağlayıcı"/>
          <p:cNvCxnSpPr/>
          <p:nvPr/>
        </p:nvCxnSpPr>
        <p:spPr>
          <a:xfrm>
            <a:off x="7786710" y="6215082"/>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Düz Bağlayıcı"/>
          <p:cNvCxnSpPr/>
          <p:nvPr/>
        </p:nvCxnSpPr>
        <p:spPr>
          <a:xfrm rot="5400000">
            <a:off x="7025532" y="4716472"/>
            <a:ext cx="271464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Düz Ok Bağlayıcısı"/>
          <p:cNvCxnSpPr/>
          <p:nvPr/>
        </p:nvCxnSpPr>
        <p:spPr>
          <a:xfrm rot="10800000">
            <a:off x="7810556" y="321786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Alt Bilgi Yer Tutucusu 2">
            <a:extLst>
              <a:ext uri="{FF2B5EF4-FFF2-40B4-BE49-F238E27FC236}">
                <a16:creationId xmlns:a16="http://schemas.microsoft.com/office/drawing/2014/main" id="{CC9F0BA6-56CC-1E4B-B8B9-94BA8C1A9C86}"/>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84632"/>
            <a:ext cx="7772400" cy="856136"/>
          </a:xfrm>
        </p:spPr>
        <p:txBody>
          <a:bodyPr/>
          <a:lstStyle/>
          <a:p>
            <a:r>
              <a:rPr lang="tr-TR" dirty="0"/>
              <a:t>Portage ekibi</a:t>
            </a:r>
          </a:p>
        </p:txBody>
      </p:sp>
      <p:sp>
        <p:nvSpPr>
          <p:cNvPr id="3" name="2 İçerik Yer Tutucusu"/>
          <p:cNvSpPr>
            <a:spLocks noGrp="1"/>
          </p:cNvSpPr>
          <p:nvPr>
            <p:ph idx="1"/>
          </p:nvPr>
        </p:nvSpPr>
        <p:spPr>
          <a:xfrm>
            <a:off x="685800" y="1196752"/>
            <a:ext cx="7772400" cy="4975448"/>
          </a:xfrm>
        </p:spPr>
        <p:txBody>
          <a:bodyPr>
            <a:normAutofit/>
          </a:bodyPr>
          <a:lstStyle/>
          <a:p>
            <a:r>
              <a:rPr lang="tr-TR" altLang="tr-TR" sz="2000" dirty="0"/>
              <a:t>Portage ev ziyaretçileri ailelerle ve çocukla çalışmada geniş deneyime sahiptir.</a:t>
            </a:r>
          </a:p>
          <a:p>
            <a:r>
              <a:rPr lang="tr-TR" altLang="tr-TR" sz="2000" dirty="0"/>
              <a:t>Portage ekibinde kimler yer alabilir:</a:t>
            </a:r>
          </a:p>
          <a:p>
            <a:pPr lvl="1">
              <a:buFont typeface="Wingdings" pitchFamily="2" charset="2"/>
              <a:buChar char="Ø"/>
            </a:pPr>
            <a:r>
              <a:rPr lang="tr-TR" altLang="tr-TR" sz="1800" dirty="0"/>
              <a:t>Öğretmenler</a:t>
            </a:r>
          </a:p>
          <a:p>
            <a:pPr lvl="1">
              <a:buFont typeface="Wingdings" pitchFamily="2" charset="2"/>
              <a:buChar char="Ø"/>
            </a:pPr>
            <a:r>
              <a:rPr lang="tr-TR" altLang="tr-TR" sz="1800" dirty="0"/>
              <a:t>Konuşma ve iş uğraşı terapistleri</a:t>
            </a:r>
          </a:p>
          <a:p>
            <a:pPr lvl="1">
              <a:buFont typeface="Wingdings" pitchFamily="2" charset="2"/>
              <a:buChar char="Ø"/>
            </a:pPr>
            <a:r>
              <a:rPr lang="tr-TR" altLang="tr-TR" sz="1800" dirty="0"/>
              <a:t>Anaokulu öğretmenleri</a:t>
            </a:r>
          </a:p>
          <a:p>
            <a:pPr lvl="1">
              <a:buFont typeface="Wingdings" pitchFamily="2" charset="2"/>
              <a:buChar char="Ø"/>
            </a:pPr>
            <a:r>
              <a:rPr lang="tr-TR" altLang="tr-TR" sz="1800" dirty="0"/>
              <a:t>Sağlık alanında ev ziyareti yapanlar</a:t>
            </a:r>
          </a:p>
          <a:p>
            <a:pPr lvl="1">
              <a:buFont typeface="Wingdings" pitchFamily="2" charset="2"/>
              <a:buChar char="Ø"/>
            </a:pPr>
            <a:r>
              <a:rPr lang="tr-TR" altLang="tr-TR" sz="1800" dirty="0"/>
              <a:t>Hemşireler</a:t>
            </a:r>
          </a:p>
          <a:p>
            <a:pPr lvl="1">
              <a:buFont typeface="Wingdings" pitchFamily="2" charset="2"/>
              <a:buChar char="Ø"/>
            </a:pPr>
            <a:r>
              <a:rPr lang="tr-TR" altLang="tr-TR" sz="1800" dirty="0"/>
              <a:t>Sosyal hizmet uzmanları</a:t>
            </a:r>
          </a:p>
          <a:p>
            <a:pPr lvl="1">
              <a:buFont typeface="Wingdings" pitchFamily="2" charset="2"/>
              <a:buChar char="Ø"/>
            </a:pPr>
            <a:r>
              <a:rPr lang="tr-TR" altLang="tr-TR" sz="1800" dirty="0"/>
              <a:t>Anne-babalar</a:t>
            </a:r>
          </a:p>
          <a:p>
            <a:pPr lvl="1">
              <a:buFont typeface="Wingdings" pitchFamily="2" charset="2"/>
              <a:buChar char="Ø"/>
            </a:pPr>
            <a:r>
              <a:rPr lang="tr-TR" altLang="tr-TR" sz="1800" dirty="0"/>
              <a:t>Bu deneyime sahip olmak isteyen gönüllüler</a:t>
            </a:r>
          </a:p>
          <a:p>
            <a:pPr>
              <a:buFont typeface="Arial" charset="0"/>
              <a:buChar char="•"/>
            </a:pPr>
            <a:r>
              <a:rPr lang="tr-TR" altLang="tr-TR" sz="2000" dirty="0"/>
              <a:t>Bu hizmeti sağlayacak kişiler Ulusal Portage Birliği tarafından ek eğitimler alırlar.</a:t>
            </a:r>
          </a:p>
          <a:p>
            <a:pPr>
              <a:buFont typeface="Wingdings" pitchFamily="2" charset="2"/>
              <a:buChar char="Ø"/>
            </a:pPr>
            <a:endParaRPr lang="tr-TR" altLang="tr-TR" dirty="0"/>
          </a:p>
        </p:txBody>
      </p:sp>
      <p:sp>
        <p:nvSpPr>
          <p:cNvPr id="4" name="Alt Bilgi Yer Tutucusu 3">
            <a:extLst>
              <a:ext uri="{FF2B5EF4-FFF2-40B4-BE49-F238E27FC236}">
                <a16:creationId xmlns:a16="http://schemas.microsoft.com/office/drawing/2014/main" id="{C53D0CA0-1EB7-2B40-91FF-4E27F97138C6}"/>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1861" y="301866"/>
            <a:ext cx="7772400" cy="856136"/>
          </a:xfrm>
        </p:spPr>
        <p:txBody>
          <a:bodyPr/>
          <a:lstStyle/>
          <a:p>
            <a:r>
              <a:rPr lang="tr-TR" dirty="0" err="1"/>
              <a:t>Portage</a:t>
            </a:r>
            <a:r>
              <a:rPr lang="tr-TR" dirty="0"/>
              <a:t> Eğitim Malzemeleri</a:t>
            </a:r>
          </a:p>
        </p:txBody>
      </p:sp>
      <p:sp>
        <p:nvSpPr>
          <p:cNvPr id="3" name="2 İçerik Yer Tutucusu"/>
          <p:cNvSpPr>
            <a:spLocks noGrp="1"/>
          </p:cNvSpPr>
          <p:nvPr>
            <p:ph idx="1"/>
          </p:nvPr>
        </p:nvSpPr>
        <p:spPr>
          <a:xfrm>
            <a:off x="323528" y="1340768"/>
            <a:ext cx="8424936" cy="5400600"/>
          </a:xfrm>
        </p:spPr>
        <p:txBody>
          <a:bodyPr numCol="2"/>
          <a:lstStyle/>
          <a:p>
            <a:pPr marL="0" indent="0" algn="just">
              <a:buNone/>
            </a:pPr>
            <a:r>
              <a:rPr lang="tr-TR" dirty="0">
                <a:solidFill>
                  <a:srgbClr val="FF0000"/>
                </a:solidFill>
              </a:rPr>
              <a:t>1. PORTAGE GELİŞİM ÖLÇEĞİ</a:t>
            </a:r>
          </a:p>
          <a:p>
            <a:r>
              <a:rPr lang="tr-TR" dirty="0"/>
              <a:t>0-6 yaş çocukların gelişimini değerlendiren bebek uyarımı,sosyal,dil,özbakım,bilişsel ve fiziksel gelişim bölümlerinden oluşan renk kodlaması olan ölçektir. Amerika modeline göre toplam 580 tane madde mevcuttur.</a:t>
            </a:r>
          </a:p>
          <a:p>
            <a:r>
              <a:rPr lang="tr-TR" dirty="0"/>
              <a:t>Kontrol listesi çocuğa öğretilmesi gereken davranışların önceliklerini belirlemek amacıyla kullanılmaktadır. Ayrıca kontrol listesindeki her gelişim alanındaki </a:t>
            </a:r>
            <a:r>
              <a:rPr lang="tr-TR" dirty="0" err="1"/>
              <a:t>davranışlar,gelişimsel</a:t>
            </a:r>
            <a:r>
              <a:rPr lang="tr-TR" dirty="0"/>
              <a:t> aşamalara göre sınıflandırılmaktadır.</a:t>
            </a:r>
          </a:p>
          <a:p>
            <a:pPr algn="just"/>
            <a:endParaRPr lang="tr-TR" dirty="0"/>
          </a:p>
        </p:txBody>
      </p:sp>
      <p:pic>
        <p:nvPicPr>
          <p:cNvPr id="4" name="3 Resim" descr="112153.jpg"/>
          <p:cNvPicPr>
            <a:picLocks noChangeAspect="1"/>
          </p:cNvPicPr>
          <p:nvPr/>
        </p:nvPicPr>
        <p:blipFill>
          <a:blip r:embed="rId2"/>
          <a:stretch>
            <a:fillRect/>
          </a:stretch>
        </p:blipFill>
        <p:spPr>
          <a:xfrm>
            <a:off x="5148064" y="1556792"/>
            <a:ext cx="3143252" cy="4357718"/>
          </a:xfrm>
          <a:prstGeom prst="rect">
            <a:avLst/>
          </a:prstGeom>
        </p:spPr>
      </p:pic>
      <p:sp>
        <p:nvSpPr>
          <p:cNvPr id="5" name="Alt Bilgi Yer Tutucusu 4">
            <a:extLst>
              <a:ext uri="{FF2B5EF4-FFF2-40B4-BE49-F238E27FC236}">
                <a16:creationId xmlns:a16="http://schemas.microsoft.com/office/drawing/2014/main" id="{4B293636-AE70-9D40-B539-5B282B2E537E}"/>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84632"/>
            <a:ext cx="7772400" cy="784128"/>
          </a:xfrm>
        </p:spPr>
        <p:txBody>
          <a:bodyPr/>
          <a:lstStyle/>
          <a:p>
            <a:r>
              <a:rPr lang="tr-TR" dirty="0"/>
              <a:t>Ölçeğin kullanım kuralları</a:t>
            </a:r>
          </a:p>
        </p:txBody>
      </p:sp>
      <p:sp>
        <p:nvSpPr>
          <p:cNvPr id="3" name="2 İçerik Yer Tutucusu"/>
          <p:cNvSpPr>
            <a:spLocks noGrp="1"/>
          </p:cNvSpPr>
          <p:nvPr>
            <p:ph idx="1"/>
          </p:nvPr>
        </p:nvSpPr>
        <p:spPr>
          <a:xfrm>
            <a:off x="685800" y="1268760"/>
            <a:ext cx="7772400" cy="4903440"/>
          </a:xfrm>
        </p:spPr>
        <p:txBody>
          <a:bodyPr>
            <a:normAutofit lnSpcReduction="10000"/>
          </a:bodyPr>
          <a:lstStyle/>
          <a:p>
            <a:r>
              <a:rPr lang="tr-TR" dirty="0"/>
              <a:t>Çocuğun kronolojik yaşının en az 1 yaş öncesinden başlayarak doldurulur. </a:t>
            </a:r>
          </a:p>
          <a:p>
            <a:r>
              <a:rPr lang="tr-TR" dirty="0"/>
              <a:t>Başlama maddesinden sonra en az 15 madde </a:t>
            </a:r>
            <a:r>
              <a:rPr lang="tr-TR" dirty="0" err="1"/>
              <a:t>ard</a:t>
            </a:r>
            <a:r>
              <a:rPr lang="tr-TR" dirty="0"/>
              <a:t> arda  + lanmış davranışın olması gerekir.</a:t>
            </a:r>
          </a:p>
          <a:p>
            <a:r>
              <a:rPr lang="tr-TR" dirty="0"/>
              <a:t>Eğer çocuk ilk 15 maddenin bir veya daha fazlasını yapamazsa o zaman </a:t>
            </a:r>
            <a:r>
              <a:rPr lang="tr-TR" dirty="0" err="1"/>
              <a:t>ard</a:t>
            </a:r>
            <a:r>
              <a:rPr lang="tr-TR" dirty="0"/>
              <a:t> arda 15 madde + işaretleyene kadar başlangıç maddesinden geriye doğru gidilir.</a:t>
            </a:r>
          </a:p>
          <a:p>
            <a:r>
              <a:rPr lang="tr-TR" dirty="0"/>
              <a:t>Maddelerin sayısına uygun şekilde değerlendirme devam edilir ve çocuğun yapamadığı </a:t>
            </a:r>
            <a:r>
              <a:rPr lang="tr-TR" dirty="0" err="1"/>
              <a:t>ard</a:t>
            </a:r>
            <a:r>
              <a:rPr lang="tr-TR" dirty="0"/>
              <a:t> arda 15 davranış(madde) olduğunda burayı ‘tavan’ kabul edilir.</a:t>
            </a:r>
          </a:p>
          <a:p>
            <a:r>
              <a:rPr lang="tr-TR" dirty="0"/>
              <a:t>Bu duruma gelindiğinde çocuğu mevcut gelişim alanında değerlendirmeyi bırakılır ve diğer gelişim alanlarında değerlendirmeye geçilir.</a:t>
            </a:r>
          </a:p>
          <a:p>
            <a:r>
              <a:rPr lang="tr-TR" dirty="0"/>
              <a:t>Daha sonra çocuğun yapamadığı becerilerden 5 amaç alınır ve çalışılmaya başlanır.</a:t>
            </a:r>
          </a:p>
        </p:txBody>
      </p:sp>
      <p:sp>
        <p:nvSpPr>
          <p:cNvPr id="4" name="Alt Bilgi Yer Tutucusu 3">
            <a:extLst>
              <a:ext uri="{FF2B5EF4-FFF2-40B4-BE49-F238E27FC236}">
                <a16:creationId xmlns:a16="http://schemas.microsoft.com/office/drawing/2014/main" id="{386B4CD5-953C-2347-90CF-AD9C710977E1}"/>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84632"/>
            <a:ext cx="7772400" cy="784128"/>
          </a:xfrm>
        </p:spPr>
        <p:txBody>
          <a:bodyPr/>
          <a:lstStyle/>
          <a:p>
            <a:r>
              <a:rPr lang="tr-TR" dirty="0"/>
              <a:t>ÖRNEK UYGULAMA</a:t>
            </a:r>
          </a:p>
        </p:txBody>
      </p:sp>
      <p:sp>
        <p:nvSpPr>
          <p:cNvPr id="3" name="2 İçerik Yer Tutucusu"/>
          <p:cNvSpPr>
            <a:spLocks noGrp="1"/>
          </p:cNvSpPr>
          <p:nvPr>
            <p:ph idx="1"/>
          </p:nvPr>
        </p:nvSpPr>
        <p:spPr>
          <a:xfrm>
            <a:off x="685800" y="1052736"/>
            <a:ext cx="7772400" cy="5544616"/>
          </a:xfrm>
        </p:spPr>
        <p:txBody>
          <a:bodyPr>
            <a:normAutofit fontScale="70000" lnSpcReduction="20000"/>
          </a:bodyPr>
          <a:lstStyle/>
          <a:p>
            <a:pPr>
              <a:buNone/>
            </a:pPr>
            <a:r>
              <a:rPr lang="tr-TR" dirty="0">
                <a:solidFill>
                  <a:srgbClr val="FF0000"/>
                </a:solidFill>
              </a:rPr>
              <a:t>Çocuğun Adı/Soyadı: </a:t>
            </a:r>
            <a:r>
              <a:rPr lang="tr-TR" dirty="0"/>
              <a:t>Halil İbrahim Karakılıç</a:t>
            </a:r>
          </a:p>
          <a:p>
            <a:pPr>
              <a:buNone/>
            </a:pPr>
            <a:r>
              <a:rPr lang="tr-TR" dirty="0">
                <a:solidFill>
                  <a:srgbClr val="FF0000"/>
                </a:solidFill>
              </a:rPr>
              <a:t>Yaş: </a:t>
            </a:r>
            <a:r>
              <a:rPr lang="tr-TR" dirty="0"/>
              <a:t>6</a:t>
            </a:r>
          </a:p>
          <a:p>
            <a:pPr>
              <a:buNone/>
            </a:pPr>
            <a:r>
              <a:rPr lang="tr-TR" dirty="0"/>
              <a:t>4-5 Yaş Bilişsel Gelişim</a:t>
            </a:r>
          </a:p>
          <a:p>
            <a:pPr>
              <a:buNone/>
            </a:pPr>
            <a:r>
              <a:rPr lang="tr-TR" dirty="0"/>
              <a:t>61 +(taban)                           74 -</a:t>
            </a:r>
          </a:p>
          <a:p>
            <a:pPr>
              <a:buNone/>
            </a:pPr>
            <a:r>
              <a:rPr lang="tr-TR" dirty="0"/>
              <a:t>60 +                                        75 -</a:t>
            </a:r>
          </a:p>
          <a:p>
            <a:pPr>
              <a:buNone/>
            </a:pPr>
            <a:r>
              <a:rPr lang="tr-TR" dirty="0"/>
              <a:t>61 +                                        76 -</a:t>
            </a:r>
          </a:p>
          <a:p>
            <a:pPr>
              <a:buNone/>
            </a:pPr>
            <a:r>
              <a:rPr lang="tr-TR" dirty="0"/>
              <a:t>62 +                                        77 -</a:t>
            </a:r>
          </a:p>
          <a:p>
            <a:pPr>
              <a:buNone/>
            </a:pPr>
            <a:r>
              <a:rPr lang="tr-TR" dirty="0"/>
              <a:t>63 +                                        78 -</a:t>
            </a:r>
          </a:p>
          <a:p>
            <a:pPr>
              <a:buNone/>
            </a:pPr>
            <a:r>
              <a:rPr lang="tr-TR" dirty="0"/>
              <a:t>64 +                                        79 -</a:t>
            </a:r>
          </a:p>
          <a:p>
            <a:pPr>
              <a:buNone/>
            </a:pPr>
            <a:r>
              <a:rPr lang="tr-TR" dirty="0"/>
              <a:t>65 +  *                                     80-</a:t>
            </a:r>
          </a:p>
          <a:p>
            <a:pPr>
              <a:buNone/>
            </a:pPr>
            <a:r>
              <a:rPr lang="tr-TR" dirty="0"/>
              <a:t>66 +                                         81 -</a:t>
            </a:r>
          </a:p>
          <a:p>
            <a:pPr>
              <a:buNone/>
            </a:pPr>
            <a:r>
              <a:rPr lang="tr-TR" dirty="0"/>
              <a:t>67 +                                         82 -</a:t>
            </a:r>
          </a:p>
          <a:p>
            <a:pPr>
              <a:buNone/>
            </a:pPr>
            <a:r>
              <a:rPr lang="tr-TR" dirty="0"/>
              <a:t>68 +                                         83 -</a:t>
            </a:r>
          </a:p>
          <a:p>
            <a:pPr>
              <a:buNone/>
            </a:pPr>
            <a:r>
              <a:rPr lang="tr-TR" dirty="0"/>
              <a:t>69 +                                         84 -</a:t>
            </a:r>
          </a:p>
          <a:p>
            <a:pPr>
              <a:buNone/>
            </a:pPr>
            <a:r>
              <a:rPr lang="tr-TR" dirty="0"/>
              <a:t>70 +                                         85 -</a:t>
            </a:r>
          </a:p>
          <a:p>
            <a:pPr>
              <a:buNone/>
            </a:pPr>
            <a:r>
              <a:rPr lang="tr-TR" dirty="0"/>
              <a:t>71 +                                         86 -</a:t>
            </a:r>
          </a:p>
          <a:p>
            <a:pPr>
              <a:buNone/>
            </a:pPr>
            <a:r>
              <a:rPr lang="tr-TR" dirty="0"/>
              <a:t>72 +                                         87 -</a:t>
            </a:r>
          </a:p>
          <a:p>
            <a:pPr>
              <a:buNone/>
            </a:pPr>
            <a:r>
              <a:rPr lang="tr-TR" dirty="0"/>
              <a:t>73 +                                         88 -    (tavan)</a:t>
            </a:r>
          </a:p>
        </p:txBody>
      </p:sp>
      <p:sp>
        <p:nvSpPr>
          <p:cNvPr id="4" name="Alt Bilgi Yer Tutucusu 3">
            <a:extLst>
              <a:ext uri="{FF2B5EF4-FFF2-40B4-BE49-F238E27FC236}">
                <a16:creationId xmlns:a16="http://schemas.microsoft.com/office/drawing/2014/main" id="{0F970281-5D97-FE4E-8639-700BDF418371}"/>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Portage</a:t>
            </a:r>
            <a:r>
              <a:rPr lang="tr-TR" dirty="0"/>
              <a:t> nedir?</a:t>
            </a:r>
          </a:p>
        </p:txBody>
      </p:sp>
      <p:sp>
        <p:nvSpPr>
          <p:cNvPr id="3" name="2 İçerik Yer Tutucusu"/>
          <p:cNvSpPr>
            <a:spLocks noGrp="1"/>
          </p:cNvSpPr>
          <p:nvPr>
            <p:ph idx="1"/>
          </p:nvPr>
        </p:nvSpPr>
        <p:spPr/>
        <p:txBody>
          <a:bodyPr/>
          <a:lstStyle/>
          <a:p>
            <a:r>
              <a:rPr lang="tr-TR" altLang="tr-TR" dirty="0"/>
              <a:t>Portage  altı yaşa kadar normal gelişim gösteren, risk altında olan, tanısı konmuş, özel eğitime gereksinimi olan ve korunmaya gereksinim duyan çocukların gelişimlerini desteklemeye yönelik olarak, aileler için hazırlanmış, ev ziyaretleriyle gerçekleştirilen bir programdır.</a:t>
            </a:r>
          </a:p>
          <a:p>
            <a:pPr>
              <a:buNone/>
            </a:pPr>
            <a:r>
              <a:rPr lang="tr-TR" altLang="tr-TR" dirty="0"/>
              <a:t>  </a:t>
            </a:r>
            <a:endParaRPr lang="tr-TR" dirty="0"/>
          </a:p>
        </p:txBody>
      </p:sp>
      <p:sp>
        <p:nvSpPr>
          <p:cNvPr id="4" name="Alt Bilgi Yer Tutucusu 3">
            <a:extLst>
              <a:ext uri="{FF2B5EF4-FFF2-40B4-BE49-F238E27FC236}">
                <a16:creationId xmlns:a16="http://schemas.microsoft.com/office/drawing/2014/main" id="{DA1D9F6E-D7F5-644B-A654-EACEE97F1694}"/>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9" y="980728"/>
            <a:ext cx="7920880" cy="5112568"/>
          </a:xfrm>
        </p:spPr>
        <p:txBody>
          <a:bodyPr numCol="1">
            <a:normAutofit/>
          </a:bodyPr>
          <a:lstStyle/>
          <a:p>
            <a:pPr marL="0" indent="0">
              <a:buNone/>
            </a:pPr>
            <a:r>
              <a:rPr lang="tr-TR" altLang="tr-TR" dirty="0">
                <a:solidFill>
                  <a:srgbClr val="FF0000"/>
                </a:solidFill>
              </a:rPr>
              <a:t>2. PORTAGE ERKEN EĞİTİM REHBERİ ETKİNLİK ÖNERİLERİ KİTABI</a:t>
            </a:r>
          </a:p>
          <a:p>
            <a:r>
              <a:rPr lang="tr-TR" dirty="0"/>
              <a:t>Portage programı kapsa-</a:t>
            </a:r>
          </a:p>
          <a:p>
            <a:pPr>
              <a:buNone/>
            </a:pPr>
            <a:r>
              <a:rPr lang="tr-TR" dirty="0"/>
              <a:t>mında anne-baba ve ev ziyaret-</a:t>
            </a:r>
          </a:p>
          <a:p>
            <a:pPr>
              <a:buNone/>
            </a:pPr>
            <a:r>
              <a:rPr lang="tr-TR" dirty="0"/>
              <a:t>çisinin,çocuk için üzerinde o-</a:t>
            </a:r>
          </a:p>
          <a:p>
            <a:pPr>
              <a:buNone/>
            </a:pPr>
            <a:r>
              <a:rPr lang="tr-TR" dirty="0"/>
              <a:t>daklanılacak davranışlar veya </a:t>
            </a:r>
          </a:p>
          <a:p>
            <a:pPr>
              <a:buNone/>
            </a:pPr>
            <a:r>
              <a:rPr lang="tr-TR" dirty="0"/>
              <a:t>becerileri belirledikten sonra</a:t>
            </a:r>
          </a:p>
          <a:p>
            <a:pPr>
              <a:buNone/>
            </a:pPr>
            <a:r>
              <a:rPr lang="tr-TR" dirty="0"/>
              <a:t>çocuğun davranış değişimi ve</a:t>
            </a:r>
          </a:p>
          <a:p>
            <a:pPr>
              <a:buNone/>
            </a:pPr>
            <a:r>
              <a:rPr lang="tr-TR" dirty="0"/>
              <a:t>beceri kazanımını sağlamak </a:t>
            </a:r>
          </a:p>
          <a:p>
            <a:pPr>
              <a:buNone/>
            </a:pPr>
            <a:r>
              <a:rPr lang="tr-TR" dirty="0"/>
              <a:t>için kullandıkları kitaptır.</a:t>
            </a:r>
          </a:p>
        </p:txBody>
      </p:sp>
      <p:pic>
        <p:nvPicPr>
          <p:cNvPr id="4" name="3 Resim" descr="endermarangoz.com_resim10.jpg"/>
          <p:cNvPicPr>
            <a:picLocks noChangeAspect="1"/>
          </p:cNvPicPr>
          <p:nvPr/>
        </p:nvPicPr>
        <p:blipFill>
          <a:blip r:embed="rId2"/>
          <a:stretch>
            <a:fillRect/>
          </a:stretch>
        </p:blipFill>
        <p:spPr>
          <a:xfrm>
            <a:off x="4723286" y="1464455"/>
            <a:ext cx="3657600" cy="3929090"/>
          </a:xfrm>
          <a:prstGeom prst="rect">
            <a:avLst/>
          </a:prstGeom>
        </p:spPr>
      </p:pic>
      <p:sp>
        <p:nvSpPr>
          <p:cNvPr id="5" name="Alt Bilgi Yer Tutucusu 4">
            <a:extLst>
              <a:ext uri="{FF2B5EF4-FFF2-40B4-BE49-F238E27FC236}">
                <a16:creationId xmlns:a16="http://schemas.microsoft.com/office/drawing/2014/main" id="{3009F74E-4D76-B340-BC01-CA55D0E796C5}"/>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980728"/>
            <a:ext cx="7772400" cy="5191472"/>
          </a:xfrm>
        </p:spPr>
        <p:txBody>
          <a:bodyPr/>
          <a:lstStyle/>
          <a:p>
            <a:r>
              <a:rPr lang="tr-TR" dirty="0">
                <a:solidFill>
                  <a:srgbClr val="FF0000"/>
                </a:solidFill>
              </a:rPr>
              <a:t>Örnek: özbakım 2-3 yaş</a:t>
            </a:r>
          </a:p>
          <a:p>
            <a:r>
              <a:rPr lang="tr-TR" dirty="0"/>
              <a:t>Salyasının akmasını kontrol eder.</a:t>
            </a:r>
          </a:p>
          <a:p>
            <a:r>
              <a:rPr lang="tr-TR" dirty="0"/>
              <a:t>Etkinlik Önerileri:</a:t>
            </a:r>
          </a:p>
          <a:p>
            <a:r>
              <a:rPr lang="tr-TR" dirty="0"/>
              <a:t>1-Ağzını kapatması ve yutması ile ilgili çocuğa verilen basit hatırlatmalar,zaman zaman çocuğun yutma ihtiyacını olduğunun farkına varmasına yardımcı olur.</a:t>
            </a:r>
          </a:p>
          <a:p>
            <a:r>
              <a:rPr lang="tr-TR" dirty="0"/>
              <a:t>2-Çocuğun sizin çıkarttığınız ‘emme’ sesini taklit etmesini isteyin. Sonra çocuğun yutması gerektiğini hatırlatın.</a:t>
            </a:r>
          </a:p>
        </p:txBody>
      </p:sp>
      <p:sp>
        <p:nvSpPr>
          <p:cNvPr id="4" name="Alt Bilgi Yer Tutucusu 3">
            <a:extLst>
              <a:ext uri="{FF2B5EF4-FFF2-40B4-BE49-F238E27FC236}">
                <a16:creationId xmlns:a16="http://schemas.microsoft.com/office/drawing/2014/main" id="{3E484278-724F-EB40-8190-226684DD5A5B}"/>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692696"/>
            <a:ext cx="7772400" cy="5479504"/>
          </a:xfrm>
        </p:spPr>
        <p:txBody>
          <a:bodyPr/>
          <a:lstStyle/>
          <a:p>
            <a:pPr marL="0" indent="0">
              <a:buNone/>
            </a:pPr>
            <a:r>
              <a:rPr lang="tr-TR" altLang="tr-TR" dirty="0">
                <a:solidFill>
                  <a:srgbClr val="FF0000"/>
                </a:solidFill>
              </a:rPr>
              <a:t>3. KULLANIM KILAVUZU</a:t>
            </a:r>
          </a:p>
          <a:p>
            <a:r>
              <a:rPr lang="tr-TR" altLang="tr-TR" dirty="0"/>
              <a:t>Eğitim malzemlerinin kullanımını detaylı bir şekilde anlatan bir kitapçıktır.</a:t>
            </a:r>
          </a:p>
          <a:p>
            <a:endParaRPr lang="tr-TR" dirty="0"/>
          </a:p>
        </p:txBody>
      </p:sp>
      <p:pic>
        <p:nvPicPr>
          <p:cNvPr id="4" name="3 Resim" descr="endermarangoz.com_resim9.jpg"/>
          <p:cNvPicPr>
            <a:picLocks noChangeAspect="1"/>
          </p:cNvPicPr>
          <p:nvPr/>
        </p:nvPicPr>
        <p:blipFill>
          <a:blip r:embed="rId2"/>
          <a:stretch>
            <a:fillRect/>
          </a:stretch>
        </p:blipFill>
        <p:spPr>
          <a:xfrm>
            <a:off x="1115616" y="1963738"/>
            <a:ext cx="6624735" cy="4176464"/>
          </a:xfrm>
          <a:prstGeom prst="rect">
            <a:avLst/>
          </a:prstGeom>
        </p:spPr>
      </p:pic>
      <p:sp>
        <p:nvSpPr>
          <p:cNvPr id="5" name="Alt Bilgi Yer Tutucusu 4">
            <a:extLst>
              <a:ext uri="{FF2B5EF4-FFF2-40B4-BE49-F238E27FC236}">
                <a16:creationId xmlns:a16="http://schemas.microsoft.com/office/drawing/2014/main" id="{6CBAACAE-1337-2543-A0F7-5039885229D1}"/>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476672"/>
            <a:ext cx="8062664" cy="5695528"/>
          </a:xfrm>
        </p:spPr>
        <p:txBody>
          <a:bodyPr/>
          <a:lstStyle/>
          <a:p>
            <a:pPr marL="0" indent="0">
              <a:buNone/>
            </a:pPr>
            <a:r>
              <a:rPr lang="tr-TR" altLang="tr-TR" b="1" dirty="0">
                <a:solidFill>
                  <a:srgbClr val="FF0000"/>
                </a:solidFill>
                <a:latin typeface="Rockwell" panose="02060603020205020403" pitchFamily="18" charset="0"/>
              </a:rPr>
              <a:t>4. EV ÖDEVLERİ</a:t>
            </a:r>
          </a:p>
          <a:p>
            <a:r>
              <a:rPr lang="tr-TR" altLang="tr-TR" dirty="0">
                <a:solidFill>
                  <a:srgbClr val="404040"/>
                </a:solidFill>
                <a:latin typeface="Rockwell" panose="02060603020205020403" pitchFamily="18" charset="0"/>
              </a:rPr>
              <a:t>Aileye yardımcı olması için öğretilecek davranışın, uygulama şeklinin ve sıklığının yazıldığı kağıtlardır.</a:t>
            </a:r>
          </a:p>
          <a:p>
            <a:endParaRPr lang="tr-TR" altLang="tr-TR" dirty="0">
              <a:latin typeface="Rockwell" panose="02060603020205020403" pitchFamily="18" charset="0"/>
            </a:endParaRPr>
          </a:p>
          <a:p>
            <a:endParaRPr lang="tr-TR" dirty="0"/>
          </a:p>
        </p:txBody>
      </p:sp>
      <p:pic>
        <p:nvPicPr>
          <p:cNvPr id="4" name="3 Resim" descr="IMG_E4500.JPG"/>
          <p:cNvPicPr>
            <a:picLocks noChangeAspect="1"/>
          </p:cNvPicPr>
          <p:nvPr/>
        </p:nvPicPr>
        <p:blipFill>
          <a:blip r:embed="rId2" cstate="print"/>
          <a:stretch>
            <a:fillRect/>
          </a:stretch>
        </p:blipFill>
        <p:spPr>
          <a:xfrm>
            <a:off x="755576" y="1643050"/>
            <a:ext cx="7677639" cy="4738278"/>
          </a:xfrm>
          <a:prstGeom prst="rect">
            <a:avLst/>
          </a:prstGeom>
        </p:spPr>
      </p:pic>
      <p:sp>
        <p:nvSpPr>
          <p:cNvPr id="5" name="Alt Bilgi Yer Tutucusu 4">
            <a:extLst>
              <a:ext uri="{FF2B5EF4-FFF2-40B4-BE49-F238E27FC236}">
                <a16:creationId xmlns:a16="http://schemas.microsoft.com/office/drawing/2014/main" id="{DBBB7162-51D8-EE45-807D-61908F598798}"/>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7772400" cy="568104"/>
          </a:xfrm>
        </p:spPr>
        <p:txBody>
          <a:bodyPr>
            <a:normAutofit fontScale="90000"/>
          </a:bodyPr>
          <a:lstStyle/>
          <a:p>
            <a:r>
              <a:rPr lang="tr-TR" dirty="0"/>
              <a:t>Örnek ev ödevi</a:t>
            </a:r>
          </a:p>
        </p:txBody>
      </p:sp>
      <p:pic>
        <p:nvPicPr>
          <p:cNvPr id="9" name="8 İçerik Yer Tutucusu" descr="IMG_0209.JPG"/>
          <p:cNvPicPr>
            <a:picLocks noGrp="1" noChangeAspect="1"/>
          </p:cNvPicPr>
          <p:nvPr>
            <p:ph idx="1"/>
          </p:nvPr>
        </p:nvPicPr>
        <p:blipFill>
          <a:blip r:embed="rId2" cstate="print"/>
          <a:stretch>
            <a:fillRect/>
          </a:stretch>
        </p:blipFill>
        <p:spPr>
          <a:xfrm>
            <a:off x="395536" y="900760"/>
            <a:ext cx="7992888" cy="5372025"/>
          </a:xfrm>
        </p:spPr>
      </p:pic>
      <p:sp>
        <p:nvSpPr>
          <p:cNvPr id="3" name="Alt Bilgi Yer Tutucusu 2">
            <a:extLst>
              <a:ext uri="{FF2B5EF4-FFF2-40B4-BE49-F238E27FC236}">
                <a16:creationId xmlns:a16="http://schemas.microsoft.com/office/drawing/2014/main" id="{A98381FB-A43A-C44C-9435-D9CA5FA125CB}"/>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84632"/>
            <a:ext cx="7772400" cy="856136"/>
          </a:xfrm>
        </p:spPr>
        <p:txBody>
          <a:bodyPr/>
          <a:lstStyle/>
          <a:p>
            <a:r>
              <a:rPr lang="tr-TR" dirty="0"/>
              <a:t>Uluslararası </a:t>
            </a:r>
            <a:r>
              <a:rPr lang="tr-TR" dirty="0" err="1"/>
              <a:t>Portage</a:t>
            </a:r>
            <a:r>
              <a:rPr lang="tr-TR" dirty="0"/>
              <a:t> Derneği (ipa)</a:t>
            </a:r>
          </a:p>
        </p:txBody>
      </p:sp>
      <p:sp>
        <p:nvSpPr>
          <p:cNvPr id="3" name="2 İçerik Yer Tutucusu"/>
          <p:cNvSpPr>
            <a:spLocks noGrp="1"/>
          </p:cNvSpPr>
          <p:nvPr>
            <p:ph idx="1"/>
          </p:nvPr>
        </p:nvSpPr>
        <p:spPr>
          <a:xfrm>
            <a:off x="685800" y="1340768"/>
            <a:ext cx="7772400" cy="4831432"/>
          </a:xfrm>
        </p:spPr>
        <p:txBody>
          <a:bodyPr/>
          <a:lstStyle/>
          <a:p>
            <a:r>
              <a:rPr lang="tr-TR" dirty="0" err="1"/>
              <a:t>Portage’ın</a:t>
            </a:r>
            <a:r>
              <a:rPr lang="tr-TR" dirty="0"/>
              <a:t>;</a:t>
            </a:r>
          </a:p>
          <a:p>
            <a:r>
              <a:rPr lang="tr-TR" dirty="0"/>
              <a:t>evrensel düzeyde anlam kazanması</a:t>
            </a:r>
          </a:p>
          <a:p>
            <a:r>
              <a:rPr lang="tr-TR" dirty="0"/>
              <a:t>farklı ülke ve kültürlerde yapılan çalışmaların etik kurallarla yürütülmesi</a:t>
            </a:r>
          </a:p>
          <a:p>
            <a:r>
              <a:rPr lang="tr-TR" dirty="0"/>
              <a:t>daha geniş anlamda yaygınlaştırılması</a:t>
            </a:r>
          </a:p>
          <a:p>
            <a:r>
              <a:rPr lang="tr-TR" dirty="0"/>
              <a:t>farklı deneyimlerin paylaşılması</a:t>
            </a:r>
          </a:p>
          <a:p>
            <a:pPr marL="0" indent="0">
              <a:buNone/>
            </a:pPr>
            <a:r>
              <a:rPr lang="tr-TR" dirty="0"/>
              <a:t>amacıyla Uluslararası Portage Derneği(International Portage Association)(IPA) kurulmuştur</a:t>
            </a:r>
          </a:p>
        </p:txBody>
      </p:sp>
      <p:sp>
        <p:nvSpPr>
          <p:cNvPr id="4" name="Alt Bilgi Yer Tutucusu 3">
            <a:extLst>
              <a:ext uri="{FF2B5EF4-FFF2-40B4-BE49-F238E27FC236}">
                <a16:creationId xmlns:a16="http://schemas.microsoft.com/office/drawing/2014/main" id="{B5CDF34B-198E-E945-B277-145E7A1F44BC}"/>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84632"/>
            <a:ext cx="7772400" cy="784128"/>
          </a:xfrm>
        </p:spPr>
        <p:txBody>
          <a:bodyPr/>
          <a:lstStyle/>
          <a:p>
            <a:r>
              <a:rPr lang="tr-TR" dirty="0"/>
              <a:t>Ipa’nın Görevleri</a:t>
            </a:r>
          </a:p>
        </p:txBody>
      </p:sp>
      <p:sp>
        <p:nvSpPr>
          <p:cNvPr id="3" name="2 İçerik Yer Tutucusu"/>
          <p:cNvSpPr>
            <a:spLocks noGrp="1"/>
          </p:cNvSpPr>
          <p:nvPr>
            <p:ph idx="1"/>
          </p:nvPr>
        </p:nvSpPr>
        <p:spPr>
          <a:xfrm>
            <a:off x="663963" y="1268760"/>
            <a:ext cx="7772400" cy="4410832"/>
          </a:xfrm>
        </p:spPr>
        <p:txBody>
          <a:bodyPr>
            <a:normAutofit/>
          </a:bodyPr>
          <a:lstStyle/>
          <a:p>
            <a:r>
              <a:rPr lang="tr-TR" dirty="0"/>
              <a:t>3 temel göreve bulunmaktadır.</a:t>
            </a:r>
          </a:p>
          <a:p>
            <a:pPr marL="457200" indent="-457200">
              <a:buFont typeface="+mj-lt"/>
              <a:buAutoNum type="arabicPeriod"/>
            </a:pPr>
            <a:r>
              <a:rPr lang="tr-TR" dirty="0"/>
              <a:t>Çalışmaların uluslararası düzeyde kordinasyonunu sağlamak.</a:t>
            </a:r>
          </a:p>
          <a:p>
            <a:pPr marL="457200" indent="-457200">
              <a:buFont typeface="+mj-lt"/>
              <a:buAutoNum type="arabicPeriod"/>
            </a:pPr>
            <a:r>
              <a:rPr lang="tr-TR" dirty="0"/>
              <a:t>Uluslararası eğitim ve teknik yardımları sağlamak ve koordine etmek.</a:t>
            </a:r>
          </a:p>
          <a:p>
            <a:pPr marL="457200" indent="-457200">
              <a:buFont typeface="+mj-lt"/>
              <a:buAutoNum type="arabicPeriod"/>
            </a:pPr>
            <a:r>
              <a:rPr lang="tr-TR" dirty="0"/>
              <a:t>İki yılda bir gerçekleştirdiği uluslararası konferanslarla ev sahipliği yapan ülkelere yardımcı olmak.</a:t>
            </a:r>
          </a:p>
          <a:p>
            <a:r>
              <a:rPr lang="tr-TR" dirty="0">
                <a:solidFill>
                  <a:srgbClr val="FF0000"/>
                </a:solidFill>
              </a:rPr>
              <a:t>IPA Kurul Üyeliği</a:t>
            </a:r>
          </a:p>
          <a:p>
            <a:r>
              <a:rPr lang="tr-TR" dirty="0"/>
              <a:t>Amerika,İngiltere,İrlanda,Japonya;Hindistan,Norveç,Fili-pinler,Hollanda,Kıbrıs,Pakistan,Jamaica,Litvanya ve Türkiye Uluslararası Portage Derneği’nde kurul üyeliğinde bulunmuşlardır.</a:t>
            </a:r>
          </a:p>
          <a:p>
            <a:endParaRPr lang="tr-TR" dirty="0"/>
          </a:p>
          <a:p>
            <a:endParaRPr lang="tr-TR" dirty="0"/>
          </a:p>
        </p:txBody>
      </p:sp>
      <p:sp>
        <p:nvSpPr>
          <p:cNvPr id="4" name="Alt Bilgi Yer Tutucusu 3">
            <a:extLst>
              <a:ext uri="{FF2B5EF4-FFF2-40B4-BE49-F238E27FC236}">
                <a16:creationId xmlns:a16="http://schemas.microsoft.com/office/drawing/2014/main" id="{94C78CEC-5405-0441-AC32-77B51B872F3B}"/>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84632"/>
            <a:ext cx="7772400" cy="856136"/>
          </a:xfrm>
        </p:spPr>
        <p:txBody>
          <a:bodyPr/>
          <a:lstStyle/>
          <a:p>
            <a:r>
              <a:rPr lang="tr-TR" dirty="0"/>
              <a:t>Türkiye’de </a:t>
            </a:r>
            <a:r>
              <a:rPr lang="tr-TR" dirty="0" err="1"/>
              <a:t>portage</a:t>
            </a:r>
            <a:endParaRPr lang="tr-TR" dirty="0"/>
          </a:p>
        </p:txBody>
      </p:sp>
      <p:sp>
        <p:nvSpPr>
          <p:cNvPr id="3" name="2 İçerik Yer Tutucusu"/>
          <p:cNvSpPr>
            <a:spLocks noGrp="1"/>
          </p:cNvSpPr>
          <p:nvPr>
            <p:ph idx="1"/>
          </p:nvPr>
        </p:nvSpPr>
        <p:spPr>
          <a:xfrm>
            <a:off x="685800" y="1340768"/>
            <a:ext cx="7772400" cy="4831432"/>
          </a:xfrm>
        </p:spPr>
        <p:txBody>
          <a:bodyPr>
            <a:normAutofit/>
          </a:bodyPr>
          <a:lstStyle/>
          <a:p>
            <a:r>
              <a:rPr lang="tr-TR" dirty="0"/>
              <a:t>Portage Projesi, ülkemizde 1989 yılında Hacettepe Üniversitesi Çocuk Gelişimi ve Eğitimi Bölümü tarfından uygulanmıştır.</a:t>
            </a:r>
          </a:p>
          <a:p>
            <a:r>
              <a:rPr lang="tr-TR" dirty="0"/>
              <a:t>1999 yılında Türkiye, Uluslararası Portage zincirine katılmıştır. </a:t>
            </a:r>
          </a:p>
          <a:p>
            <a:r>
              <a:rPr lang="tr-TR" dirty="0"/>
              <a:t>2003 yılında Portage programının yaygınlaşması amacıyla Çocuk Gelişimini Destekleme (Portage) Derneği kurulmuştur.</a:t>
            </a:r>
          </a:p>
          <a:p>
            <a:r>
              <a:rPr lang="tr-TR" dirty="0"/>
              <a:t>Amerika’da Portage Programının basılı materyallerin baskısını gerçekleştiren CESA şirketi tarafından Portage kullanım kılavuzunun, kontrol listesinin ve etkinlik kitabının Türkçe çeviri ve yayın hakkı ise Dr. Ender Marangoz’a verilmiştir.</a:t>
            </a:r>
          </a:p>
          <a:p>
            <a:r>
              <a:rPr lang="tr-TR" dirty="0"/>
              <a:t>Henüz Türkiye’de, yetersizlikler sebebiyle tam anlamıyla uygulanamasa da, kurumsal olarak okul öncesi kurumlarda uygulanmaya başlanmıştır.</a:t>
            </a:r>
          </a:p>
        </p:txBody>
      </p:sp>
      <p:sp>
        <p:nvSpPr>
          <p:cNvPr id="4" name="Alt Bilgi Yer Tutucusu 3">
            <a:extLst>
              <a:ext uri="{FF2B5EF4-FFF2-40B4-BE49-F238E27FC236}">
                <a16:creationId xmlns:a16="http://schemas.microsoft.com/office/drawing/2014/main" id="{34C18CF3-2C79-8648-881E-F09AE602C470}"/>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84632"/>
            <a:ext cx="7772400" cy="784128"/>
          </a:xfrm>
        </p:spPr>
        <p:txBody>
          <a:bodyPr/>
          <a:lstStyle/>
          <a:p>
            <a:r>
              <a:rPr lang="tr-TR" dirty="0"/>
              <a:t>TÜRKİYE’DE PORTAGE ÇALIŞMALARI</a:t>
            </a:r>
          </a:p>
        </p:txBody>
      </p:sp>
      <p:sp>
        <p:nvSpPr>
          <p:cNvPr id="3" name="2 İçerik Yer Tutucusu"/>
          <p:cNvSpPr>
            <a:spLocks noGrp="1"/>
          </p:cNvSpPr>
          <p:nvPr>
            <p:ph idx="1"/>
          </p:nvPr>
        </p:nvSpPr>
        <p:spPr>
          <a:xfrm>
            <a:off x="685800" y="1268760"/>
            <a:ext cx="7772400" cy="5104608"/>
          </a:xfrm>
        </p:spPr>
        <p:txBody>
          <a:bodyPr>
            <a:normAutofit fontScale="92500" lnSpcReduction="10000"/>
          </a:bodyPr>
          <a:lstStyle/>
          <a:p>
            <a:r>
              <a:rPr lang="tr-TR" sz="1600" dirty="0"/>
              <a:t>‘Portage Erken Eğitim Programının 5-6 Yaş Çocuklarının Gelişimleri İle Aile Katılım Düzeyleri Üzerindeki Etkisi’ adlı makalede Dr. Öğretim Üyesi Kazım Biber ve Ozana Ural’ın </a:t>
            </a:r>
            <a:r>
              <a:rPr lang="tr-TR" sz="1600" dirty="0" err="1"/>
              <a:t>makelesinde</a:t>
            </a:r>
            <a:r>
              <a:rPr lang="tr-TR" sz="1600" dirty="0"/>
              <a:t>;</a:t>
            </a:r>
          </a:p>
          <a:p>
            <a:r>
              <a:rPr lang="tr-TR" sz="1600" dirty="0" err="1"/>
              <a:t>Portage</a:t>
            </a:r>
            <a:r>
              <a:rPr lang="tr-TR" sz="1600" dirty="0"/>
              <a:t> Erken Eğitim Programının 5–6 yaş çocuklarının gelişimleri ile aile katılım düzeyleri üzerindeki etkisini incelemek amacıyla gerçekleştirilen deneysel bir çalışma yapıldı.</a:t>
            </a:r>
          </a:p>
          <a:p>
            <a:r>
              <a:rPr lang="tr-TR" sz="1600" dirty="0"/>
              <a:t>Bu araştırmanın örneklemini Balıkesir il merkezinde bulunan ve Balıkesir İl Milli Eğitim Müdürlüğüne bağlı iki ilköğretim okulunun anasınıfına devam eden, aileleriyle yaşayan 5-6 yaş grubu 64 çocuk ve bu çocukların aileleri oluşturmaktadır.</a:t>
            </a:r>
          </a:p>
          <a:p>
            <a:r>
              <a:rPr lang="tr-TR" sz="1600" dirty="0" err="1"/>
              <a:t>Öntest</a:t>
            </a:r>
            <a:r>
              <a:rPr lang="tr-TR" sz="1600" dirty="0"/>
              <a:t>–</a:t>
            </a:r>
            <a:r>
              <a:rPr lang="tr-TR" sz="1600" dirty="0" err="1"/>
              <a:t>sontest</a:t>
            </a:r>
            <a:r>
              <a:rPr lang="tr-TR" sz="1600" dirty="0"/>
              <a:t> kontrol grubu modelinin kullanıldığı bu araştırmada deney ve kontrol grupları oluşturulmuştur ve 20 hafta boyunca </a:t>
            </a:r>
            <a:r>
              <a:rPr lang="tr-TR" sz="1600" dirty="0" err="1"/>
              <a:t>Portage</a:t>
            </a:r>
            <a:r>
              <a:rPr lang="tr-TR" sz="1600" dirty="0"/>
              <a:t> Programı uygulanmıştır.</a:t>
            </a:r>
          </a:p>
          <a:p>
            <a:r>
              <a:rPr lang="tr-TR" sz="1600" dirty="0"/>
              <a:t>Aileleriyle yaşayan deney ve kontrol gruplarında yer alan 5-6 yaş çocuklarının </a:t>
            </a:r>
            <a:r>
              <a:rPr lang="tr-TR" sz="1600" dirty="0" err="1"/>
              <a:t>Portage</a:t>
            </a:r>
            <a:r>
              <a:rPr lang="tr-TR" sz="1600" dirty="0"/>
              <a:t> Gelişim Ölçeği </a:t>
            </a:r>
            <a:r>
              <a:rPr lang="tr-TR" sz="1600" dirty="0" err="1"/>
              <a:t>öntest</a:t>
            </a:r>
            <a:r>
              <a:rPr lang="tr-TR" sz="1600" dirty="0"/>
              <a:t> puanları arasında anlamlı bir farklılık bulunmamıştır.</a:t>
            </a:r>
          </a:p>
          <a:p>
            <a:r>
              <a:rPr lang="tr-TR" sz="1600" dirty="0" err="1"/>
              <a:t>Portage</a:t>
            </a:r>
            <a:r>
              <a:rPr lang="tr-TR" sz="1600" dirty="0"/>
              <a:t> Erken Çocukluk Eğitim Programının uygulandığı deney gruplarında </a:t>
            </a:r>
            <a:r>
              <a:rPr lang="tr-TR" sz="1600" dirty="0" err="1"/>
              <a:t>sontestte</a:t>
            </a:r>
            <a:r>
              <a:rPr lang="tr-TR" sz="1600" dirty="0"/>
              <a:t> anlamlı farklılık saptanmıştır.</a:t>
            </a:r>
          </a:p>
          <a:p>
            <a:r>
              <a:rPr lang="tr-TR" sz="1600" dirty="0"/>
              <a:t>Bu durum uygulanan programın etkililiğine işaret etmektedir.</a:t>
            </a:r>
          </a:p>
          <a:p>
            <a:r>
              <a:rPr lang="tr-TR" sz="1600" dirty="0"/>
              <a:t>Deney gruplarında ailelerin, aile katılımına ilişkin düşünceleri olumlu yönde değişmiştir.</a:t>
            </a:r>
          </a:p>
          <a:p>
            <a:r>
              <a:rPr lang="tr-TR" sz="1600" dirty="0"/>
              <a:t>Ailelerin çocukların gelişimlerine yönelik böyle programlara gereksinim duyduğu görülmektedir.</a:t>
            </a:r>
          </a:p>
        </p:txBody>
      </p:sp>
      <p:sp>
        <p:nvSpPr>
          <p:cNvPr id="4" name="Alt Bilgi Yer Tutucusu 3">
            <a:extLst>
              <a:ext uri="{FF2B5EF4-FFF2-40B4-BE49-F238E27FC236}">
                <a16:creationId xmlns:a16="http://schemas.microsoft.com/office/drawing/2014/main" id="{AEB93BA5-6668-584B-9BCF-4F2793DF7882}"/>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0587" y="328218"/>
            <a:ext cx="7772400" cy="1062255"/>
          </a:xfrm>
        </p:spPr>
        <p:txBody>
          <a:bodyPr/>
          <a:lstStyle/>
          <a:p>
            <a:r>
              <a:rPr lang="tr-TR" dirty="0"/>
              <a:t>Çocuk puanları</a:t>
            </a:r>
          </a:p>
        </p:txBody>
      </p:sp>
      <p:pic>
        <p:nvPicPr>
          <p:cNvPr id="1029" name="Picture 5"/>
          <p:cNvPicPr>
            <a:picLocks noGrp="1" noChangeAspect="1" noChangeArrowheads="1"/>
          </p:cNvPicPr>
          <p:nvPr>
            <p:ph idx="1"/>
          </p:nvPr>
        </p:nvPicPr>
        <p:blipFill>
          <a:blip r:embed="rId2"/>
          <a:srcRect/>
          <a:stretch>
            <a:fillRect/>
          </a:stretch>
        </p:blipFill>
        <p:spPr bwMode="auto">
          <a:xfrm>
            <a:off x="890587" y="1390473"/>
            <a:ext cx="6417717" cy="4343869"/>
          </a:xfrm>
          <a:prstGeom prst="rect">
            <a:avLst/>
          </a:prstGeom>
          <a:noFill/>
          <a:ln w="9525">
            <a:noFill/>
            <a:miter lim="800000"/>
            <a:headEnd/>
            <a:tailEnd/>
          </a:ln>
          <a:effectLst/>
        </p:spPr>
      </p:pic>
      <p:sp>
        <p:nvSpPr>
          <p:cNvPr id="11" name="10 Metin kutusu"/>
          <p:cNvSpPr txBox="1"/>
          <p:nvPr/>
        </p:nvSpPr>
        <p:spPr>
          <a:xfrm>
            <a:off x="142844" y="1928802"/>
            <a:ext cx="642942" cy="3139321"/>
          </a:xfrm>
          <a:prstGeom prst="rect">
            <a:avLst/>
          </a:prstGeom>
          <a:noFill/>
        </p:spPr>
        <p:txBody>
          <a:bodyPr wrap="square" rtlCol="0">
            <a:spAutoFit/>
          </a:bodyPr>
          <a:lstStyle/>
          <a:p>
            <a:r>
              <a:rPr lang="tr-TR" dirty="0"/>
              <a:t>250</a:t>
            </a:r>
          </a:p>
          <a:p>
            <a:endParaRPr lang="tr-TR" dirty="0"/>
          </a:p>
          <a:p>
            <a:r>
              <a:rPr lang="tr-TR" dirty="0"/>
              <a:t>200</a:t>
            </a:r>
          </a:p>
          <a:p>
            <a:endParaRPr lang="tr-TR" dirty="0"/>
          </a:p>
          <a:p>
            <a:r>
              <a:rPr lang="tr-TR" dirty="0"/>
              <a:t>150</a:t>
            </a:r>
          </a:p>
          <a:p>
            <a:endParaRPr lang="tr-TR" dirty="0"/>
          </a:p>
          <a:p>
            <a:r>
              <a:rPr lang="tr-TR" dirty="0"/>
              <a:t>100</a:t>
            </a:r>
          </a:p>
          <a:p>
            <a:endParaRPr lang="tr-TR" dirty="0"/>
          </a:p>
          <a:p>
            <a:r>
              <a:rPr lang="tr-TR" dirty="0"/>
              <a:t>50</a:t>
            </a:r>
          </a:p>
          <a:p>
            <a:endParaRPr lang="tr-TR" dirty="0"/>
          </a:p>
          <a:p>
            <a:r>
              <a:rPr lang="tr-TR" dirty="0"/>
              <a:t>0</a:t>
            </a:r>
          </a:p>
        </p:txBody>
      </p:sp>
      <p:sp>
        <p:nvSpPr>
          <p:cNvPr id="12" name="11 Metin kutusu"/>
          <p:cNvSpPr txBox="1"/>
          <p:nvPr/>
        </p:nvSpPr>
        <p:spPr>
          <a:xfrm>
            <a:off x="1000100" y="5715016"/>
            <a:ext cx="1643074" cy="369332"/>
          </a:xfrm>
          <a:prstGeom prst="rect">
            <a:avLst/>
          </a:prstGeom>
          <a:noFill/>
        </p:spPr>
        <p:txBody>
          <a:bodyPr wrap="square" rtlCol="0">
            <a:spAutoFit/>
          </a:bodyPr>
          <a:lstStyle/>
          <a:p>
            <a:r>
              <a:rPr lang="tr-TR" dirty="0"/>
              <a:t>Deney Grubu</a:t>
            </a:r>
          </a:p>
        </p:txBody>
      </p:sp>
      <p:sp>
        <p:nvSpPr>
          <p:cNvPr id="14" name="13 Metin kutusu"/>
          <p:cNvSpPr txBox="1"/>
          <p:nvPr/>
        </p:nvSpPr>
        <p:spPr>
          <a:xfrm>
            <a:off x="4143372" y="5715016"/>
            <a:ext cx="1714512" cy="369332"/>
          </a:xfrm>
          <a:prstGeom prst="rect">
            <a:avLst/>
          </a:prstGeom>
          <a:noFill/>
        </p:spPr>
        <p:txBody>
          <a:bodyPr wrap="square" rtlCol="0">
            <a:spAutoFit/>
          </a:bodyPr>
          <a:lstStyle/>
          <a:p>
            <a:r>
              <a:rPr lang="tr-TR" dirty="0"/>
              <a:t>Kontrol Grubu</a:t>
            </a:r>
          </a:p>
        </p:txBody>
      </p:sp>
      <p:sp>
        <p:nvSpPr>
          <p:cNvPr id="15" name="14 Metin kutusu"/>
          <p:cNvSpPr txBox="1"/>
          <p:nvPr/>
        </p:nvSpPr>
        <p:spPr>
          <a:xfrm>
            <a:off x="7429520" y="4975407"/>
            <a:ext cx="1428760" cy="369332"/>
          </a:xfrm>
          <a:prstGeom prst="rect">
            <a:avLst/>
          </a:prstGeom>
          <a:noFill/>
        </p:spPr>
        <p:txBody>
          <a:bodyPr wrap="square" rtlCol="0">
            <a:spAutoFit/>
          </a:bodyPr>
          <a:lstStyle/>
          <a:p>
            <a:r>
              <a:rPr lang="tr-TR" dirty="0"/>
              <a:t>Ön Test</a:t>
            </a:r>
          </a:p>
        </p:txBody>
      </p:sp>
      <p:sp>
        <p:nvSpPr>
          <p:cNvPr id="16" name="15 Metin kutusu"/>
          <p:cNvSpPr txBox="1"/>
          <p:nvPr/>
        </p:nvSpPr>
        <p:spPr>
          <a:xfrm>
            <a:off x="7429520" y="3244334"/>
            <a:ext cx="1428760" cy="369332"/>
          </a:xfrm>
          <a:prstGeom prst="rect">
            <a:avLst/>
          </a:prstGeom>
          <a:noFill/>
        </p:spPr>
        <p:txBody>
          <a:bodyPr wrap="square" rtlCol="0">
            <a:spAutoFit/>
          </a:bodyPr>
          <a:lstStyle/>
          <a:p>
            <a:r>
              <a:rPr lang="tr-TR" dirty="0"/>
              <a:t>Son Test</a:t>
            </a:r>
          </a:p>
        </p:txBody>
      </p:sp>
      <p:sp>
        <p:nvSpPr>
          <p:cNvPr id="18" name="17 Metin kutusu"/>
          <p:cNvSpPr txBox="1"/>
          <p:nvPr/>
        </p:nvSpPr>
        <p:spPr>
          <a:xfrm>
            <a:off x="428596" y="6072206"/>
            <a:ext cx="7715304" cy="646331"/>
          </a:xfrm>
          <a:prstGeom prst="rect">
            <a:avLst/>
          </a:prstGeom>
          <a:noFill/>
        </p:spPr>
        <p:txBody>
          <a:bodyPr wrap="square" rtlCol="0">
            <a:spAutoFit/>
          </a:bodyPr>
          <a:lstStyle/>
          <a:p>
            <a:pPr algn="ctr"/>
            <a:r>
              <a:rPr lang="tr-TR" dirty="0"/>
              <a:t>Deney ve Kontrol Grubu Çocuklarının Portage GeliĢim Ölçeğinden Aldıkları Ön-Test ve Son-Test Puan Ortalamalarını Karşılaştırılması </a:t>
            </a:r>
          </a:p>
        </p:txBody>
      </p:sp>
      <p:sp>
        <p:nvSpPr>
          <p:cNvPr id="3" name="Alt Bilgi Yer Tutucusu 2">
            <a:extLst>
              <a:ext uri="{FF2B5EF4-FFF2-40B4-BE49-F238E27FC236}">
                <a16:creationId xmlns:a16="http://schemas.microsoft.com/office/drawing/2014/main" id="{DB8C92EF-64B5-7649-A74A-6B5E0C37E346}"/>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84632"/>
            <a:ext cx="7772400" cy="856136"/>
          </a:xfrm>
        </p:spPr>
        <p:txBody>
          <a:bodyPr/>
          <a:lstStyle/>
          <a:p>
            <a:r>
              <a:rPr lang="tr-TR" dirty="0"/>
              <a:t>TARİHÇE</a:t>
            </a:r>
          </a:p>
        </p:txBody>
      </p:sp>
      <p:sp>
        <p:nvSpPr>
          <p:cNvPr id="3" name="2 İçerik Yer Tutucusu"/>
          <p:cNvSpPr>
            <a:spLocks noGrp="1"/>
          </p:cNvSpPr>
          <p:nvPr>
            <p:ph idx="1"/>
          </p:nvPr>
        </p:nvSpPr>
        <p:spPr>
          <a:xfrm>
            <a:off x="685800" y="1340768"/>
            <a:ext cx="7772400" cy="4831432"/>
          </a:xfrm>
        </p:spPr>
        <p:txBody>
          <a:bodyPr>
            <a:normAutofit/>
          </a:bodyPr>
          <a:lstStyle/>
          <a:p>
            <a:r>
              <a:rPr lang="tr-TR" dirty="0"/>
              <a:t>1969 yılında Amerika Birleşik Devletleri’nde, Özel Eğitim Daire Başkanlığı, ülkedeki yoksul aile çocuklarının gelişimini desteklemek amacıyla bir proje yarışması açtı.</a:t>
            </a:r>
          </a:p>
          <a:p>
            <a:r>
              <a:rPr lang="tr-TR" dirty="0"/>
              <a:t> Bu yarışma sayesinde Portage adlı küçük bir kasabada geliştirilen ölçek en başarılı ve özgün ilk üç proje arasına girerek ödül aldı.</a:t>
            </a:r>
          </a:p>
          <a:p>
            <a:r>
              <a:rPr lang="tr-TR" dirty="0"/>
              <a:t>Sonraki üç yıl boyunca ölçek uzmanlar tarafında geliştirilmeye başlandı ve bir program haline geldi.</a:t>
            </a:r>
          </a:p>
          <a:p>
            <a:r>
              <a:rPr lang="tr-TR" dirty="0"/>
              <a:t>1975 yılında Amerikan Eğitim Bakanlığı, programın ülke çapında yaygınlaştırılmasını resmi olarak onayladı.</a:t>
            </a:r>
          </a:p>
          <a:p>
            <a:r>
              <a:rPr lang="tr-TR" dirty="0"/>
              <a:t>O günden bu yana </a:t>
            </a:r>
            <a:r>
              <a:rPr lang="tr-TR" dirty="0" err="1"/>
              <a:t>Portage</a:t>
            </a:r>
            <a:r>
              <a:rPr lang="tr-TR" dirty="0"/>
              <a:t> Erken Eğitim Rehberi, kullanımı dünyanın dört bir yanına dağılmış ve eğitim malzemeleri 35’ten fazla dile çevrilmiş, başarılı bir model oldu.</a:t>
            </a:r>
          </a:p>
        </p:txBody>
      </p:sp>
      <p:sp>
        <p:nvSpPr>
          <p:cNvPr id="4" name="Alt Bilgi Yer Tutucusu 3">
            <a:extLst>
              <a:ext uri="{FF2B5EF4-FFF2-40B4-BE49-F238E27FC236}">
                <a16:creationId xmlns:a16="http://schemas.microsoft.com/office/drawing/2014/main" id="{EB27B164-5B0D-1B45-8C6B-A8D5DD1A82FD}"/>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80127"/>
            <a:ext cx="7772400" cy="864797"/>
          </a:xfrm>
        </p:spPr>
        <p:txBody>
          <a:bodyPr/>
          <a:lstStyle/>
          <a:p>
            <a:r>
              <a:rPr lang="tr-TR" dirty="0"/>
              <a:t>AİLE KATILIMI</a:t>
            </a:r>
          </a:p>
        </p:txBody>
      </p:sp>
      <p:pic>
        <p:nvPicPr>
          <p:cNvPr id="2051" name="Picture 3"/>
          <p:cNvPicPr>
            <a:picLocks noGrp="1" noChangeAspect="1" noChangeArrowheads="1"/>
          </p:cNvPicPr>
          <p:nvPr>
            <p:ph idx="1"/>
          </p:nvPr>
        </p:nvPicPr>
        <p:blipFill>
          <a:blip r:embed="rId2"/>
          <a:srcRect/>
          <a:stretch>
            <a:fillRect/>
          </a:stretch>
        </p:blipFill>
        <p:spPr bwMode="auto">
          <a:xfrm>
            <a:off x="971600" y="1207971"/>
            <a:ext cx="6381696" cy="4505105"/>
          </a:xfrm>
          <a:prstGeom prst="rect">
            <a:avLst/>
          </a:prstGeom>
          <a:noFill/>
          <a:ln w="9525">
            <a:noFill/>
            <a:miter lim="800000"/>
            <a:headEnd/>
            <a:tailEnd/>
          </a:ln>
          <a:effectLst/>
        </p:spPr>
      </p:pic>
      <p:sp>
        <p:nvSpPr>
          <p:cNvPr id="7" name="6 Metin kutusu"/>
          <p:cNvSpPr txBox="1"/>
          <p:nvPr/>
        </p:nvSpPr>
        <p:spPr>
          <a:xfrm>
            <a:off x="421478" y="1993944"/>
            <a:ext cx="928694" cy="4247317"/>
          </a:xfrm>
          <a:prstGeom prst="rect">
            <a:avLst/>
          </a:prstGeom>
          <a:noFill/>
        </p:spPr>
        <p:txBody>
          <a:bodyPr wrap="square" rtlCol="0">
            <a:spAutoFit/>
          </a:bodyPr>
          <a:lstStyle/>
          <a:p>
            <a:endParaRPr lang="tr-TR" dirty="0"/>
          </a:p>
          <a:p>
            <a:r>
              <a:rPr lang="tr-TR" dirty="0"/>
              <a:t>100</a:t>
            </a:r>
          </a:p>
          <a:p>
            <a:endParaRPr lang="tr-TR" dirty="0"/>
          </a:p>
          <a:p>
            <a:r>
              <a:rPr lang="tr-TR" dirty="0"/>
              <a:t>80</a:t>
            </a:r>
          </a:p>
          <a:p>
            <a:endParaRPr lang="tr-TR" dirty="0"/>
          </a:p>
          <a:p>
            <a:r>
              <a:rPr lang="tr-TR" dirty="0"/>
              <a:t>60</a:t>
            </a:r>
          </a:p>
          <a:p>
            <a:endParaRPr lang="tr-TR" dirty="0"/>
          </a:p>
          <a:p>
            <a:r>
              <a:rPr lang="tr-TR" dirty="0"/>
              <a:t>40</a:t>
            </a:r>
          </a:p>
          <a:p>
            <a:endParaRPr lang="tr-TR" dirty="0"/>
          </a:p>
          <a:p>
            <a:r>
              <a:rPr lang="tr-TR" dirty="0"/>
              <a:t>20</a:t>
            </a:r>
          </a:p>
          <a:p>
            <a:endParaRPr lang="tr-TR" dirty="0"/>
          </a:p>
          <a:p>
            <a:r>
              <a:rPr lang="tr-TR" dirty="0"/>
              <a:t>0</a:t>
            </a:r>
          </a:p>
          <a:p>
            <a:endParaRPr lang="tr-TR" dirty="0"/>
          </a:p>
          <a:p>
            <a:endParaRPr lang="tr-TR" dirty="0"/>
          </a:p>
          <a:p>
            <a:endParaRPr lang="tr-TR" dirty="0"/>
          </a:p>
        </p:txBody>
      </p:sp>
      <p:sp>
        <p:nvSpPr>
          <p:cNvPr id="8" name="7 Metin kutusu"/>
          <p:cNvSpPr txBox="1"/>
          <p:nvPr/>
        </p:nvSpPr>
        <p:spPr>
          <a:xfrm>
            <a:off x="1857356" y="5643578"/>
            <a:ext cx="1643074" cy="369332"/>
          </a:xfrm>
          <a:prstGeom prst="rect">
            <a:avLst/>
          </a:prstGeom>
          <a:noFill/>
        </p:spPr>
        <p:txBody>
          <a:bodyPr wrap="square" rtlCol="0">
            <a:spAutoFit/>
          </a:bodyPr>
          <a:lstStyle/>
          <a:p>
            <a:r>
              <a:rPr lang="tr-TR" dirty="0"/>
              <a:t>Deney Grubu</a:t>
            </a:r>
          </a:p>
        </p:txBody>
      </p:sp>
      <p:sp>
        <p:nvSpPr>
          <p:cNvPr id="9" name="8 Metin kutusu"/>
          <p:cNvSpPr txBox="1"/>
          <p:nvPr/>
        </p:nvSpPr>
        <p:spPr>
          <a:xfrm>
            <a:off x="4786314" y="5643578"/>
            <a:ext cx="1785950" cy="369332"/>
          </a:xfrm>
          <a:prstGeom prst="rect">
            <a:avLst/>
          </a:prstGeom>
          <a:noFill/>
        </p:spPr>
        <p:txBody>
          <a:bodyPr wrap="square" rtlCol="0">
            <a:spAutoFit/>
          </a:bodyPr>
          <a:lstStyle/>
          <a:p>
            <a:r>
              <a:rPr lang="tr-TR" dirty="0"/>
              <a:t>Kontrol Grubu</a:t>
            </a:r>
          </a:p>
        </p:txBody>
      </p:sp>
      <p:sp>
        <p:nvSpPr>
          <p:cNvPr id="10" name="9 Metin kutusu"/>
          <p:cNvSpPr txBox="1"/>
          <p:nvPr/>
        </p:nvSpPr>
        <p:spPr>
          <a:xfrm>
            <a:off x="7429520" y="4714884"/>
            <a:ext cx="1143008" cy="369332"/>
          </a:xfrm>
          <a:prstGeom prst="rect">
            <a:avLst/>
          </a:prstGeom>
          <a:noFill/>
        </p:spPr>
        <p:txBody>
          <a:bodyPr wrap="square" rtlCol="0">
            <a:spAutoFit/>
          </a:bodyPr>
          <a:lstStyle/>
          <a:p>
            <a:r>
              <a:rPr lang="tr-TR" dirty="0"/>
              <a:t>Ön Test</a:t>
            </a:r>
          </a:p>
        </p:txBody>
      </p:sp>
      <p:sp>
        <p:nvSpPr>
          <p:cNvPr id="11" name="10 Metin kutusu"/>
          <p:cNvSpPr txBox="1"/>
          <p:nvPr/>
        </p:nvSpPr>
        <p:spPr>
          <a:xfrm>
            <a:off x="7429520" y="2857496"/>
            <a:ext cx="1285884" cy="369332"/>
          </a:xfrm>
          <a:prstGeom prst="rect">
            <a:avLst/>
          </a:prstGeom>
          <a:noFill/>
        </p:spPr>
        <p:txBody>
          <a:bodyPr wrap="square" rtlCol="0">
            <a:spAutoFit/>
          </a:bodyPr>
          <a:lstStyle/>
          <a:p>
            <a:r>
              <a:rPr lang="tr-TR" dirty="0"/>
              <a:t>Son Test</a:t>
            </a:r>
          </a:p>
        </p:txBody>
      </p:sp>
      <p:sp>
        <p:nvSpPr>
          <p:cNvPr id="12" name="11 Metin kutusu"/>
          <p:cNvSpPr txBox="1"/>
          <p:nvPr/>
        </p:nvSpPr>
        <p:spPr>
          <a:xfrm>
            <a:off x="282705" y="6075957"/>
            <a:ext cx="8101042" cy="646331"/>
          </a:xfrm>
          <a:prstGeom prst="rect">
            <a:avLst/>
          </a:prstGeom>
          <a:noFill/>
        </p:spPr>
        <p:txBody>
          <a:bodyPr wrap="square" rtlCol="0">
            <a:spAutoFit/>
          </a:bodyPr>
          <a:lstStyle/>
          <a:p>
            <a:pPr algn="ctr"/>
            <a:r>
              <a:rPr lang="tr-TR" dirty="0"/>
              <a:t>Deney ve Kontrol Grubu Çocuklarının Ailelerinin Aile Katılım Ölçeğinden Aldıkları Ön-Test ve Son-Test Puan Ortalamalarının Karşılaştırılması </a:t>
            </a:r>
          </a:p>
        </p:txBody>
      </p:sp>
      <p:sp>
        <p:nvSpPr>
          <p:cNvPr id="3" name="Alt Bilgi Yer Tutucusu 2">
            <a:extLst>
              <a:ext uri="{FF2B5EF4-FFF2-40B4-BE49-F238E27FC236}">
                <a16:creationId xmlns:a16="http://schemas.microsoft.com/office/drawing/2014/main" id="{60DB0674-35A6-EB4E-8CD0-3961AC0AD03E}"/>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Kaynakça</a:t>
            </a:r>
            <a:br>
              <a:rPr lang="tr-TR" dirty="0"/>
            </a:br>
            <a:endParaRPr lang="tr-TR" dirty="0"/>
          </a:p>
        </p:txBody>
      </p:sp>
      <p:sp>
        <p:nvSpPr>
          <p:cNvPr id="3" name="2 İçerik Yer Tutucusu"/>
          <p:cNvSpPr>
            <a:spLocks noGrp="1"/>
          </p:cNvSpPr>
          <p:nvPr>
            <p:ph idx="1"/>
          </p:nvPr>
        </p:nvSpPr>
        <p:spPr>
          <a:xfrm>
            <a:off x="679637" y="1403604"/>
            <a:ext cx="7772400" cy="4050792"/>
          </a:xfrm>
        </p:spPr>
        <p:txBody>
          <a:bodyPr>
            <a:normAutofit lnSpcReduction="10000"/>
          </a:bodyPr>
          <a:lstStyle/>
          <a:p>
            <a:r>
              <a:rPr lang="tr-TR" dirty="0"/>
              <a:t>Portage Eğitim Programı Kitabı</a:t>
            </a:r>
          </a:p>
          <a:p>
            <a:endParaRPr lang="tr-TR" dirty="0"/>
          </a:p>
          <a:p>
            <a:r>
              <a:rPr lang="tr-TR" dirty="0">
                <a:hlinkClick r:id="rId2"/>
              </a:rPr>
              <a:t>http://endermarangoz.com/portage/</a:t>
            </a:r>
            <a:endParaRPr lang="tr-TR" dirty="0"/>
          </a:p>
          <a:p>
            <a:endParaRPr lang="tr-TR" dirty="0"/>
          </a:p>
          <a:p>
            <a:r>
              <a:rPr lang="tr-TR" dirty="0">
                <a:hlinkClick r:id="rId3"/>
              </a:rPr>
              <a:t>https://acikders.ankara.edu.tr/course/view.php?id=133</a:t>
            </a:r>
            <a:endParaRPr lang="tr-TR" dirty="0"/>
          </a:p>
          <a:p>
            <a:endParaRPr lang="tr-TR" dirty="0"/>
          </a:p>
          <a:p>
            <a:r>
              <a:rPr lang="tr-TR" dirty="0"/>
              <a:t>Erken Çocukluk Eğitiminde Yaklaşımlar ve Programlar Kitabı</a:t>
            </a:r>
          </a:p>
          <a:p>
            <a:endParaRPr lang="tr-TR" dirty="0"/>
          </a:p>
          <a:p>
            <a:r>
              <a:rPr lang="tr-TR" dirty="0"/>
              <a:t>Portage Erken Eğitim Programının 5-6 Yaş Çocuklarının Gelişimleri İle Aile Katılım Düzeyleri Üzerindeki Etkisi’ adlı makale.</a:t>
            </a:r>
          </a:p>
          <a:p>
            <a:endParaRPr lang="tr-TR" dirty="0"/>
          </a:p>
          <a:p>
            <a:endParaRPr lang="tr-TR" dirty="0"/>
          </a:p>
          <a:p>
            <a:endParaRPr lang="tr-TR" dirty="0"/>
          </a:p>
        </p:txBody>
      </p:sp>
      <p:sp>
        <p:nvSpPr>
          <p:cNvPr id="4" name="Alt Bilgi Yer Tutucusu 3">
            <a:extLst>
              <a:ext uri="{FF2B5EF4-FFF2-40B4-BE49-F238E27FC236}">
                <a16:creationId xmlns:a16="http://schemas.microsoft.com/office/drawing/2014/main" id="{4C2878A1-53DA-3F40-919C-D19620322688}"/>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84632"/>
            <a:ext cx="7772400" cy="1000152"/>
          </a:xfrm>
        </p:spPr>
        <p:txBody>
          <a:bodyPr/>
          <a:lstStyle/>
          <a:p>
            <a:r>
              <a:rPr lang="tr-TR" dirty="0"/>
              <a:t>Hizmet modeli</a:t>
            </a:r>
          </a:p>
        </p:txBody>
      </p:sp>
      <p:sp>
        <p:nvSpPr>
          <p:cNvPr id="3" name="2 İçerik Yer Tutucusu"/>
          <p:cNvSpPr>
            <a:spLocks noGrp="1"/>
          </p:cNvSpPr>
          <p:nvPr>
            <p:ph idx="1"/>
          </p:nvPr>
        </p:nvSpPr>
        <p:spPr>
          <a:xfrm>
            <a:off x="685800" y="1340768"/>
            <a:ext cx="7772400" cy="4831432"/>
          </a:xfrm>
        </p:spPr>
        <p:txBody>
          <a:bodyPr>
            <a:normAutofit fontScale="92500" lnSpcReduction="20000"/>
          </a:bodyPr>
          <a:lstStyle/>
          <a:p>
            <a:r>
              <a:rPr lang="tr-TR" dirty="0"/>
              <a:t>Portage,aile sistemi yaklaşımını temel almaktadır.</a:t>
            </a:r>
          </a:p>
          <a:p>
            <a:r>
              <a:rPr lang="tr-TR" dirty="0"/>
              <a:t>Portage, destek hizmetten yararlanması gerekli olan çocuğa yönelik erken müdahalenin;en az sınırlayıcı ortamlarda gerçekleştirilmesini amaçlamaktadır.</a:t>
            </a:r>
          </a:p>
          <a:p>
            <a:r>
              <a:rPr lang="tr-TR" dirty="0"/>
              <a:t>Portage’nin bu amacı gerçekleştirebilmek için 4 temel ilkesi bulunmaktadır.</a:t>
            </a:r>
          </a:p>
          <a:p>
            <a:pPr marL="457200" indent="-457200">
              <a:buFont typeface="+mj-lt"/>
              <a:buAutoNum type="arabicPeriod"/>
            </a:pPr>
            <a:r>
              <a:rPr lang="tr-TR" dirty="0"/>
              <a:t>Eğitime aile rehberlik etmektedir. Aileye </a:t>
            </a:r>
            <a:r>
              <a:rPr lang="tr-TR" dirty="0" err="1"/>
              <a:t>Portage</a:t>
            </a:r>
            <a:r>
              <a:rPr lang="tr-TR" dirty="0"/>
              <a:t> modelini sunan kişi, ailenin iyi bir rehberlik modeli görevi sürdürebilmesi için sadece rol gösterici bir rol üstlenmektedir.</a:t>
            </a:r>
          </a:p>
          <a:p>
            <a:pPr marL="457200" indent="-457200">
              <a:buFont typeface="+mj-lt"/>
              <a:buAutoNum type="arabicPeriod"/>
            </a:pPr>
            <a:r>
              <a:rPr lang="tr-TR" dirty="0"/>
              <a:t>Eğitim sürecinin temelini; anne-baba ve çocuk etkileşimi oluşturmaktadır.</a:t>
            </a:r>
          </a:p>
          <a:p>
            <a:pPr marL="457200" indent="-457200">
              <a:buFont typeface="+mj-lt"/>
              <a:buAutoNum type="arabicPeriod"/>
            </a:pPr>
            <a:r>
              <a:rPr lang="tr-TR" dirty="0"/>
              <a:t>Ailedeki, alışkanlıklar, gelenekler, günlük rutinler ve çocuk ile geçirilen zaman; aile yaşamını yansıtmaktadır. Aile  yaşamı, oluşturulacak eğitim programında oldukça önemli bir yere sahiptir.</a:t>
            </a:r>
          </a:p>
          <a:p>
            <a:pPr marL="457200" indent="-457200">
              <a:buFont typeface="+mj-lt"/>
              <a:buAutoNum type="arabicPeriod"/>
            </a:pPr>
            <a:r>
              <a:rPr lang="tr-TR" dirty="0"/>
              <a:t>Yapılan gözlemler;  programın oluşturulmasında ve anne-baba ile program uygulayıcı arasında gerçekleşecek olan görüşmeler için oldukça önemlidir (</a:t>
            </a:r>
            <a:r>
              <a:rPr lang="tr-TR" dirty="0" err="1"/>
              <a:t>Shearer</a:t>
            </a:r>
            <a:r>
              <a:rPr lang="tr-TR" dirty="0"/>
              <a:t> ve Shearer,1976)</a:t>
            </a:r>
          </a:p>
          <a:p>
            <a:endParaRPr lang="tr-TR" dirty="0"/>
          </a:p>
        </p:txBody>
      </p:sp>
      <p:sp>
        <p:nvSpPr>
          <p:cNvPr id="4" name="Alt Bilgi Yer Tutucusu 3">
            <a:extLst>
              <a:ext uri="{FF2B5EF4-FFF2-40B4-BE49-F238E27FC236}">
                <a16:creationId xmlns:a16="http://schemas.microsoft.com/office/drawing/2014/main" id="{40C982FD-60E1-2D4D-9AA3-617A8BF30527}"/>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1412776"/>
            <a:ext cx="7772400" cy="4759424"/>
          </a:xfrm>
        </p:spPr>
        <p:txBody>
          <a:bodyPr/>
          <a:lstStyle/>
          <a:p>
            <a:r>
              <a:rPr lang="tr-TR" dirty="0"/>
              <a:t>Sonuç olarak; Portage Modeli her çocuk ve ailesi için biribirinden farklı içeriklere sahip olabilmektedir.</a:t>
            </a:r>
          </a:p>
          <a:p>
            <a:r>
              <a:rPr lang="tr-TR" dirty="0"/>
              <a:t>Örneğin, her ailenin çocuğundan beklentileri biribirinden  farklılık gösterebilmektedir ve her ailenin çocuğuna sunacağı destek çalışmalarda performansı farklı olabilmektedir.</a:t>
            </a:r>
          </a:p>
          <a:p>
            <a:r>
              <a:rPr lang="tr-TR" dirty="0"/>
              <a:t>Dolayısıyla Portage Modelinin uygulanmasında ailenin sosyo-kültürel yapısı dikkate alınmakta, destek hizmet planı içerikte aynı olmakla birlikte aile ve çocukların gereksinimlerine göre değişiklik göstermektedir.</a:t>
            </a:r>
          </a:p>
          <a:p>
            <a:endParaRPr lang="tr-TR" dirty="0"/>
          </a:p>
        </p:txBody>
      </p:sp>
      <p:sp>
        <p:nvSpPr>
          <p:cNvPr id="4" name="Alt Bilgi Yer Tutucusu 3">
            <a:extLst>
              <a:ext uri="{FF2B5EF4-FFF2-40B4-BE49-F238E27FC236}">
                <a16:creationId xmlns:a16="http://schemas.microsoft.com/office/drawing/2014/main" id="{68ED9D24-11D1-6B43-B6A9-B2053B63DFBC}"/>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84632"/>
            <a:ext cx="7772400" cy="928144"/>
          </a:xfrm>
        </p:spPr>
        <p:txBody>
          <a:bodyPr/>
          <a:lstStyle/>
          <a:p>
            <a:r>
              <a:rPr lang="tr-TR" dirty="0"/>
              <a:t>Portage nasıl çalışır</a:t>
            </a:r>
          </a:p>
        </p:txBody>
      </p:sp>
      <p:sp>
        <p:nvSpPr>
          <p:cNvPr id="3" name="2 İçerik Yer Tutucusu"/>
          <p:cNvSpPr>
            <a:spLocks noGrp="1"/>
          </p:cNvSpPr>
          <p:nvPr>
            <p:ph idx="1"/>
          </p:nvPr>
        </p:nvSpPr>
        <p:spPr>
          <a:xfrm>
            <a:off x="685800" y="1412776"/>
            <a:ext cx="7772400" cy="5040560"/>
          </a:xfrm>
        </p:spPr>
        <p:txBody>
          <a:bodyPr>
            <a:normAutofit/>
          </a:bodyPr>
          <a:lstStyle/>
          <a:p>
            <a:r>
              <a:rPr lang="tr-TR" altLang="tr-TR" dirty="0"/>
              <a:t>Orijinal Portage hizmet modelinde devlet tarafından kurulan yerel Portage ünitelerine atanan uzman ve ev eğitimcileri bulundukları yerdeki gelişim geriliği veya uyaran eksikliği bulunan 0-6 yaş arası çocuklara ve ailelere ücretsiz hizmet verir.</a:t>
            </a:r>
          </a:p>
          <a:p>
            <a:r>
              <a:rPr lang="tr-TR" altLang="tr-TR" dirty="0"/>
              <a:t>Aile, eğitimli Portage ev ziyaretçisi tarafından evde haftalık olarak ziyaret edilir.</a:t>
            </a:r>
          </a:p>
          <a:p>
            <a:r>
              <a:rPr lang="tr-TR" altLang="tr-TR" dirty="0"/>
              <a:t>Anne babalar ev ziyaretçisiyle çocuklarının bireysel olarak yapabildikleri, yapmadıkları ve destek gereksinimlerine ilişkin gözlem ve görüşlerini paylaşır.</a:t>
            </a:r>
          </a:p>
          <a:p>
            <a:r>
              <a:rPr lang="tr-TR" dirty="0"/>
              <a:t>Uzman, haftada bir kez eğitimci ile toplantı yaparak ev ziyareti yapan eğitimciyi her hafta denetlemiş olur.</a:t>
            </a:r>
          </a:p>
          <a:p>
            <a:r>
              <a:rPr lang="tr-TR" dirty="0"/>
              <a:t>Son olarak bir idari heyet </a:t>
            </a:r>
            <a:r>
              <a:rPr lang="tr-TR" dirty="0" err="1"/>
              <a:t>Portage</a:t>
            </a:r>
            <a:r>
              <a:rPr lang="tr-TR" dirty="0"/>
              <a:t> Modelinin uygulamalarını yılda 3 kez toplanarak değerlendirir.</a:t>
            </a:r>
          </a:p>
        </p:txBody>
      </p:sp>
      <p:sp>
        <p:nvSpPr>
          <p:cNvPr id="4" name="Alt Bilgi Yer Tutucusu 3">
            <a:extLst>
              <a:ext uri="{FF2B5EF4-FFF2-40B4-BE49-F238E27FC236}">
                <a16:creationId xmlns:a16="http://schemas.microsoft.com/office/drawing/2014/main" id="{939C994E-BFA7-E74F-AA6E-3224732C345F}"/>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85225"/>
            <a:ext cx="7772400" cy="865428"/>
          </a:xfrm>
        </p:spPr>
        <p:txBody>
          <a:bodyPr/>
          <a:lstStyle/>
          <a:p>
            <a:r>
              <a:rPr lang="tr-TR" dirty="0"/>
              <a:t>HİZMET MODELİ </a:t>
            </a:r>
          </a:p>
        </p:txBody>
      </p:sp>
      <p:sp>
        <p:nvSpPr>
          <p:cNvPr id="3" name="2 İçerik Yer Tutucusu"/>
          <p:cNvSpPr>
            <a:spLocks noGrp="1"/>
          </p:cNvSpPr>
          <p:nvPr>
            <p:ph idx="1"/>
          </p:nvPr>
        </p:nvSpPr>
        <p:spPr/>
        <p:txBody>
          <a:bodyPr/>
          <a:lstStyle/>
          <a:p>
            <a:endParaRPr lang="tr-TR" dirty="0"/>
          </a:p>
          <a:p>
            <a:endParaRPr lang="tr-TR" dirty="0"/>
          </a:p>
          <a:p>
            <a:endParaRPr lang="tr-TR" dirty="0"/>
          </a:p>
        </p:txBody>
      </p:sp>
      <p:sp>
        <p:nvSpPr>
          <p:cNvPr id="5" name="4 İkizkenar Üçgen"/>
          <p:cNvSpPr/>
          <p:nvPr/>
        </p:nvSpPr>
        <p:spPr>
          <a:xfrm>
            <a:off x="1547664" y="1772816"/>
            <a:ext cx="4968552" cy="4464496"/>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dirty="0"/>
          </a:p>
        </p:txBody>
      </p:sp>
      <p:cxnSp>
        <p:nvCxnSpPr>
          <p:cNvPr id="7" name="6 Düz Bağlayıcı"/>
          <p:cNvCxnSpPr/>
          <p:nvPr/>
        </p:nvCxnSpPr>
        <p:spPr>
          <a:xfrm>
            <a:off x="3357554" y="3000372"/>
            <a:ext cx="135732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Düz Bağlayıcı"/>
          <p:cNvCxnSpPr/>
          <p:nvPr/>
        </p:nvCxnSpPr>
        <p:spPr>
          <a:xfrm>
            <a:off x="3000364" y="3714752"/>
            <a:ext cx="21431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2500298" y="4572008"/>
            <a:ext cx="3024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Düz Bağlayıcı"/>
          <p:cNvCxnSpPr/>
          <p:nvPr/>
        </p:nvCxnSpPr>
        <p:spPr>
          <a:xfrm>
            <a:off x="2000232" y="5429264"/>
            <a:ext cx="407196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15 Metin kutusu"/>
          <p:cNvSpPr txBox="1"/>
          <p:nvPr/>
        </p:nvSpPr>
        <p:spPr>
          <a:xfrm>
            <a:off x="3643306" y="2500306"/>
            <a:ext cx="784678" cy="461665"/>
          </a:xfrm>
          <a:prstGeom prst="rect">
            <a:avLst/>
          </a:prstGeom>
          <a:noFill/>
        </p:spPr>
        <p:txBody>
          <a:bodyPr wrap="square" rtlCol="0">
            <a:spAutoFit/>
          </a:bodyPr>
          <a:lstStyle/>
          <a:p>
            <a:pPr algn="ctr"/>
            <a:r>
              <a:rPr lang="tr-TR" sz="1200" b="1" dirty="0"/>
              <a:t>İDARİ KURUL</a:t>
            </a:r>
          </a:p>
        </p:txBody>
      </p:sp>
      <p:sp>
        <p:nvSpPr>
          <p:cNvPr id="17" name="16 Metin kutusu"/>
          <p:cNvSpPr txBox="1"/>
          <p:nvPr/>
        </p:nvSpPr>
        <p:spPr>
          <a:xfrm>
            <a:off x="3491880" y="3356992"/>
            <a:ext cx="1152128" cy="369332"/>
          </a:xfrm>
          <a:prstGeom prst="rect">
            <a:avLst/>
          </a:prstGeom>
          <a:noFill/>
        </p:spPr>
        <p:txBody>
          <a:bodyPr wrap="square" rtlCol="0">
            <a:spAutoFit/>
          </a:bodyPr>
          <a:lstStyle/>
          <a:p>
            <a:pPr algn="ctr"/>
            <a:r>
              <a:rPr lang="tr-TR" dirty="0"/>
              <a:t>UZMAN</a:t>
            </a:r>
          </a:p>
        </p:txBody>
      </p:sp>
      <p:sp>
        <p:nvSpPr>
          <p:cNvPr id="18" name="17 Metin kutusu"/>
          <p:cNvSpPr txBox="1"/>
          <p:nvPr/>
        </p:nvSpPr>
        <p:spPr>
          <a:xfrm>
            <a:off x="3098242" y="4169310"/>
            <a:ext cx="1728192" cy="369332"/>
          </a:xfrm>
          <a:prstGeom prst="rect">
            <a:avLst/>
          </a:prstGeom>
          <a:noFill/>
        </p:spPr>
        <p:txBody>
          <a:bodyPr wrap="square" rtlCol="0">
            <a:spAutoFit/>
          </a:bodyPr>
          <a:lstStyle/>
          <a:p>
            <a:pPr algn="ctr"/>
            <a:r>
              <a:rPr lang="tr-TR" dirty="0"/>
              <a:t>   EĞİTİMCİ  </a:t>
            </a:r>
          </a:p>
        </p:txBody>
      </p:sp>
      <p:sp>
        <p:nvSpPr>
          <p:cNvPr id="19" name="18 Metin kutusu"/>
          <p:cNvSpPr txBox="1"/>
          <p:nvPr/>
        </p:nvSpPr>
        <p:spPr>
          <a:xfrm>
            <a:off x="2695232" y="4999987"/>
            <a:ext cx="2448272" cy="369332"/>
          </a:xfrm>
          <a:prstGeom prst="rect">
            <a:avLst/>
          </a:prstGeom>
          <a:noFill/>
        </p:spPr>
        <p:txBody>
          <a:bodyPr wrap="square" rtlCol="0">
            <a:spAutoFit/>
          </a:bodyPr>
          <a:lstStyle/>
          <a:p>
            <a:pPr algn="ctr"/>
            <a:r>
              <a:rPr lang="tr-TR" dirty="0"/>
              <a:t>     ANNE-BABA</a:t>
            </a:r>
          </a:p>
        </p:txBody>
      </p:sp>
      <p:sp>
        <p:nvSpPr>
          <p:cNvPr id="20" name="19 Metin kutusu"/>
          <p:cNvSpPr txBox="1"/>
          <p:nvPr/>
        </p:nvSpPr>
        <p:spPr>
          <a:xfrm>
            <a:off x="2789802" y="5797297"/>
            <a:ext cx="2088232" cy="369332"/>
          </a:xfrm>
          <a:prstGeom prst="rect">
            <a:avLst/>
          </a:prstGeom>
          <a:noFill/>
        </p:spPr>
        <p:txBody>
          <a:bodyPr wrap="square" rtlCol="0">
            <a:spAutoFit/>
          </a:bodyPr>
          <a:lstStyle/>
          <a:p>
            <a:pPr algn="ctr"/>
            <a:r>
              <a:rPr lang="tr-TR" dirty="0"/>
              <a:t>      ÇOCUK</a:t>
            </a:r>
          </a:p>
        </p:txBody>
      </p:sp>
      <p:cxnSp>
        <p:nvCxnSpPr>
          <p:cNvPr id="22" name="21 Düz Ok Bağlayıcısı"/>
          <p:cNvCxnSpPr/>
          <p:nvPr/>
        </p:nvCxnSpPr>
        <p:spPr>
          <a:xfrm flipH="1">
            <a:off x="2699792" y="2492896"/>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Metin kutusu"/>
          <p:cNvSpPr txBox="1"/>
          <p:nvPr/>
        </p:nvSpPr>
        <p:spPr>
          <a:xfrm>
            <a:off x="325523" y="2099946"/>
            <a:ext cx="1945356" cy="646331"/>
          </a:xfrm>
          <a:prstGeom prst="rect">
            <a:avLst/>
          </a:prstGeom>
          <a:noFill/>
        </p:spPr>
        <p:txBody>
          <a:bodyPr wrap="square" rtlCol="0">
            <a:spAutoFit/>
          </a:bodyPr>
          <a:lstStyle/>
          <a:p>
            <a:r>
              <a:rPr lang="tr-TR" dirty="0"/>
              <a:t>Yılda 3 kez uzmanla toplantı</a:t>
            </a:r>
          </a:p>
        </p:txBody>
      </p:sp>
      <p:cxnSp>
        <p:nvCxnSpPr>
          <p:cNvPr id="25" name="24 Düz Ok Bağlayıcısı"/>
          <p:cNvCxnSpPr/>
          <p:nvPr/>
        </p:nvCxnSpPr>
        <p:spPr>
          <a:xfrm flipH="1">
            <a:off x="2627784" y="3356992"/>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Metin kutusu"/>
          <p:cNvSpPr txBox="1"/>
          <p:nvPr/>
        </p:nvSpPr>
        <p:spPr>
          <a:xfrm>
            <a:off x="330070" y="3103739"/>
            <a:ext cx="2017364" cy="369332"/>
          </a:xfrm>
          <a:prstGeom prst="rect">
            <a:avLst/>
          </a:prstGeom>
          <a:noFill/>
        </p:spPr>
        <p:txBody>
          <a:bodyPr wrap="square" rtlCol="0">
            <a:spAutoFit/>
          </a:bodyPr>
          <a:lstStyle/>
          <a:p>
            <a:r>
              <a:rPr lang="tr-TR" dirty="0"/>
              <a:t>Haftada toplantı</a:t>
            </a:r>
          </a:p>
        </p:txBody>
      </p:sp>
      <p:cxnSp>
        <p:nvCxnSpPr>
          <p:cNvPr id="28" name="27 Düz Ok Bağlayıcısı"/>
          <p:cNvCxnSpPr>
            <a:stCxn id="5" idx="1"/>
          </p:cNvCxnSpPr>
          <p:nvPr/>
        </p:nvCxnSpPr>
        <p:spPr>
          <a:xfrm flipH="1">
            <a:off x="2411760" y="4005064"/>
            <a:ext cx="378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Metin kutusu"/>
          <p:cNvSpPr txBox="1"/>
          <p:nvPr/>
        </p:nvSpPr>
        <p:spPr>
          <a:xfrm>
            <a:off x="327369" y="3705585"/>
            <a:ext cx="2376264" cy="646331"/>
          </a:xfrm>
          <a:prstGeom prst="rect">
            <a:avLst/>
          </a:prstGeom>
          <a:noFill/>
        </p:spPr>
        <p:txBody>
          <a:bodyPr wrap="square" rtlCol="0">
            <a:spAutoFit/>
          </a:bodyPr>
          <a:lstStyle/>
          <a:p>
            <a:r>
              <a:rPr lang="tr-TR" dirty="0"/>
              <a:t>Haftada bir ev ziyareti</a:t>
            </a:r>
          </a:p>
        </p:txBody>
      </p:sp>
      <p:cxnSp>
        <p:nvCxnSpPr>
          <p:cNvPr id="31" name="30 Düz Ok Bağlayıcısı"/>
          <p:cNvCxnSpPr/>
          <p:nvPr/>
        </p:nvCxnSpPr>
        <p:spPr>
          <a:xfrm flipH="1">
            <a:off x="1547664" y="5085184"/>
            <a:ext cx="57606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Düz Ok Bağlayıcısı"/>
          <p:cNvCxnSpPr/>
          <p:nvPr/>
        </p:nvCxnSpPr>
        <p:spPr>
          <a:xfrm flipH="1" flipV="1">
            <a:off x="1547664" y="5445224"/>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33 Metin kutusu"/>
          <p:cNvSpPr txBox="1"/>
          <p:nvPr/>
        </p:nvSpPr>
        <p:spPr>
          <a:xfrm>
            <a:off x="330070" y="4867602"/>
            <a:ext cx="1584176" cy="1200329"/>
          </a:xfrm>
          <a:prstGeom prst="rect">
            <a:avLst/>
          </a:prstGeom>
          <a:noFill/>
        </p:spPr>
        <p:txBody>
          <a:bodyPr wrap="square" rtlCol="0">
            <a:spAutoFit/>
          </a:bodyPr>
          <a:lstStyle/>
          <a:p>
            <a:r>
              <a:rPr lang="tr-TR" dirty="0"/>
              <a:t>Her gün çocuğa uygulanan etkinlikler</a:t>
            </a:r>
          </a:p>
        </p:txBody>
      </p:sp>
      <p:sp>
        <p:nvSpPr>
          <p:cNvPr id="4" name="Alt Bilgi Yer Tutucusu 3">
            <a:extLst>
              <a:ext uri="{FF2B5EF4-FFF2-40B4-BE49-F238E27FC236}">
                <a16:creationId xmlns:a16="http://schemas.microsoft.com/office/drawing/2014/main" id="{7B5D57AA-3C69-154F-8741-21BEB2349C87}"/>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84632"/>
            <a:ext cx="7772400" cy="856136"/>
          </a:xfrm>
        </p:spPr>
        <p:txBody>
          <a:bodyPr/>
          <a:lstStyle/>
          <a:p>
            <a:r>
              <a:rPr lang="tr-TR" dirty="0"/>
              <a:t>Portage amaçları</a:t>
            </a:r>
          </a:p>
        </p:txBody>
      </p:sp>
      <p:sp>
        <p:nvSpPr>
          <p:cNvPr id="3" name="2 İçerik Yer Tutucusu"/>
          <p:cNvSpPr>
            <a:spLocks noGrp="1"/>
          </p:cNvSpPr>
          <p:nvPr>
            <p:ph idx="1"/>
          </p:nvPr>
        </p:nvSpPr>
        <p:spPr>
          <a:xfrm>
            <a:off x="685800" y="1268760"/>
            <a:ext cx="7772400" cy="4903440"/>
          </a:xfrm>
        </p:spPr>
        <p:txBody>
          <a:bodyPr>
            <a:normAutofit fontScale="85000" lnSpcReduction="10000"/>
          </a:bodyPr>
          <a:lstStyle/>
          <a:p>
            <a:r>
              <a:rPr lang="tr-TR" dirty="0"/>
              <a:t>Çocukların yaşam kalitesini arttırmak.</a:t>
            </a:r>
          </a:p>
          <a:p>
            <a:r>
              <a:rPr lang="tr-TR" dirty="0"/>
              <a:t>Ailelere çocuk gelişimi ve eğitimi konusunda destekleyici bilgilere vermek.</a:t>
            </a:r>
          </a:p>
          <a:p>
            <a:r>
              <a:rPr lang="tr-TR" dirty="0"/>
              <a:t>Çocukların gelişimlerini (bilişsel,motor,dil, sosyal-duygusal, özbakım) en üst seviyeye çıkarmak.</a:t>
            </a:r>
          </a:p>
          <a:p>
            <a:r>
              <a:rPr lang="tr-TR" altLang="tr-TR" dirty="0"/>
              <a:t>Eve dayalı eğitim programlarının uygulanmasını sağlamak ve yaygınlaştırmak.</a:t>
            </a:r>
          </a:p>
          <a:p>
            <a:r>
              <a:rPr lang="tr-TR" altLang="tr-TR" dirty="0"/>
              <a:t>Okulöncesi eğitimden yararlanamayan ve elverişsiz koşullarda yaşayan çocukların  gelişimsel açıdan gereksinimlerini belirlemek ve eğitim programlarıyla desteklemek.</a:t>
            </a:r>
          </a:p>
          <a:p>
            <a:r>
              <a:rPr lang="tr-TR" altLang="tr-TR" dirty="0"/>
              <a:t>Anne-babaların, anne-babalık rollerinin yanı sıra eğitmen olarak rollerini de  güçlendirmek.</a:t>
            </a:r>
          </a:p>
          <a:p>
            <a:r>
              <a:rPr lang="tr-TR" altLang="tr-TR" dirty="0"/>
              <a:t>Anne babaların çocuklarının bireysel özelliklerine uygun beklentilerde olmalarını sağlamak.</a:t>
            </a:r>
          </a:p>
          <a:p>
            <a:r>
              <a:rPr lang="tr-TR" altLang="tr-TR" dirty="0"/>
              <a:t>Ailelere, çocuk gelişimi ve eğitimi konusunda destekleyici bilgiler vermek.</a:t>
            </a:r>
          </a:p>
          <a:p>
            <a:r>
              <a:rPr lang="tr-TR" altLang="tr-TR" dirty="0"/>
              <a:t>Çocuk haklarına dair sözleşmenin hayata geçirilmesini desteklemek </a:t>
            </a:r>
          </a:p>
          <a:p>
            <a:endParaRPr lang="tr-TR" dirty="0"/>
          </a:p>
        </p:txBody>
      </p:sp>
      <p:sp>
        <p:nvSpPr>
          <p:cNvPr id="4" name="Alt Bilgi Yer Tutucusu 3">
            <a:extLst>
              <a:ext uri="{FF2B5EF4-FFF2-40B4-BE49-F238E27FC236}">
                <a16:creationId xmlns:a16="http://schemas.microsoft.com/office/drawing/2014/main" id="{A4020CC8-72AF-AD46-B653-8743A81E8B8D}"/>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84632"/>
            <a:ext cx="7772400" cy="856136"/>
          </a:xfrm>
        </p:spPr>
        <p:txBody>
          <a:bodyPr/>
          <a:lstStyle/>
          <a:p>
            <a:r>
              <a:rPr lang="tr-TR" dirty="0"/>
              <a:t>Portage temel bileşenleri</a:t>
            </a:r>
          </a:p>
        </p:txBody>
      </p:sp>
      <p:sp>
        <p:nvSpPr>
          <p:cNvPr id="3" name="2 İçerik Yer Tutucusu"/>
          <p:cNvSpPr>
            <a:spLocks noGrp="1"/>
          </p:cNvSpPr>
          <p:nvPr>
            <p:ph idx="1"/>
          </p:nvPr>
        </p:nvSpPr>
        <p:spPr>
          <a:xfrm>
            <a:off x="685800" y="1268760"/>
            <a:ext cx="7772400" cy="4903440"/>
          </a:xfrm>
        </p:spPr>
        <p:txBody>
          <a:bodyPr/>
          <a:lstStyle/>
          <a:p>
            <a:r>
              <a:rPr lang="tr-TR" dirty="0"/>
              <a:t>Portage Modelinin kendi içinde 6 temel bileşeni bulunmaktadır. Bu bileşenler birbirini tamamlayıcı nitelik göstemektedir.</a:t>
            </a:r>
          </a:p>
          <a:p>
            <a:r>
              <a:rPr lang="tr-TR" dirty="0">
                <a:solidFill>
                  <a:srgbClr val="FF0000"/>
                </a:solidFill>
              </a:rPr>
              <a:t>1-Tanımlama Aşaması: </a:t>
            </a:r>
            <a:r>
              <a:rPr lang="tr-TR" dirty="0"/>
              <a:t>Program hakkında toplumsal açıdan yoğun bir bilgilendirmenin yapılması gerekmektedir.</a:t>
            </a:r>
          </a:p>
          <a:p>
            <a:r>
              <a:rPr lang="tr-TR" dirty="0"/>
              <a:t>Çünkü modeli uygulayacak kurum/kişi kendi hizmet kitlesine,finans kaynaklarının gereklerine,hizmet vereceği aile sayısına bağlı olarak ölçütlerini belirlemedir.</a:t>
            </a:r>
          </a:p>
          <a:p>
            <a:r>
              <a:rPr lang="tr-TR" dirty="0"/>
              <a:t>Dolayısıyla Portage modelinin ilk aşaması modelin tanımlanmasını gerektirmektedir.</a:t>
            </a:r>
          </a:p>
        </p:txBody>
      </p:sp>
      <p:sp>
        <p:nvSpPr>
          <p:cNvPr id="4" name="Alt Bilgi Yer Tutucusu 3">
            <a:extLst>
              <a:ext uri="{FF2B5EF4-FFF2-40B4-BE49-F238E27FC236}">
                <a16:creationId xmlns:a16="http://schemas.microsoft.com/office/drawing/2014/main" id="{2A848C99-03FD-0149-B75A-C41A41F2E8C7}"/>
              </a:ext>
            </a:extLst>
          </p:cNvPr>
          <p:cNvSpPr>
            <a:spLocks noGrp="1"/>
          </p:cNvSpPr>
          <p:nvPr>
            <p:ph type="ftr" sz="quarter" idx="11"/>
          </p:nvPr>
        </p:nvSpPr>
        <p:spPr/>
        <p:txBody>
          <a:bodyPr/>
          <a:lstStyle/>
          <a:p>
            <a:r>
              <a:rPr lang="tr-TR"/>
              <a:t>Doç. Dr. Hatice Bakkaloğlu</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{560C66A8-B5C2-7345-A4DE-B883FC9A23D9}tf10001070</Template>
  <TotalTime>1191</TotalTime>
  <Words>2299</Words>
  <Application>Microsoft Macintosh PowerPoint</Application>
  <PresentationFormat>Ekran Gösterisi (4:3)</PresentationFormat>
  <Paragraphs>254</Paragraphs>
  <Slides>31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31</vt:i4>
      </vt:variant>
    </vt:vector>
  </HeadingPairs>
  <TitlesOfParts>
    <vt:vector size="38" baseType="lpstr">
      <vt:lpstr>Arial</vt:lpstr>
      <vt:lpstr>Calibri</vt:lpstr>
      <vt:lpstr>Rockwell</vt:lpstr>
      <vt:lpstr>Rockwell Condensed</vt:lpstr>
      <vt:lpstr>Rockwell Extra Bold</vt:lpstr>
      <vt:lpstr>Wingdings</vt:lpstr>
      <vt:lpstr>Tahta Yazı</vt:lpstr>
      <vt:lpstr>PORTAGE-PEÇDEP</vt:lpstr>
      <vt:lpstr>Portage nedir?</vt:lpstr>
      <vt:lpstr>TARİHÇE</vt:lpstr>
      <vt:lpstr>Hizmet modeli</vt:lpstr>
      <vt:lpstr>PowerPoint Sunusu</vt:lpstr>
      <vt:lpstr>Portage nasıl çalışır</vt:lpstr>
      <vt:lpstr>HİZMET MODELİ </vt:lpstr>
      <vt:lpstr>Portage amaçları</vt:lpstr>
      <vt:lpstr>Portage temel bileşenleri</vt:lpstr>
      <vt:lpstr>PowerPoint Sunusu</vt:lpstr>
      <vt:lpstr>PowerPoint Sunusu</vt:lpstr>
      <vt:lpstr>PowerPoint Sunusu</vt:lpstr>
      <vt:lpstr>PowerPoint Sunusu</vt:lpstr>
      <vt:lpstr>PowerPoint Sunusu</vt:lpstr>
      <vt:lpstr>Gelişimi değerlendirme aşamaları</vt:lpstr>
      <vt:lpstr>Portage ekibi</vt:lpstr>
      <vt:lpstr>Portage Eğitim Malzemeleri</vt:lpstr>
      <vt:lpstr>Ölçeğin kullanım kuralları</vt:lpstr>
      <vt:lpstr>ÖRNEK UYGULAMA</vt:lpstr>
      <vt:lpstr>PowerPoint Sunusu</vt:lpstr>
      <vt:lpstr>PowerPoint Sunusu</vt:lpstr>
      <vt:lpstr>PowerPoint Sunusu</vt:lpstr>
      <vt:lpstr>PowerPoint Sunusu</vt:lpstr>
      <vt:lpstr>Örnek ev ödevi</vt:lpstr>
      <vt:lpstr>Uluslararası Portage Derneği (ipa)</vt:lpstr>
      <vt:lpstr>Ipa’nın Görevleri</vt:lpstr>
      <vt:lpstr>Türkiye’de portage</vt:lpstr>
      <vt:lpstr>TÜRKİYE’DE PORTAGE ÇALIŞMALARI</vt:lpstr>
      <vt:lpstr>Çocuk puanları</vt:lpstr>
      <vt:lpstr>AİLE KATILIMI</vt:lpstr>
      <vt:lpstr>Kaynakça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PORTAGE</dc:title>
  <dc:creator>MUHARREM CAN</dc:creator>
  <cp:lastModifiedBy>AHMET TURAN Acungil</cp:lastModifiedBy>
  <cp:revision>177</cp:revision>
  <dcterms:created xsi:type="dcterms:W3CDTF">2018-11-25T17:39:48Z</dcterms:created>
  <dcterms:modified xsi:type="dcterms:W3CDTF">2019-11-29T12:00:05Z</dcterms:modified>
</cp:coreProperties>
</file>