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66"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19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19.11.2017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19.11.2017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19.11.2017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dhmi.gov.tr/getBinaryFile.aspx?Type=1&amp;dosyaID=567"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err="1" smtClean="0"/>
              <a:t>Endüktans</a:t>
            </a:r>
            <a:r>
              <a:rPr lang="tr-TR" dirty="0" smtClean="0"/>
              <a:t> ölçümü</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103 ÖLÇME TEKNİĞİ</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LCRMETRELER</a:t>
            </a:r>
            <a:endParaRPr lang="tr-TR" dirty="0"/>
          </a:p>
        </p:txBody>
      </p:sp>
      <p:sp>
        <p:nvSpPr>
          <p:cNvPr id="3" name="İçerik Yer Tutucusu 2"/>
          <p:cNvSpPr>
            <a:spLocks noGrp="1"/>
          </p:cNvSpPr>
          <p:nvPr>
            <p:ph idx="1"/>
          </p:nvPr>
        </p:nvSpPr>
        <p:spPr/>
        <p:txBody>
          <a:bodyPr>
            <a:normAutofit/>
          </a:bodyPr>
          <a:lstStyle/>
          <a:p>
            <a:pPr algn="just"/>
            <a:r>
              <a:rPr lang="tr-TR" sz="2400" dirty="0" err="1"/>
              <a:t>Endüktans</a:t>
            </a:r>
            <a:r>
              <a:rPr lang="tr-TR" sz="2400" dirty="0"/>
              <a:t> değeri de aynen direnç değerinde olduğu gibi kesinlikle enerji altında olmadan </a:t>
            </a:r>
            <a:r>
              <a:rPr lang="tr-TR" sz="2400" dirty="0" err="1"/>
              <a:t>Lcrmetre</a:t>
            </a:r>
            <a:r>
              <a:rPr lang="tr-TR" sz="2400" dirty="0"/>
              <a:t> veya </a:t>
            </a:r>
            <a:r>
              <a:rPr lang="tr-TR" sz="2400" dirty="0" err="1"/>
              <a:t>endüktans</a:t>
            </a:r>
            <a:r>
              <a:rPr lang="tr-TR" sz="2400" dirty="0"/>
              <a:t> ölçme özelliğine sahip </a:t>
            </a:r>
            <a:r>
              <a:rPr lang="tr-TR" sz="2400" dirty="0" err="1"/>
              <a:t>avometreler</a:t>
            </a:r>
            <a:r>
              <a:rPr lang="tr-TR" sz="2400" dirty="0"/>
              <a:t> ile yapılabilmektedir. </a:t>
            </a:r>
            <a:r>
              <a:rPr lang="tr-TR" sz="2400" dirty="0" err="1"/>
              <a:t>Endüktans</a:t>
            </a:r>
            <a:r>
              <a:rPr lang="tr-TR" sz="2400" dirty="0"/>
              <a:t> ölçerken aynen direnç ölçümündeki teknikler uygulanmaktadır. </a:t>
            </a:r>
            <a:r>
              <a:rPr lang="tr-TR" sz="2400" dirty="0" err="1"/>
              <a:t>Lcrmetre</a:t>
            </a:r>
            <a:r>
              <a:rPr lang="tr-TR" sz="2400" dirty="0"/>
              <a:t> olmadığı durumda </a:t>
            </a:r>
            <a:r>
              <a:rPr lang="tr-TR" sz="2400" dirty="0" err="1"/>
              <a:t>endüktans</a:t>
            </a:r>
            <a:r>
              <a:rPr lang="tr-TR" sz="2400" dirty="0"/>
              <a:t> ölçme özelliğine sahip </a:t>
            </a:r>
            <a:r>
              <a:rPr lang="tr-TR" sz="2400" dirty="0" err="1"/>
              <a:t>avometre</a:t>
            </a:r>
            <a:r>
              <a:rPr lang="tr-TR" sz="2400" dirty="0"/>
              <a:t> ile aynen </a:t>
            </a:r>
            <a:r>
              <a:rPr lang="tr-TR" sz="2400" dirty="0" err="1"/>
              <a:t>Lcrmetre</a:t>
            </a:r>
            <a:r>
              <a:rPr lang="tr-TR" sz="2400" dirty="0"/>
              <a:t> de olduğu gibi ölçüm yapılabilir. Yalnız burada dikkat edilmesi gereken husus, bu özelliğe sahip </a:t>
            </a:r>
            <a:r>
              <a:rPr lang="tr-TR" sz="2400" dirty="0" err="1"/>
              <a:t>avometrelerde</a:t>
            </a:r>
            <a:r>
              <a:rPr lang="tr-TR" sz="2400" dirty="0"/>
              <a:t> </a:t>
            </a:r>
            <a:r>
              <a:rPr lang="tr-TR" sz="2400" dirty="0" err="1"/>
              <a:t>endüktansı</a:t>
            </a:r>
            <a:r>
              <a:rPr lang="tr-TR" sz="2400" dirty="0"/>
              <a:t> ölçülecek bobin, </a:t>
            </a:r>
            <a:r>
              <a:rPr lang="tr-TR" sz="2400" dirty="0" err="1"/>
              <a:t>problara</a:t>
            </a:r>
            <a:r>
              <a:rPr lang="tr-TR" sz="2400" dirty="0"/>
              <a:t> değil </a:t>
            </a:r>
            <a:r>
              <a:rPr lang="tr-TR" sz="2400" dirty="0" err="1"/>
              <a:t>Lx</a:t>
            </a:r>
            <a:r>
              <a:rPr lang="tr-TR" sz="2400" dirty="0"/>
              <a:t> olarak gösterilen bağlantı noktasına </a:t>
            </a:r>
            <a:r>
              <a:rPr lang="tr-TR" sz="2400" dirty="0" smtClean="0"/>
              <a:t>bağlanmalıdır[1]. </a:t>
            </a:r>
            <a:endParaRPr lang="tr-TR" sz="2400" dirty="0"/>
          </a:p>
        </p:txBody>
      </p:sp>
    </p:spTree>
    <p:extLst>
      <p:ext uri="{BB962C8B-B14F-4D97-AF65-F5344CB8AC3E}">
        <p14:creationId xmlns:p14="http://schemas.microsoft.com/office/powerpoint/2010/main" val="542017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LCRMETRELER</a:t>
            </a:r>
          </a:p>
        </p:txBody>
      </p:sp>
      <p:sp>
        <p:nvSpPr>
          <p:cNvPr id="3" name="İçerik Yer Tutucusu 2"/>
          <p:cNvSpPr>
            <a:spLocks noGrp="1"/>
          </p:cNvSpPr>
          <p:nvPr>
            <p:ph idx="1"/>
          </p:nvPr>
        </p:nvSpPr>
        <p:spPr/>
        <p:txBody>
          <a:bodyPr>
            <a:normAutofit/>
          </a:bodyPr>
          <a:lstStyle/>
          <a:p>
            <a:pPr algn="just"/>
            <a:r>
              <a:rPr lang="tr-TR" sz="2400" dirty="0" err="1"/>
              <a:t>Lcrmetreler</a:t>
            </a:r>
            <a:r>
              <a:rPr lang="tr-TR" sz="2400" dirty="0"/>
              <a:t> ile </a:t>
            </a:r>
            <a:r>
              <a:rPr lang="tr-TR" sz="2400" dirty="0" err="1"/>
              <a:t>endüktans</a:t>
            </a:r>
            <a:r>
              <a:rPr lang="tr-TR" sz="2400" dirty="0"/>
              <a:t> ölçülürken ölçülecek </a:t>
            </a:r>
            <a:r>
              <a:rPr lang="tr-TR" sz="2400" dirty="0" err="1"/>
              <a:t>endüktans</a:t>
            </a:r>
            <a:r>
              <a:rPr lang="tr-TR" sz="2400" dirty="0"/>
              <a:t> değerine uygun kademe seçilir, eğer </a:t>
            </a:r>
            <a:r>
              <a:rPr lang="tr-TR" sz="2400" dirty="0" err="1"/>
              <a:t>endüktans</a:t>
            </a:r>
            <a:r>
              <a:rPr lang="tr-TR" sz="2400" dirty="0"/>
              <a:t> değeri için seçilen kademe küçük ise değer ekranında “1”, kademe büyük ise “0” değeri görülür. Bu durumlarda seçilen kademe büyütülerek ya da küçültülerek ölçüm tamamlanır. </a:t>
            </a:r>
            <a:r>
              <a:rPr lang="tr-TR" sz="2400" dirty="0" err="1"/>
              <a:t>Lcrmetre</a:t>
            </a:r>
            <a:r>
              <a:rPr lang="tr-TR" sz="2400" dirty="0"/>
              <a:t> ile bobinin </a:t>
            </a:r>
            <a:r>
              <a:rPr lang="tr-TR" sz="2400" dirty="0" err="1"/>
              <a:t>endüktansını</a:t>
            </a:r>
            <a:r>
              <a:rPr lang="tr-TR" sz="2400" dirty="0"/>
              <a:t> (L) ölçtüğünüzü, </a:t>
            </a:r>
            <a:r>
              <a:rPr lang="tr-TR" sz="2400" dirty="0" err="1"/>
              <a:t>endüktansında</a:t>
            </a:r>
            <a:r>
              <a:rPr lang="tr-TR" sz="2400" dirty="0"/>
              <a:t> alternatif akımın değişimine karşı gösterilen zorluk olduğunu </a:t>
            </a:r>
            <a:r>
              <a:rPr lang="tr-TR" sz="2400" dirty="0" smtClean="0"/>
              <a:t>unutmayın[1].</a:t>
            </a:r>
            <a:endParaRPr lang="tr-TR" sz="2400" dirty="0"/>
          </a:p>
        </p:txBody>
      </p:sp>
    </p:spTree>
    <p:extLst>
      <p:ext uri="{BB962C8B-B14F-4D97-AF65-F5344CB8AC3E}">
        <p14:creationId xmlns:p14="http://schemas.microsoft.com/office/powerpoint/2010/main" val="948126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KAPASİTE ÖLÇME</a:t>
            </a:r>
            <a:endParaRPr lang="tr-TR" dirty="0"/>
          </a:p>
        </p:txBody>
      </p:sp>
      <p:sp>
        <p:nvSpPr>
          <p:cNvPr id="3" name="İçerik Yer Tutucusu 2"/>
          <p:cNvSpPr>
            <a:spLocks noGrp="1"/>
          </p:cNvSpPr>
          <p:nvPr>
            <p:ph idx="1"/>
          </p:nvPr>
        </p:nvSpPr>
        <p:spPr/>
        <p:txBody>
          <a:bodyPr>
            <a:normAutofit/>
          </a:bodyPr>
          <a:lstStyle/>
          <a:p>
            <a:pPr algn="just"/>
            <a:r>
              <a:rPr lang="tr-TR" sz="2400" dirty="0"/>
              <a:t>İki iletken levha arasına bir yalıtkan malzeme konularak yapılan elektronik devre elamanlarına kondansatör denir. Kondansatörler elektrik enerjisini depo etmek için kullanılır ve her kondansatörün depo ettiği enerji miktarı farklılık gösterir. Kondansatörlerin depo edecekleri enerji miktarını kapasitesi belirler. Tanım olarak, kondansatörün elektrik enerjisini depo edebilme özelliğine kapasite denir. Kapasite “C” harfi ile ifade edilir ve birimine Farad(F) denir. Uygulamada farad büyük bir değer olduğundan daha çok ast katları kullanılır. Bunlar, </a:t>
            </a:r>
            <a:r>
              <a:rPr lang="tr-TR" sz="2400" dirty="0" err="1"/>
              <a:t>pikofarad</a:t>
            </a:r>
            <a:r>
              <a:rPr lang="tr-TR" sz="2400" dirty="0"/>
              <a:t> (</a:t>
            </a:r>
            <a:r>
              <a:rPr lang="tr-TR" sz="2400" dirty="0" err="1"/>
              <a:t>pF</a:t>
            </a:r>
            <a:r>
              <a:rPr lang="tr-TR" sz="2400" dirty="0"/>
              <a:t>), </a:t>
            </a:r>
            <a:r>
              <a:rPr lang="tr-TR" sz="2400" dirty="0" err="1"/>
              <a:t>nanofarad</a:t>
            </a:r>
            <a:r>
              <a:rPr lang="tr-TR" sz="2400" dirty="0"/>
              <a:t> (</a:t>
            </a:r>
            <a:r>
              <a:rPr lang="tr-TR" sz="2400" dirty="0" err="1"/>
              <a:t>nF</a:t>
            </a:r>
            <a:r>
              <a:rPr lang="tr-TR" sz="2400" dirty="0"/>
              <a:t>), </a:t>
            </a:r>
            <a:r>
              <a:rPr lang="tr-TR" sz="2400" dirty="0" err="1"/>
              <a:t>mikrofarad</a:t>
            </a:r>
            <a:r>
              <a:rPr lang="tr-TR" sz="2400" dirty="0"/>
              <a:t> (</a:t>
            </a:r>
            <a:r>
              <a:rPr lang="tr-TR" sz="2400" dirty="0" err="1"/>
              <a:t>mF</a:t>
            </a:r>
            <a:r>
              <a:rPr lang="tr-TR" sz="2400" dirty="0"/>
              <a:t>), </a:t>
            </a:r>
            <a:r>
              <a:rPr lang="tr-TR" sz="2400" dirty="0" err="1"/>
              <a:t>milifarad</a:t>
            </a:r>
            <a:r>
              <a:rPr lang="tr-TR" sz="2400" dirty="0"/>
              <a:t> (</a:t>
            </a:r>
            <a:r>
              <a:rPr lang="tr-TR" sz="2400" dirty="0" err="1"/>
              <a:t>mF</a:t>
            </a:r>
            <a:r>
              <a:rPr lang="tr-TR" sz="2400" dirty="0"/>
              <a:t>) şeklindedir.</a:t>
            </a:r>
          </a:p>
        </p:txBody>
      </p:sp>
    </p:spTree>
    <p:extLst>
      <p:ext uri="{BB962C8B-B14F-4D97-AF65-F5344CB8AC3E}">
        <p14:creationId xmlns:p14="http://schemas.microsoft.com/office/powerpoint/2010/main" val="2783502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KAPASİTEYİ ETKİLEYEN FAKTÖRLER</a:t>
            </a:r>
            <a:endParaRPr lang="tr-TR" dirty="0"/>
          </a:p>
        </p:txBody>
      </p:sp>
      <p:sp>
        <p:nvSpPr>
          <p:cNvPr id="3" name="İçerik Yer Tutucusu 2"/>
          <p:cNvSpPr>
            <a:spLocks noGrp="1"/>
          </p:cNvSpPr>
          <p:nvPr>
            <p:ph idx="1"/>
          </p:nvPr>
        </p:nvSpPr>
        <p:spPr/>
        <p:txBody>
          <a:bodyPr>
            <a:normAutofit/>
          </a:bodyPr>
          <a:lstStyle/>
          <a:p>
            <a:pPr algn="just"/>
            <a:r>
              <a:rPr lang="tr-TR" sz="2400" dirty="0"/>
              <a:t>Kondansatörlerde kapasiteyi etkileyen, faktörler yapısı ile ilgili özellikleridir. Bunlar: </a:t>
            </a:r>
          </a:p>
          <a:p>
            <a:pPr algn="just"/>
            <a:r>
              <a:rPr lang="tr-TR" sz="2400" dirty="0" smtClean="0"/>
              <a:t>Kondansatör </a:t>
            </a:r>
            <a:r>
              <a:rPr lang="tr-TR" sz="2400" dirty="0"/>
              <a:t>plakalarının yüzey alanına </a:t>
            </a:r>
          </a:p>
          <a:p>
            <a:pPr algn="just"/>
            <a:r>
              <a:rPr lang="tr-TR" sz="2400" dirty="0" smtClean="0"/>
              <a:t>Plakalar </a:t>
            </a:r>
            <a:r>
              <a:rPr lang="tr-TR" sz="2400" dirty="0"/>
              <a:t>arası mesafeye </a:t>
            </a:r>
          </a:p>
          <a:p>
            <a:pPr algn="just"/>
            <a:r>
              <a:rPr lang="tr-TR" sz="2400" dirty="0" smtClean="0"/>
              <a:t>Araya </a:t>
            </a:r>
            <a:r>
              <a:rPr lang="tr-TR" sz="2400" dirty="0"/>
              <a:t>konan yalıtkan malzemenin cinsine bağlıdır. </a:t>
            </a:r>
          </a:p>
          <a:p>
            <a:pPr algn="just"/>
            <a:r>
              <a:rPr lang="tr-TR" sz="2400" dirty="0" smtClean="0"/>
              <a:t>Kondansatör </a:t>
            </a:r>
            <a:r>
              <a:rPr lang="tr-TR" sz="2400" dirty="0"/>
              <a:t>kapasitesi (sığası), plakaların yüzey alanı ve plakalar arasındaki mesafeyle ilişkilidir. Ayrıca plakalar arasındaki yalıtkan maddenin </a:t>
            </a:r>
            <a:r>
              <a:rPr lang="tr-TR" sz="2400" dirty="0" err="1"/>
              <a:t>yalıtkanlık</a:t>
            </a:r>
            <a:r>
              <a:rPr lang="tr-TR" sz="2400" dirty="0"/>
              <a:t> özelliği de kondansatörün sığasını </a:t>
            </a:r>
            <a:r>
              <a:rPr lang="tr-TR" sz="2400" dirty="0" smtClean="0"/>
              <a:t>etkiler[1]. </a:t>
            </a:r>
            <a:endParaRPr lang="tr-TR" sz="2400" dirty="0"/>
          </a:p>
        </p:txBody>
      </p:sp>
    </p:spTree>
    <p:extLst>
      <p:ext uri="{BB962C8B-B14F-4D97-AF65-F5344CB8AC3E}">
        <p14:creationId xmlns:p14="http://schemas.microsoft.com/office/powerpoint/2010/main" val="3982020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KAPASİTENİN ÖLÇÜLMESİ</a:t>
            </a:r>
            <a:endParaRPr lang="tr-TR" dirty="0"/>
          </a:p>
        </p:txBody>
      </p:sp>
      <p:sp>
        <p:nvSpPr>
          <p:cNvPr id="3" name="İçerik Yer Tutucusu 2"/>
          <p:cNvSpPr>
            <a:spLocks noGrp="1"/>
          </p:cNvSpPr>
          <p:nvPr>
            <p:ph idx="1"/>
          </p:nvPr>
        </p:nvSpPr>
        <p:spPr/>
        <p:txBody>
          <a:bodyPr>
            <a:normAutofit/>
          </a:bodyPr>
          <a:lstStyle/>
          <a:p>
            <a:pPr algn="just"/>
            <a:r>
              <a:rPr lang="tr-TR" sz="2400" dirty="0"/>
              <a:t>Kondansatör kapasitesi değişik ölçü aletleri ve teknikler ile ölçülebilir. Bunlardan en pratik olan yöntem </a:t>
            </a:r>
            <a:r>
              <a:rPr lang="tr-TR" sz="2400" dirty="0" err="1"/>
              <a:t>Lcrmetre</a:t>
            </a:r>
            <a:r>
              <a:rPr lang="tr-TR" sz="2400" dirty="0"/>
              <a:t> ya da kapasite ölçümü yapabilen </a:t>
            </a:r>
            <a:r>
              <a:rPr lang="tr-TR" sz="2400" dirty="0" err="1"/>
              <a:t>avometre</a:t>
            </a:r>
            <a:r>
              <a:rPr lang="tr-TR" sz="2400" dirty="0"/>
              <a:t> kullanmaktır. Ayrıca sadece kapasite ölçümü yapan kapasite metrelerde bulunmaktadır. Bu ölçü aletlerin hepsinde de kademe seçimi ve ölçme tekniği aynı olup direnç ve </a:t>
            </a:r>
            <a:r>
              <a:rPr lang="tr-TR" sz="2400" dirty="0" err="1"/>
              <a:t>endüktans</a:t>
            </a:r>
            <a:r>
              <a:rPr lang="tr-TR" sz="2400" dirty="0"/>
              <a:t> ölçümünde olduğu gibi uygun kademe seçimi yapılır. Kondansatör uçları </a:t>
            </a:r>
            <a:r>
              <a:rPr lang="tr-TR" sz="2400" dirty="0" err="1"/>
              <a:t>Lcrmetrede</a:t>
            </a:r>
            <a:r>
              <a:rPr lang="tr-TR" sz="2400" dirty="0"/>
              <a:t> </a:t>
            </a:r>
            <a:r>
              <a:rPr lang="tr-TR" sz="2400" dirty="0" err="1"/>
              <a:t>problarına</a:t>
            </a:r>
            <a:r>
              <a:rPr lang="tr-TR" sz="2400" dirty="0"/>
              <a:t> ya da ölçüm noktasına, </a:t>
            </a:r>
            <a:r>
              <a:rPr lang="tr-TR" sz="2400" dirty="0" err="1"/>
              <a:t>avometrelerde</a:t>
            </a:r>
            <a:r>
              <a:rPr lang="tr-TR" sz="2400" dirty="0"/>
              <a:t> yalnız ölçüm noktasına bağlandıktan sonra değer ekranından sonuç okunur.</a:t>
            </a:r>
          </a:p>
        </p:txBody>
      </p:sp>
    </p:spTree>
    <p:extLst>
      <p:ext uri="{BB962C8B-B14F-4D97-AF65-F5344CB8AC3E}">
        <p14:creationId xmlns:p14="http://schemas.microsoft.com/office/powerpoint/2010/main" val="2411814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KAPASİTENİN ÖLÇÜLMESİ</a:t>
            </a:r>
          </a:p>
        </p:txBody>
      </p:sp>
      <p:sp>
        <p:nvSpPr>
          <p:cNvPr id="3" name="İçerik Yer Tutucusu 2"/>
          <p:cNvSpPr>
            <a:spLocks noGrp="1"/>
          </p:cNvSpPr>
          <p:nvPr>
            <p:ph idx="1"/>
          </p:nvPr>
        </p:nvSpPr>
        <p:spPr/>
        <p:txBody>
          <a:bodyPr>
            <a:normAutofit/>
          </a:bodyPr>
          <a:lstStyle/>
          <a:p>
            <a:pPr algn="just"/>
            <a:r>
              <a:rPr lang="tr-TR" sz="2400" dirty="0" err="1"/>
              <a:t>Lcrmetrelerde</a:t>
            </a:r>
            <a:r>
              <a:rPr lang="tr-TR" sz="2400" dirty="0"/>
              <a:t> kapasite ölçümü, </a:t>
            </a:r>
            <a:r>
              <a:rPr lang="tr-TR" sz="2400" dirty="0" err="1"/>
              <a:t>endüktans</a:t>
            </a:r>
            <a:r>
              <a:rPr lang="tr-TR" sz="2400" dirty="0"/>
              <a:t> ölçümünden farklı değildir. Kapasite ölçümü yapılırken burada da ölçülecek değere uygun kademeyi seçmek ve ölçümü bundan sonra başlatmak hızlı ve doğru bir ölçüm yapılmasını sağlayacaktır. Kademe seçiminden sonra ölçüm yapıldığında değer ekranında kapasite değeri yerine “1” ifadesi görmeniz aynen direnç ve </a:t>
            </a:r>
            <a:r>
              <a:rPr lang="tr-TR" sz="2400" dirty="0" err="1"/>
              <a:t>endüktans</a:t>
            </a:r>
            <a:r>
              <a:rPr lang="tr-TR" sz="2400" dirty="0"/>
              <a:t> ölçümünde olduğu gibi küçük bir kademe, “0” ifadesinin görülmesi büyük bir kademe seçildiğini gösterir. Aynı zamanda okunan değerde hassasiyet arttırılmak isteniyorsa (100 </a:t>
            </a:r>
            <a:r>
              <a:rPr lang="el-GR" sz="2400" dirty="0"/>
              <a:t>μ</a:t>
            </a:r>
            <a:r>
              <a:rPr lang="tr-TR" sz="2400" dirty="0"/>
              <a:t>f yerine, 99.2 </a:t>
            </a:r>
            <a:r>
              <a:rPr lang="el-GR" sz="2400" dirty="0"/>
              <a:t>μ</a:t>
            </a:r>
            <a:r>
              <a:rPr lang="tr-TR" sz="2400" dirty="0"/>
              <a:t>f gibi) kademe küçültülerek bu hassasiyet </a:t>
            </a:r>
            <a:r>
              <a:rPr lang="tr-TR" sz="2400" dirty="0" smtClean="0"/>
              <a:t>arttırılabilir[1].</a:t>
            </a:r>
            <a:endParaRPr lang="tr-TR" sz="2400" dirty="0"/>
          </a:p>
        </p:txBody>
      </p:sp>
    </p:spTree>
    <p:extLst>
      <p:ext uri="{BB962C8B-B14F-4D97-AF65-F5344CB8AC3E}">
        <p14:creationId xmlns:p14="http://schemas.microsoft.com/office/powerpoint/2010/main" val="3201879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smtClean="0"/>
              <a:t>[1] </a:t>
            </a:r>
            <a:r>
              <a:rPr lang="tr-TR" dirty="0" smtClean="0">
                <a:hlinkClick r:id="rId2"/>
              </a:rPr>
              <a:t>www.dhmi.gov.tr/getBinaryFile.aspx?Type=1&amp;dosyaID=567</a:t>
            </a:r>
            <a:r>
              <a:rPr lang="tr-TR" dirty="0" smtClean="0"/>
              <a:t> (Erişim </a:t>
            </a:r>
            <a:r>
              <a:rPr lang="tr-TR" dirty="0"/>
              <a:t>tar: </a:t>
            </a:r>
            <a:r>
              <a:rPr lang="tr-TR" dirty="0" smtClean="0"/>
              <a:t>19.11.2017)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1444</TotalTime>
  <Words>496</Words>
  <Application>Microsoft Office PowerPoint</Application>
  <PresentationFormat>Özel</PresentationFormat>
  <Paragraphs>24</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Geçmişe bakış</vt:lpstr>
      <vt:lpstr>Endüktans ölçümü</vt:lpstr>
      <vt:lpstr>LCRMETRELER</vt:lpstr>
      <vt:lpstr>LCRMETRELER</vt:lpstr>
      <vt:lpstr>KAPASİTE ÖLÇME</vt:lpstr>
      <vt:lpstr>KAPASİTEYİ ETKİLEYEN FAKTÖRLER</vt:lpstr>
      <vt:lpstr>KAPASİTENİN ÖLÇÜLMESİ</vt:lpstr>
      <vt:lpstr>KAPASİTENİN ÖLÇÜLMESİ</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85</cp:revision>
  <dcterms:created xsi:type="dcterms:W3CDTF">2017-11-14T11:12:27Z</dcterms:created>
  <dcterms:modified xsi:type="dcterms:W3CDTF">2017-11-19T19:22:08Z</dcterms:modified>
</cp:coreProperties>
</file>