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1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987"/>
    <a:srgbClr val="264885"/>
    <a:srgbClr val="284985"/>
    <a:srgbClr val="46303D"/>
    <a:srgbClr val="4472C4"/>
    <a:srgbClr val="E5C97C"/>
    <a:srgbClr val="F7BAA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1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5887-FCFD-464C-9C67-771E78DA1569}" type="datetimeFigureOut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6FC1-3097-4839-ABE0-10A0A85FD27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45380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5887-FCFD-464C-9C67-771E78DA1569}" type="datetimeFigureOut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6FC1-3097-4839-ABE0-10A0A85FD27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45727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5887-FCFD-464C-9C67-771E78DA1569}" type="datetimeFigureOut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6FC1-3097-4839-ABE0-10A0A85FD27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51124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5887-FCFD-464C-9C67-771E78DA1569}" type="datetimeFigureOut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6FC1-3097-4839-ABE0-10A0A85FD27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9939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5887-FCFD-464C-9C67-771E78DA1569}" type="datetimeFigureOut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6FC1-3097-4839-ABE0-10A0A85FD27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9012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5887-FCFD-464C-9C67-771E78DA1569}" type="datetimeFigureOut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6FC1-3097-4839-ABE0-10A0A85FD27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2509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5887-FCFD-464C-9C67-771E78DA1569}" type="datetimeFigureOut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6FC1-3097-4839-ABE0-10A0A85FD27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8412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5887-FCFD-464C-9C67-771E78DA1569}" type="datetimeFigureOut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6FC1-3097-4839-ABE0-10A0A85FD27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5370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5887-FCFD-464C-9C67-771E78DA1569}" type="datetimeFigureOut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6FC1-3097-4839-ABE0-10A0A85FD27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8235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5887-FCFD-464C-9C67-771E78DA1569}" type="datetimeFigureOut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6FC1-3097-4839-ABE0-10A0A85FD27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97572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5887-FCFD-464C-9C67-771E78DA1569}" type="datetimeFigureOut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6FC1-3097-4839-ABE0-10A0A85FD27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9633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B5887-FCFD-464C-9C67-771E78DA1569}" type="datetimeFigureOut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36FC1-3097-4839-ABE0-10A0A85FD27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11799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frm=1&amp;source=images&amp;cd=&amp;cad=rja&amp;docid=7tDosCdZwx_jJM&amp;tbnid=St5pkbR9RSvTGM:&amp;ved=0CAUQjRw&amp;url=http://www.haberexen.com/osmancikta-deprem-tatbikati-gercegini-aratmadi-407303h.htm&amp;ei=DfboUur2Fojnswanw4C4CA&amp;bvm=bv.60157871,d.Yms&amp;psig=AFQjCNFJLSx15HNCLidRIKeCCwu0_wMDVw&amp;ust=139108539473267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5175F02C-2C1A-43B8-9694-1B4E63A01B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96AE9BC3-0CC0-4A0F-B24E-912C2DF14F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58664E91-214B-4108-9C07-58134515D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442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28946024-8278-47B2-BD73-25DC82C4D113}"/>
              </a:ext>
            </a:extLst>
          </p:cNvPr>
          <p:cNvSpPr txBox="1"/>
          <p:nvPr/>
        </p:nvSpPr>
        <p:spPr>
          <a:xfrm>
            <a:off x="853225" y="1322501"/>
            <a:ext cx="7437677" cy="156966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284985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ARAMA KURTARMA DERSİ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122833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/>
            </a:r>
            <a:b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122833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</a:b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ÜNİTE 7: </a:t>
            </a:r>
            <a:r>
              <a:rPr lang="tr-TR" sz="3200" dirty="0">
                <a:solidFill>
                  <a:srgbClr val="FF0000"/>
                </a:solidFill>
                <a:latin typeface="Ubuntu" panose="020B0504030602030204" pitchFamily="34" charset="0"/>
              </a:rPr>
              <a:t>Enkazdan Kurtarma ve Enkaza Giriş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Teknikleri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7E812DC6-D3F4-4C52-B8A5-345CF8A063DD}"/>
              </a:ext>
            </a:extLst>
          </p:cNvPr>
          <p:cNvSpPr txBox="1"/>
          <p:nvPr/>
        </p:nvSpPr>
        <p:spPr>
          <a:xfrm>
            <a:off x="2945241" y="5043878"/>
            <a:ext cx="3253522" cy="51552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Öğr</a:t>
            </a: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. Gör. Murat GÖROĞLU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mgoroglu@ankara.edu.tr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021AAF24-7604-4FDC-B97A-F5758A4D5FEF}"/>
              </a:ext>
            </a:extLst>
          </p:cNvPr>
          <p:cNvSpPr txBox="1"/>
          <p:nvPr/>
        </p:nvSpPr>
        <p:spPr>
          <a:xfrm>
            <a:off x="1" y="6454295"/>
            <a:ext cx="9144000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Cambria" panose="02040503050406030204" pitchFamily="18" charset="0"/>
                <a:cs typeface="+mn-cs"/>
              </a:rPr>
              <a:t>Güz 2020 ·  SINIF · </a:t>
            </a:r>
            <a:r>
              <a:rPr lang="tr-TR" sz="10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Cambria" panose="02040503050406030204" pitchFamily="18" charset="0"/>
              </a:rPr>
              <a:t>GÜN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Cambria" panose="02040503050406030204" pitchFamily="18" charset="0"/>
                <a:cs typeface="+mn-cs"/>
              </a:rPr>
              <a:t> · SAAT - </a:t>
            </a:r>
            <a:r>
              <a:rPr lang="tr-TR" sz="10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Cambria" panose="02040503050406030204" pitchFamily="18" charset="0"/>
              </a:rPr>
              <a:t>SAAT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Cambria" panose="02040503050406030204" pitchFamily="18" charset="0"/>
                <a:cs typeface="+mn-cs"/>
              </a:rPr>
              <a:t>                                                                                                                                                                            Beypazarı Meslek Yüksekokulu</a:t>
            </a:r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27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072C1A-9E25-4D7E-B7E6-9777271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72201F0-CD69-4FCE-8B1D-7E3E9456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8442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099267F6-9887-410A-9600-4D37EDFF25B4}"/>
              </a:ext>
            </a:extLst>
          </p:cNvPr>
          <p:cNvSpPr txBox="1"/>
          <p:nvPr/>
        </p:nvSpPr>
        <p:spPr>
          <a:xfrm>
            <a:off x="-1" y="6717606"/>
            <a:ext cx="9144000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 Kurtarma Dersi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Gör. Murat GÖROĞLU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E1375CA3-ECA3-48F5-910B-56B676091C9A}"/>
              </a:ext>
            </a:extLst>
          </p:cNvPr>
          <p:cNvSpPr/>
          <p:nvPr/>
        </p:nvSpPr>
        <p:spPr>
          <a:xfrm>
            <a:off x="628649" y="1027907"/>
            <a:ext cx="745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D4C43D0D-4D87-4289-82C4-68B6900F4B72}"/>
              </a:ext>
            </a:extLst>
          </p:cNvPr>
          <p:cNvSpPr txBox="1"/>
          <p:nvPr/>
        </p:nvSpPr>
        <p:spPr>
          <a:xfrm>
            <a:off x="540000" y="66777"/>
            <a:ext cx="52612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defTabSz="914400"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Enkazdan Kurtarma ve Enkaza Giriş Teknikleri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2FA37A4F-414F-47EE-AB26-D1DE88F13273}"/>
              </a:ext>
            </a:extLst>
          </p:cNvPr>
          <p:cNvSpPr txBox="1">
            <a:spLocks/>
          </p:cNvSpPr>
          <p:nvPr/>
        </p:nvSpPr>
        <p:spPr>
          <a:xfrm>
            <a:off x="0" y="76523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altLang="tr-TR" dirty="0">
              <a:solidFill>
                <a:srgbClr val="002060"/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A0533FC1-1567-4EB1-BBB6-03A2EFCB7B1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399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D49B5B4E-9FE7-4431-B35C-E6DA64146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90636" y="1059655"/>
            <a:ext cx="6562725" cy="4738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234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072C1A-9E25-4D7E-B7E6-9777271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72201F0-CD69-4FCE-8B1D-7E3E9456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8442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099267F6-9887-410A-9600-4D37EDFF25B4}"/>
              </a:ext>
            </a:extLst>
          </p:cNvPr>
          <p:cNvSpPr txBox="1"/>
          <p:nvPr/>
        </p:nvSpPr>
        <p:spPr>
          <a:xfrm>
            <a:off x="-1" y="6717606"/>
            <a:ext cx="9144000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 Kurtarma Dersi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Gör. Murat GÖROĞLU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E1375CA3-ECA3-48F5-910B-56B676091C9A}"/>
              </a:ext>
            </a:extLst>
          </p:cNvPr>
          <p:cNvSpPr/>
          <p:nvPr/>
        </p:nvSpPr>
        <p:spPr>
          <a:xfrm>
            <a:off x="628649" y="1027907"/>
            <a:ext cx="745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D4C43D0D-4D87-4289-82C4-68B6900F4B72}"/>
              </a:ext>
            </a:extLst>
          </p:cNvPr>
          <p:cNvSpPr txBox="1"/>
          <p:nvPr/>
        </p:nvSpPr>
        <p:spPr>
          <a:xfrm>
            <a:off x="540000" y="66777"/>
            <a:ext cx="52612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defTabSz="914400"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Enkazdan Kurtarma ve Enkaza Giriş Teknikleri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2FA37A4F-414F-47EE-AB26-D1DE88F13273}"/>
              </a:ext>
            </a:extLst>
          </p:cNvPr>
          <p:cNvSpPr txBox="1">
            <a:spLocks/>
          </p:cNvSpPr>
          <p:nvPr/>
        </p:nvSpPr>
        <p:spPr>
          <a:xfrm>
            <a:off x="0" y="76523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altLang="tr-TR" dirty="0">
              <a:solidFill>
                <a:srgbClr val="002060"/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A0533FC1-1567-4EB1-BBB6-03A2EFCB7B1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399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1" name="Picture 4" descr="Resim1">
            <a:extLst>
              <a:ext uri="{FF2B5EF4-FFF2-40B4-BE49-F238E27FC236}">
                <a16:creationId xmlns:a16="http://schemas.microsoft.com/office/drawing/2014/main" xmlns="" id="{85A6CB1D-ECE4-4AB3-80B8-F1E90AE0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56624" y="1124743"/>
            <a:ext cx="6840538" cy="46085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37570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072C1A-9E25-4D7E-B7E6-9777271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72201F0-CD69-4FCE-8B1D-7E3E9456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8442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099267F6-9887-410A-9600-4D37EDFF25B4}"/>
              </a:ext>
            </a:extLst>
          </p:cNvPr>
          <p:cNvSpPr txBox="1"/>
          <p:nvPr/>
        </p:nvSpPr>
        <p:spPr>
          <a:xfrm>
            <a:off x="-1" y="6717606"/>
            <a:ext cx="9144000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 Kurtarma Dersi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Gör. Murat GÖROĞLU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E1375CA3-ECA3-48F5-910B-56B676091C9A}"/>
              </a:ext>
            </a:extLst>
          </p:cNvPr>
          <p:cNvSpPr/>
          <p:nvPr/>
        </p:nvSpPr>
        <p:spPr>
          <a:xfrm>
            <a:off x="628649" y="1027907"/>
            <a:ext cx="745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D4C43D0D-4D87-4289-82C4-68B6900F4B72}"/>
              </a:ext>
            </a:extLst>
          </p:cNvPr>
          <p:cNvSpPr txBox="1"/>
          <p:nvPr/>
        </p:nvSpPr>
        <p:spPr>
          <a:xfrm>
            <a:off x="540000" y="66777"/>
            <a:ext cx="52612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defTabSz="914400"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Enkazdan Kurtarma ve Enkaza Giriş Teknikleri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2FA37A4F-414F-47EE-AB26-D1DE88F13273}"/>
              </a:ext>
            </a:extLst>
          </p:cNvPr>
          <p:cNvSpPr txBox="1">
            <a:spLocks/>
          </p:cNvSpPr>
          <p:nvPr/>
        </p:nvSpPr>
        <p:spPr>
          <a:xfrm>
            <a:off x="0" y="76523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altLang="tr-TR" dirty="0">
              <a:solidFill>
                <a:srgbClr val="002060"/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A0533FC1-1567-4EB1-BBB6-03A2EFCB7B1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399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1" name="Picture 4" descr="D30">
            <a:extLst>
              <a:ext uri="{FF2B5EF4-FFF2-40B4-BE49-F238E27FC236}">
                <a16:creationId xmlns:a16="http://schemas.microsoft.com/office/drawing/2014/main" xmlns="" id="{41FE54E3-AD7D-40CC-B324-DB34DE3B9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95399" y="1027907"/>
            <a:ext cx="6553200" cy="48244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269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072C1A-9E25-4D7E-B7E6-9777271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72201F0-CD69-4FCE-8B1D-7E3E9456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8442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099267F6-9887-410A-9600-4D37EDFF25B4}"/>
              </a:ext>
            </a:extLst>
          </p:cNvPr>
          <p:cNvSpPr txBox="1"/>
          <p:nvPr/>
        </p:nvSpPr>
        <p:spPr>
          <a:xfrm>
            <a:off x="-1" y="6717606"/>
            <a:ext cx="9144000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 Kurtarma Dersi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Gör. Murat GÖROĞLU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E1375CA3-ECA3-48F5-910B-56B676091C9A}"/>
              </a:ext>
            </a:extLst>
          </p:cNvPr>
          <p:cNvSpPr/>
          <p:nvPr/>
        </p:nvSpPr>
        <p:spPr>
          <a:xfrm>
            <a:off x="628649" y="1027907"/>
            <a:ext cx="745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D4C43D0D-4D87-4289-82C4-68B6900F4B72}"/>
              </a:ext>
            </a:extLst>
          </p:cNvPr>
          <p:cNvSpPr txBox="1"/>
          <p:nvPr/>
        </p:nvSpPr>
        <p:spPr>
          <a:xfrm>
            <a:off x="540000" y="66777"/>
            <a:ext cx="52612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defTabSz="914400"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Enkazdan Kurtarma ve Enkaza Giriş Teknikleri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2FA37A4F-414F-47EE-AB26-D1DE88F13273}"/>
              </a:ext>
            </a:extLst>
          </p:cNvPr>
          <p:cNvSpPr txBox="1">
            <a:spLocks/>
          </p:cNvSpPr>
          <p:nvPr/>
        </p:nvSpPr>
        <p:spPr>
          <a:xfrm>
            <a:off x="0" y="76523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altLang="tr-TR" dirty="0">
              <a:solidFill>
                <a:srgbClr val="002060"/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A0533FC1-1567-4EB1-BBB6-03A2EFCB7B1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399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73D88A03-CD3E-4C3A-A44A-DA1AFB3C1C60}"/>
              </a:ext>
            </a:extLst>
          </p:cNvPr>
          <p:cNvSpPr txBox="1">
            <a:spLocks noChangeArrowheads="1"/>
          </p:cNvSpPr>
          <p:nvPr/>
        </p:nvSpPr>
        <p:spPr>
          <a:xfrm>
            <a:off x="1043780" y="845228"/>
            <a:ext cx="7056438" cy="590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tr-TR" altLang="tr-TR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3- ALTTAN GİRİŞ </a:t>
            </a:r>
          </a:p>
          <a:p>
            <a:pPr>
              <a:buFont typeface="Wingdings" panose="05000000000000000000" pitchFamily="2" charset="2"/>
              <a:buNone/>
            </a:pPr>
            <a:endParaRPr lang="tr-TR" altLang="tr-TR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tr-TR" altLang="tr-TR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Bu giriş yöntemi çok katlı binalarda eğer yaralı alt katlara daha yakınsa kullanılır.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Çok katlı binalarda bodrum katlar zeminin altında olduğu için bodrum tavanı tam olarak çökmeyebilir.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Bu yönteme başlamadan önce iş makinesi yardımı ile bodrum yan duvarından içeri girebilecek şekilde delik açılır. </a:t>
            </a: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839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072C1A-9E25-4D7E-B7E6-9777271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72201F0-CD69-4FCE-8B1D-7E3E9456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8442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099267F6-9887-410A-9600-4D37EDFF25B4}"/>
              </a:ext>
            </a:extLst>
          </p:cNvPr>
          <p:cNvSpPr txBox="1"/>
          <p:nvPr/>
        </p:nvSpPr>
        <p:spPr>
          <a:xfrm>
            <a:off x="-1" y="6717606"/>
            <a:ext cx="9144000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 Kurtarma Dersi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Gör. Murat GÖROĞLU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E1375CA3-ECA3-48F5-910B-56B676091C9A}"/>
              </a:ext>
            </a:extLst>
          </p:cNvPr>
          <p:cNvSpPr/>
          <p:nvPr/>
        </p:nvSpPr>
        <p:spPr>
          <a:xfrm>
            <a:off x="628649" y="1027907"/>
            <a:ext cx="745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D4C43D0D-4D87-4289-82C4-68B6900F4B72}"/>
              </a:ext>
            </a:extLst>
          </p:cNvPr>
          <p:cNvSpPr txBox="1"/>
          <p:nvPr/>
        </p:nvSpPr>
        <p:spPr>
          <a:xfrm>
            <a:off x="540000" y="66777"/>
            <a:ext cx="52612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defTabSz="914400"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Enkazdan Kurtarma ve Enkaza Giriş Teknikleri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2FA37A4F-414F-47EE-AB26-D1DE88F13273}"/>
              </a:ext>
            </a:extLst>
          </p:cNvPr>
          <p:cNvSpPr txBox="1">
            <a:spLocks/>
          </p:cNvSpPr>
          <p:nvPr/>
        </p:nvSpPr>
        <p:spPr>
          <a:xfrm>
            <a:off x="0" y="76523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altLang="tr-TR" dirty="0">
              <a:solidFill>
                <a:srgbClr val="002060"/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A0533FC1-1567-4EB1-BBB6-03A2EFCB7B1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399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1" name="Picture 4" descr="ihsaniye_2">
            <a:extLst>
              <a:ext uri="{FF2B5EF4-FFF2-40B4-BE49-F238E27FC236}">
                <a16:creationId xmlns:a16="http://schemas.microsoft.com/office/drawing/2014/main" xmlns="" id="{9243B5A9-91CE-4885-84BE-C4975ED44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630" y="1437481"/>
            <a:ext cx="6408737" cy="43926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2950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072C1A-9E25-4D7E-B7E6-9777271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72201F0-CD69-4FCE-8B1D-7E3E9456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8442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099267F6-9887-410A-9600-4D37EDFF25B4}"/>
              </a:ext>
            </a:extLst>
          </p:cNvPr>
          <p:cNvSpPr txBox="1"/>
          <p:nvPr/>
        </p:nvSpPr>
        <p:spPr>
          <a:xfrm>
            <a:off x="-1" y="6717606"/>
            <a:ext cx="9144000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 Kurtarma Dersi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Gör. Murat GÖROĞLU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E1375CA3-ECA3-48F5-910B-56B676091C9A}"/>
              </a:ext>
            </a:extLst>
          </p:cNvPr>
          <p:cNvSpPr/>
          <p:nvPr/>
        </p:nvSpPr>
        <p:spPr>
          <a:xfrm>
            <a:off x="628649" y="1027907"/>
            <a:ext cx="745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D4C43D0D-4D87-4289-82C4-68B6900F4B72}"/>
              </a:ext>
            </a:extLst>
          </p:cNvPr>
          <p:cNvSpPr txBox="1"/>
          <p:nvPr/>
        </p:nvSpPr>
        <p:spPr>
          <a:xfrm>
            <a:off x="540000" y="66777"/>
            <a:ext cx="52612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defTabSz="914400"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Enkazdan Kurtarma ve Enkaza Giriş Teknikleri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2FA37A4F-414F-47EE-AB26-D1DE88F13273}"/>
              </a:ext>
            </a:extLst>
          </p:cNvPr>
          <p:cNvSpPr txBox="1">
            <a:spLocks/>
          </p:cNvSpPr>
          <p:nvPr/>
        </p:nvSpPr>
        <p:spPr>
          <a:xfrm>
            <a:off x="0" y="76523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altLang="tr-TR" dirty="0">
              <a:solidFill>
                <a:srgbClr val="002060"/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A0533FC1-1567-4EB1-BBB6-03A2EFCB7B1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399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4702C25E-2C45-48CC-99C5-02BB9B3D976E}"/>
              </a:ext>
            </a:extLst>
          </p:cNvPr>
          <p:cNvSpPr txBox="1">
            <a:spLocks noChangeArrowheads="1"/>
          </p:cNvSpPr>
          <p:nvPr/>
        </p:nvSpPr>
        <p:spPr>
          <a:xfrm>
            <a:off x="1299459" y="6369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  <a:br>
              <a:rPr lang="tr-TR" altLang="tr-T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4-KAT KALDIRMA YÖNTEMİ</a:t>
            </a:r>
            <a:br>
              <a:rPr lang="tr-TR" altLang="tr-T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altLang="tr-TR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2DCDE560-1180-4273-BBC5-8CADACE91E7F}"/>
              </a:ext>
            </a:extLst>
          </p:cNvPr>
          <p:cNvSpPr txBox="1">
            <a:spLocks noChangeArrowheads="1"/>
          </p:cNvSpPr>
          <p:nvPr/>
        </p:nvSpPr>
        <p:spPr>
          <a:xfrm>
            <a:off x="1065026" y="1575766"/>
            <a:ext cx="7308850" cy="642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Bu yöntem yaralı veya ölü sayısı fazla çok katlı ve geniş binalarda belli bir süreden sonra tercih edilebilir.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Bu yöntemin tercih edilmesinin sebebi ise umutların azalmaya başlaması, daha fazla insana ulaşılması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istenmesidir.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Enkaz altında kalanlar açısından hızlı fakat tehlikeli bir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yöntemdir. Çünkü binanın taşıyıcı elemanlarının oynama riski vardır.</a:t>
            </a: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523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072C1A-9E25-4D7E-B7E6-9777271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72201F0-CD69-4FCE-8B1D-7E3E9456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8442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099267F6-9887-410A-9600-4D37EDFF25B4}"/>
              </a:ext>
            </a:extLst>
          </p:cNvPr>
          <p:cNvSpPr txBox="1"/>
          <p:nvPr/>
        </p:nvSpPr>
        <p:spPr>
          <a:xfrm>
            <a:off x="-1" y="6717606"/>
            <a:ext cx="9144000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 Kurtarma Dersi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Gör. Murat GÖROĞLU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E1375CA3-ECA3-48F5-910B-56B676091C9A}"/>
              </a:ext>
            </a:extLst>
          </p:cNvPr>
          <p:cNvSpPr/>
          <p:nvPr/>
        </p:nvSpPr>
        <p:spPr>
          <a:xfrm>
            <a:off x="628649" y="1027907"/>
            <a:ext cx="745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D4C43D0D-4D87-4289-82C4-68B6900F4B72}"/>
              </a:ext>
            </a:extLst>
          </p:cNvPr>
          <p:cNvSpPr txBox="1"/>
          <p:nvPr/>
        </p:nvSpPr>
        <p:spPr>
          <a:xfrm>
            <a:off x="540000" y="66777"/>
            <a:ext cx="52612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defTabSz="914400"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Enkazdan Kurtarma ve Enkaza Giriş Teknikleri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2FA37A4F-414F-47EE-AB26-D1DE88F13273}"/>
              </a:ext>
            </a:extLst>
          </p:cNvPr>
          <p:cNvSpPr txBox="1">
            <a:spLocks/>
          </p:cNvSpPr>
          <p:nvPr/>
        </p:nvSpPr>
        <p:spPr>
          <a:xfrm>
            <a:off x="0" y="76523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altLang="tr-TR" dirty="0">
              <a:solidFill>
                <a:srgbClr val="002060"/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A0533FC1-1567-4EB1-BBB6-03A2EFCB7B1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399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C0A19414-8F83-433B-A018-AC81A1343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33486" y="1245338"/>
            <a:ext cx="6677025" cy="5005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3241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072C1A-9E25-4D7E-B7E6-9777271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72201F0-CD69-4FCE-8B1D-7E3E9456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8442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099267F6-9887-410A-9600-4D37EDFF25B4}"/>
              </a:ext>
            </a:extLst>
          </p:cNvPr>
          <p:cNvSpPr txBox="1"/>
          <p:nvPr/>
        </p:nvSpPr>
        <p:spPr>
          <a:xfrm>
            <a:off x="-1" y="6717606"/>
            <a:ext cx="9144000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 Kurtarma Dersi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Gör. Murat GÖROĞLU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E1375CA3-ECA3-48F5-910B-56B676091C9A}"/>
              </a:ext>
            </a:extLst>
          </p:cNvPr>
          <p:cNvSpPr/>
          <p:nvPr/>
        </p:nvSpPr>
        <p:spPr>
          <a:xfrm>
            <a:off x="628649" y="1027907"/>
            <a:ext cx="745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D4C43D0D-4D87-4289-82C4-68B6900F4B72}"/>
              </a:ext>
            </a:extLst>
          </p:cNvPr>
          <p:cNvSpPr txBox="1"/>
          <p:nvPr/>
        </p:nvSpPr>
        <p:spPr>
          <a:xfrm>
            <a:off x="540000" y="66777"/>
            <a:ext cx="52612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defTabSz="914400"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Enkazdan Kurtarma ve Enkaza Giriş Teknikleri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2FA37A4F-414F-47EE-AB26-D1DE88F13273}"/>
              </a:ext>
            </a:extLst>
          </p:cNvPr>
          <p:cNvSpPr txBox="1">
            <a:spLocks/>
          </p:cNvSpPr>
          <p:nvPr/>
        </p:nvSpPr>
        <p:spPr>
          <a:xfrm>
            <a:off x="0" y="76523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altLang="tr-TR" dirty="0">
              <a:solidFill>
                <a:srgbClr val="002060"/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A0533FC1-1567-4EB1-BBB6-03A2EFCB7B1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399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DD2B46F7-B7F2-465F-B827-BE146626A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27136" y="1399381"/>
            <a:ext cx="6689725" cy="4430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7514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072C1A-9E25-4D7E-B7E6-9777271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72201F0-CD69-4FCE-8B1D-7E3E9456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8442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099267F6-9887-410A-9600-4D37EDFF25B4}"/>
              </a:ext>
            </a:extLst>
          </p:cNvPr>
          <p:cNvSpPr txBox="1"/>
          <p:nvPr/>
        </p:nvSpPr>
        <p:spPr>
          <a:xfrm>
            <a:off x="-1" y="6717606"/>
            <a:ext cx="9144000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 Kurtarma Dersi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Gör. Murat GÖROĞLU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E1375CA3-ECA3-48F5-910B-56B676091C9A}"/>
              </a:ext>
            </a:extLst>
          </p:cNvPr>
          <p:cNvSpPr/>
          <p:nvPr/>
        </p:nvSpPr>
        <p:spPr>
          <a:xfrm>
            <a:off x="628649" y="1027907"/>
            <a:ext cx="745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D4C43D0D-4D87-4289-82C4-68B6900F4B72}"/>
              </a:ext>
            </a:extLst>
          </p:cNvPr>
          <p:cNvSpPr txBox="1"/>
          <p:nvPr/>
        </p:nvSpPr>
        <p:spPr>
          <a:xfrm>
            <a:off x="540000" y="66777"/>
            <a:ext cx="52612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defTabSz="914400"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Enkazdan Kurtarma ve Enkaza Giriş Teknikleri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2FA37A4F-414F-47EE-AB26-D1DE88F13273}"/>
              </a:ext>
            </a:extLst>
          </p:cNvPr>
          <p:cNvSpPr txBox="1">
            <a:spLocks/>
          </p:cNvSpPr>
          <p:nvPr/>
        </p:nvSpPr>
        <p:spPr>
          <a:xfrm>
            <a:off x="0" y="76523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altLang="tr-TR" dirty="0">
              <a:solidFill>
                <a:srgbClr val="002060"/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A0533FC1-1567-4EB1-BBB6-03A2EFCB7B1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399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4E65A8FE-8013-470B-9183-63F656393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44586" y="1336736"/>
            <a:ext cx="6854825" cy="456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6779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072C1A-9E25-4D7E-B7E6-9777271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72201F0-CD69-4FCE-8B1D-7E3E9456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8442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099267F6-9887-410A-9600-4D37EDFF25B4}"/>
              </a:ext>
            </a:extLst>
          </p:cNvPr>
          <p:cNvSpPr txBox="1"/>
          <p:nvPr/>
        </p:nvSpPr>
        <p:spPr>
          <a:xfrm>
            <a:off x="-1" y="6717606"/>
            <a:ext cx="9144000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 Kurtarma Dersi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Gör. Murat GÖROĞLU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E1375CA3-ECA3-48F5-910B-56B676091C9A}"/>
              </a:ext>
            </a:extLst>
          </p:cNvPr>
          <p:cNvSpPr/>
          <p:nvPr/>
        </p:nvSpPr>
        <p:spPr>
          <a:xfrm>
            <a:off x="628649" y="1027907"/>
            <a:ext cx="745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D4C43D0D-4D87-4289-82C4-68B6900F4B72}"/>
              </a:ext>
            </a:extLst>
          </p:cNvPr>
          <p:cNvSpPr txBox="1"/>
          <p:nvPr/>
        </p:nvSpPr>
        <p:spPr>
          <a:xfrm>
            <a:off x="540000" y="66777"/>
            <a:ext cx="52612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defTabSz="914400"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Enkazdan Kurtarma ve Enkaza Giriş Teknikleri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2FA37A4F-414F-47EE-AB26-D1DE88F13273}"/>
              </a:ext>
            </a:extLst>
          </p:cNvPr>
          <p:cNvSpPr txBox="1">
            <a:spLocks/>
          </p:cNvSpPr>
          <p:nvPr/>
        </p:nvSpPr>
        <p:spPr>
          <a:xfrm>
            <a:off x="0" y="76523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altLang="tr-TR" dirty="0">
              <a:solidFill>
                <a:srgbClr val="002060"/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A0533FC1-1567-4EB1-BBB6-03A2EFCB7B1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399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983C6A32-E2B5-4E62-9DCF-C7C16EDFA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73199" y="1336736"/>
            <a:ext cx="6197600" cy="4551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8954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072C1A-9E25-4D7E-B7E6-9777271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72201F0-CD69-4FCE-8B1D-7E3E9456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8442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099267F6-9887-410A-9600-4D37EDFF25B4}"/>
              </a:ext>
            </a:extLst>
          </p:cNvPr>
          <p:cNvSpPr txBox="1"/>
          <p:nvPr/>
        </p:nvSpPr>
        <p:spPr>
          <a:xfrm>
            <a:off x="-1" y="6717606"/>
            <a:ext cx="9144000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 Kurtarma Dersi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Gör. Murat GÖROĞLU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E1375CA3-ECA3-48F5-910B-56B676091C9A}"/>
              </a:ext>
            </a:extLst>
          </p:cNvPr>
          <p:cNvSpPr/>
          <p:nvPr/>
        </p:nvSpPr>
        <p:spPr>
          <a:xfrm>
            <a:off x="628649" y="1027907"/>
            <a:ext cx="745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D4C43D0D-4D87-4289-82C4-68B6900F4B72}"/>
              </a:ext>
            </a:extLst>
          </p:cNvPr>
          <p:cNvSpPr txBox="1"/>
          <p:nvPr/>
        </p:nvSpPr>
        <p:spPr>
          <a:xfrm>
            <a:off x="540000" y="66777"/>
            <a:ext cx="52612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defTabSz="914400"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Enkazdan Kurtarma ve Enkaza Giriş Teknikleri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2FA37A4F-414F-47EE-AB26-D1DE88F13273}"/>
              </a:ext>
            </a:extLst>
          </p:cNvPr>
          <p:cNvSpPr txBox="1">
            <a:spLocks/>
          </p:cNvSpPr>
          <p:nvPr/>
        </p:nvSpPr>
        <p:spPr>
          <a:xfrm>
            <a:off x="0" y="76523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altLang="tr-TR" dirty="0">
              <a:solidFill>
                <a:srgbClr val="002060"/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A0533FC1-1567-4EB1-BBB6-03A2EFCB7B1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399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A47CFF59-6654-4E97-BFB6-914A8293A938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546878"/>
            <a:ext cx="9144002" cy="62666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tr-TR" altLang="tr-T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KURTARMA</a:t>
            </a:r>
          </a:p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tr-TR" alt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Binanın çöküş şekli, kat sayısı, yaralı sayısı, yaralının konumu veya yaralanma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tr-TR" alt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durumu, bina tehlike risklerine bakılarak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tr-TR" alt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uygun kurtarma yöntemi seçilir.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tr-TR" alt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4 çeşit kurtarma yöntemi vardır.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defRPr/>
            </a:pPr>
            <a:r>
              <a:rPr lang="tr-TR" altLang="tr-T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YANDAN GİRİŞ</a:t>
            </a:r>
          </a:p>
          <a:p>
            <a:pPr>
              <a:lnSpc>
                <a:spcPct val="70000"/>
              </a:lnSpc>
              <a:defRPr/>
            </a:pPr>
            <a:endParaRPr lang="tr-TR" altLang="tr-TR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defRPr/>
            </a:pPr>
            <a:r>
              <a:rPr lang="tr-TR" altLang="tr-T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ÜSTTEN GİRİŞ</a:t>
            </a:r>
          </a:p>
          <a:p>
            <a:pPr marL="0" indent="0">
              <a:lnSpc>
                <a:spcPct val="70000"/>
              </a:lnSpc>
              <a:buFontTx/>
              <a:buNone/>
              <a:defRPr/>
            </a:pPr>
            <a:endParaRPr lang="tr-TR" altLang="tr-TR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defRPr/>
            </a:pPr>
            <a:r>
              <a:rPr lang="tr-TR" altLang="tr-T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ALTTAN GİRİŞ </a:t>
            </a:r>
          </a:p>
          <a:p>
            <a:pPr marL="0" indent="0">
              <a:lnSpc>
                <a:spcPct val="70000"/>
              </a:lnSpc>
              <a:buFontTx/>
              <a:buNone/>
              <a:defRPr/>
            </a:pPr>
            <a:endParaRPr lang="tr-TR" altLang="tr-TR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defRPr/>
            </a:pPr>
            <a:r>
              <a:rPr lang="tr-TR" altLang="tr-T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 KALDIRMA YÖNTEMİ</a:t>
            </a: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tr-TR" alt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389393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072C1A-9E25-4D7E-B7E6-9777271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72201F0-CD69-4FCE-8B1D-7E3E9456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8442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099267F6-9887-410A-9600-4D37EDFF25B4}"/>
              </a:ext>
            </a:extLst>
          </p:cNvPr>
          <p:cNvSpPr txBox="1"/>
          <p:nvPr/>
        </p:nvSpPr>
        <p:spPr>
          <a:xfrm>
            <a:off x="-1" y="6717606"/>
            <a:ext cx="9144000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 Kurtarma Dersi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Gör. Murat GÖROĞLU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E1375CA3-ECA3-48F5-910B-56B676091C9A}"/>
              </a:ext>
            </a:extLst>
          </p:cNvPr>
          <p:cNvSpPr/>
          <p:nvPr/>
        </p:nvSpPr>
        <p:spPr>
          <a:xfrm>
            <a:off x="628649" y="1027907"/>
            <a:ext cx="745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D4C43D0D-4D87-4289-82C4-68B6900F4B72}"/>
              </a:ext>
            </a:extLst>
          </p:cNvPr>
          <p:cNvSpPr txBox="1"/>
          <p:nvPr/>
        </p:nvSpPr>
        <p:spPr>
          <a:xfrm>
            <a:off x="540000" y="66777"/>
            <a:ext cx="52612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defTabSz="914400"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Enkazdan Kurtarma ve Enkaza Giriş Teknikleri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2FA37A4F-414F-47EE-AB26-D1DE88F13273}"/>
              </a:ext>
            </a:extLst>
          </p:cNvPr>
          <p:cNvSpPr txBox="1">
            <a:spLocks/>
          </p:cNvSpPr>
          <p:nvPr/>
        </p:nvSpPr>
        <p:spPr>
          <a:xfrm>
            <a:off x="0" y="76523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altLang="tr-TR" dirty="0">
              <a:solidFill>
                <a:srgbClr val="002060"/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A0533FC1-1567-4EB1-BBB6-03A2EFCB7B1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399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4" name="1 Başlık">
            <a:extLst>
              <a:ext uri="{FF2B5EF4-FFF2-40B4-BE49-F238E27FC236}">
                <a16:creationId xmlns:a16="http://schemas.microsoft.com/office/drawing/2014/main" xmlns="" id="{60DD88FD-5D5B-4BD2-B798-CD967F7CCFC8}"/>
              </a:ext>
            </a:extLst>
          </p:cNvPr>
          <p:cNvSpPr txBox="1">
            <a:spLocks/>
          </p:cNvSpPr>
          <p:nvPr/>
        </p:nvSpPr>
        <p:spPr>
          <a:xfrm>
            <a:off x="2498863" y="611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CRUSH SENDROMU</a:t>
            </a:r>
          </a:p>
        </p:txBody>
      </p:sp>
      <p:sp>
        <p:nvSpPr>
          <p:cNvPr id="15" name="Dikdörtgen 1">
            <a:extLst>
              <a:ext uri="{FF2B5EF4-FFF2-40B4-BE49-F238E27FC236}">
                <a16:creationId xmlns:a16="http://schemas.microsoft.com/office/drawing/2014/main" xmlns="" id="{B8818E1E-19AF-499A-904D-1FC6BDF4B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2743183"/>
            <a:ext cx="72009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Depremlerde en sık ölüm nedeni hayati önem taşıyan organlarımıza gelen darbelerdir.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Daha sonra gelen ölüm nedeni ise enkaz altından canlı çıkarılan kişilerde gelişen </a:t>
            </a:r>
            <a:r>
              <a:rPr lang="tr-TR" altLang="tr-TR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Crush</a:t>
            </a:r>
            <a:r>
              <a:rPr lang="tr-TR" alt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(Ezilme) sendromudur.</a:t>
            </a:r>
          </a:p>
        </p:txBody>
      </p:sp>
    </p:spTree>
    <p:extLst>
      <p:ext uri="{BB962C8B-B14F-4D97-AF65-F5344CB8AC3E}">
        <p14:creationId xmlns:p14="http://schemas.microsoft.com/office/powerpoint/2010/main" xmlns="" val="4127136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072C1A-9E25-4D7E-B7E6-9777271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72201F0-CD69-4FCE-8B1D-7E3E9456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8442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099267F6-9887-410A-9600-4D37EDFF25B4}"/>
              </a:ext>
            </a:extLst>
          </p:cNvPr>
          <p:cNvSpPr txBox="1"/>
          <p:nvPr/>
        </p:nvSpPr>
        <p:spPr>
          <a:xfrm>
            <a:off x="-1" y="6717606"/>
            <a:ext cx="9144000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 Kurtarma Dersi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Gör. Murat GÖROĞLU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E1375CA3-ECA3-48F5-910B-56B676091C9A}"/>
              </a:ext>
            </a:extLst>
          </p:cNvPr>
          <p:cNvSpPr/>
          <p:nvPr/>
        </p:nvSpPr>
        <p:spPr>
          <a:xfrm>
            <a:off x="628649" y="1027907"/>
            <a:ext cx="745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D4C43D0D-4D87-4289-82C4-68B6900F4B72}"/>
              </a:ext>
            </a:extLst>
          </p:cNvPr>
          <p:cNvSpPr txBox="1"/>
          <p:nvPr/>
        </p:nvSpPr>
        <p:spPr>
          <a:xfrm>
            <a:off x="540000" y="66777"/>
            <a:ext cx="52612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defTabSz="914400"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Enkazdan Kurtarma ve Enkaza Giriş Teknikleri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2FA37A4F-414F-47EE-AB26-D1DE88F13273}"/>
              </a:ext>
            </a:extLst>
          </p:cNvPr>
          <p:cNvSpPr txBox="1">
            <a:spLocks/>
          </p:cNvSpPr>
          <p:nvPr/>
        </p:nvSpPr>
        <p:spPr>
          <a:xfrm>
            <a:off x="0" y="76523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altLang="tr-TR" dirty="0">
              <a:solidFill>
                <a:srgbClr val="002060"/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A0533FC1-1567-4EB1-BBB6-03A2EFCB7B1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399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1" name="Picture 6" descr="ANd9GcT_6qj2iV_XSRTUQQBqKvvLwTRUiTrDhdvLhbIKppXUNle9OL9x">
            <a:hlinkClick r:id="rId3"/>
            <a:extLst>
              <a:ext uri="{FF2B5EF4-FFF2-40B4-BE49-F238E27FC236}">
                <a16:creationId xmlns:a16="http://schemas.microsoft.com/office/drawing/2014/main" xmlns="" id="{B433B33F-90F3-4C43-B750-643C10D8E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6505" y="1739524"/>
            <a:ext cx="6630987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Başlık">
            <a:extLst>
              <a:ext uri="{FF2B5EF4-FFF2-40B4-BE49-F238E27FC236}">
                <a16:creationId xmlns:a16="http://schemas.microsoft.com/office/drawing/2014/main" xmlns="" id="{2185A5E5-3720-449A-92FA-46C8D898A50C}"/>
              </a:ext>
            </a:extLst>
          </p:cNvPr>
          <p:cNvSpPr txBox="1">
            <a:spLocks/>
          </p:cNvSpPr>
          <p:nvPr/>
        </p:nvSpPr>
        <p:spPr bwMode="auto">
          <a:xfrm>
            <a:off x="2678300" y="781020"/>
            <a:ext cx="36004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tr-TR" altLang="tr-TR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CRUSH SENDROMU</a:t>
            </a:r>
          </a:p>
        </p:txBody>
      </p:sp>
    </p:spTree>
    <p:extLst>
      <p:ext uri="{BB962C8B-B14F-4D97-AF65-F5344CB8AC3E}">
        <p14:creationId xmlns:p14="http://schemas.microsoft.com/office/powerpoint/2010/main" xmlns="" val="4061967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072C1A-9E25-4D7E-B7E6-9777271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72201F0-CD69-4FCE-8B1D-7E3E9456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8442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099267F6-9887-410A-9600-4D37EDFF25B4}"/>
              </a:ext>
            </a:extLst>
          </p:cNvPr>
          <p:cNvSpPr txBox="1"/>
          <p:nvPr/>
        </p:nvSpPr>
        <p:spPr>
          <a:xfrm>
            <a:off x="-1" y="6717606"/>
            <a:ext cx="9144000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 Kurtarma Dersi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Gör. Murat GÖROĞLU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E1375CA3-ECA3-48F5-910B-56B676091C9A}"/>
              </a:ext>
            </a:extLst>
          </p:cNvPr>
          <p:cNvSpPr/>
          <p:nvPr/>
        </p:nvSpPr>
        <p:spPr>
          <a:xfrm>
            <a:off x="628649" y="1027907"/>
            <a:ext cx="745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D4C43D0D-4D87-4289-82C4-68B6900F4B72}"/>
              </a:ext>
            </a:extLst>
          </p:cNvPr>
          <p:cNvSpPr txBox="1"/>
          <p:nvPr/>
        </p:nvSpPr>
        <p:spPr>
          <a:xfrm>
            <a:off x="540000" y="66777"/>
            <a:ext cx="52612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defTabSz="914400"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Enkazdan Kurtarma ve Enkaza Giriş Teknikleri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2FA37A4F-414F-47EE-AB26-D1DE88F13273}"/>
              </a:ext>
            </a:extLst>
          </p:cNvPr>
          <p:cNvSpPr txBox="1">
            <a:spLocks/>
          </p:cNvSpPr>
          <p:nvPr/>
        </p:nvSpPr>
        <p:spPr>
          <a:xfrm>
            <a:off x="0" y="76523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altLang="tr-TR" dirty="0">
              <a:solidFill>
                <a:srgbClr val="002060"/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A0533FC1-1567-4EB1-BBB6-03A2EFCB7B1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399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B2CFAC24-0D1B-4C48-848C-61814901692C}"/>
              </a:ext>
            </a:extLst>
          </p:cNvPr>
          <p:cNvSpPr txBox="1">
            <a:spLocks noChangeArrowheads="1"/>
          </p:cNvSpPr>
          <p:nvPr/>
        </p:nvSpPr>
        <p:spPr>
          <a:xfrm>
            <a:off x="1108867" y="1304131"/>
            <a:ext cx="6926263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Crush sendromu travma sonucu ortaya çıkan ,kasların hasara uğramasına bağlı olarak, içeriğindeki bazı maddelerin(myoglobin,potasyum,fos-fat gibi) hücre dışına çıkması ve kana karışarak dolaşıma geçmesidir.</a:t>
            </a:r>
          </a:p>
        </p:txBody>
      </p:sp>
      <p:sp>
        <p:nvSpPr>
          <p:cNvPr id="13" name="Dikdörtgen 1">
            <a:extLst>
              <a:ext uri="{FF2B5EF4-FFF2-40B4-BE49-F238E27FC236}">
                <a16:creationId xmlns:a16="http://schemas.microsoft.com/office/drawing/2014/main" xmlns="" id="{FEA47533-4A2D-4C9A-931C-AF9BC4E43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498" y="3431381"/>
            <a:ext cx="64770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Ezilen kaslarda </a:t>
            </a:r>
            <a:r>
              <a:rPr lang="tr-TR" altLang="tr-TR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ağrı,kuvvetsizlik,sertlik</a:t>
            </a:r>
            <a:r>
              <a:rPr lang="tr-TR" alt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vardır.          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kaslardan salınan maddelere bağlı afetzedelerde en sık rastlanan bulgular tansiyon </a:t>
            </a:r>
            <a:r>
              <a:rPr lang="tr-TR" altLang="tr-TR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düşmesi,şok,kalpte</a:t>
            </a:r>
            <a:r>
              <a:rPr lang="tr-TR" alt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ritim </a:t>
            </a:r>
            <a:r>
              <a:rPr lang="tr-TR" altLang="tr-TR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bozuklukları,solunum</a:t>
            </a:r>
            <a:r>
              <a:rPr lang="tr-TR" alt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yetersizlikleri ve en belirgin özelliği de böbrek yetmezliğinin gelişmesidir.</a:t>
            </a:r>
          </a:p>
        </p:txBody>
      </p:sp>
    </p:spTree>
    <p:extLst>
      <p:ext uri="{BB962C8B-B14F-4D97-AF65-F5344CB8AC3E}">
        <p14:creationId xmlns:p14="http://schemas.microsoft.com/office/powerpoint/2010/main" xmlns="" val="1112658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072C1A-9E25-4D7E-B7E6-9777271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72201F0-CD69-4FCE-8B1D-7E3E9456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8442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099267F6-9887-410A-9600-4D37EDFF25B4}"/>
              </a:ext>
            </a:extLst>
          </p:cNvPr>
          <p:cNvSpPr txBox="1"/>
          <p:nvPr/>
        </p:nvSpPr>
        <p:spPr>
          <a:xfrm>
            <a:off x="-1" y="6717606"/>
            <a:ext cx="9144000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 Kurtarma Dersi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Gör. Murat GÖROĞLU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E1375CA3-ECA3-48F5-910B-56B676091C9A}"/>
              </a:ext>
            </a:extLst>
          </p:cNvPr>
          <p:cNvSpPr/>
          <p:nvPr/>
        </p:nvSpPr>
        <p:spPr>
          <a:xfrm>
            <a:off x="628649" y="1027907"/>
            <a:ext cx="745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D4C43D0D-4D87-4289-82C4-68B6900F4B72}"/>
              </a:ext>
            </a:extLst>
          </p:cNvPr>
          <p:cNvSpPr txBox="1"/>
          <p:nvPr/>
        </p:nvSpPr>
        <p:spPr>
          <a:xfrm>
            <a:off x="540000" y="66777"/>
            <a:ext cx="52612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defTabSz="914400"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Enkazdan Kurtarma ve Enkaza Giriş Teknikleri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2FA37A4F-414F-47EE-AB26-D1DE88F13273}"/>
              </a:ext>
            </a:extLst>
          </p:cNvPr>
          <p:cNvSpPr txBox="1">
            <a:spLocks/>
          </p:cNvSpPr>
          <p:nvPr/>
        </p:nvSpPr>
        <p:spPr>
          <a:xfrm>
            <a:off x="0" y="76523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altLang="tr-TR" dirty="0">
              <a:solidFill>
                <a:srgbClr val="002060"/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A0533FC1-1567-4EB1-BBB6-03A2EFCB7B1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399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30038B05-5F51-4002-A34D-3D0D1B390F38}"/>
              </a:ext>
            </a:extLst>
          </p:cNvPr>
          <p:cNvSpPr txBox="1">
            <a:spLocks noChangeArrowheads="1"/>
          </p:cNvSpPr>
          <p:nvPr/>
        </p:nvSpPr>
        <p:spPr>
          <a:xfrm>
            <a:off x="1360486" y="1624351"/>
            <a:ext cx="6423025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Enkaz altında canlı bir afetzede saptanırsa kurtarma işlemini yürüten ekibe mutlaka bir sağlıkçı refakat etmelidir.                                        </a:t>
            </a:r>
          </a:p>
          <a:p>
            <a:pPr marL="0" indent="0" algn="ctr">
              <a:buFontTx/>
              <a:buNone/>
            </a:pPr>
            <a:endParaRPr lang="tr-TR" altLang="tr-TR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endParaRPr lang="tr-TR" altLang="tr-TR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Ezilen bölgeyi (kol,bacak) kurtarmadan önce yaralıya damar yolu açılarak acilen tedaviye başlanmalıdır.</a:t>
            </a: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791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072C1A-9E25-4D7E-B7E6-9777271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72201F0-CD69-4FCE-8B1D-7E3E9456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8442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099267F6-9887-410A-9600-4D37EDFF25B4}"/>
              </a:ext>
            </a:extLst>
          </p:cNvPr>
          <p:cNvSpPr txBox="1"/>
          <p:nvPr/>
        </p:nvSpPr>
        <p:spPr>
          <a:xfrm>
            <a:off x="-1" y="6717606"/>
            <a:ext cx="9144000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 Kurtarma Dersi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Gör. Murat GÖROĞLU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E1375CA3-ECA3-48F5-910B-56B676091C9A}"/>
              </a:ext>
            </a:extLst>
          </p:cNvPr>
          <p:cNvSpPr/>
          <p:nvPr/>
        </p:nvSpPr>
        <p:spPr>
          <a:xfrm>
            <a:off x="628649" y="1027907"/>
            <a:ext cx="745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6FB3D7D1-10D0-4F15-A790-1C51E0600B25}"/>
              </a:ext>
            </a:extLst>
          </p:cNvPr>
          <p:cNvSpPr/>
          <p:nvPr/>
        </p:nvSpPr>
        <p:spPr>
          <a:xfrm>
            <a:off x="0" y="136733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b="1" dirty="0">
                <a:solidFill>
                  <a:srgbClr val="3E5987"/>
                </a:solidFill>
                <a:latin typeface="Amatic" panose="02000803000000000000" pitchFamily="2" charset="0"/>
              </a:rPr>
              <a:t>Ders Sonu</a:t>
            </a:r>
          </a:p>
          <a:p>
            <a:pPr algn="ctr"/>
            <a:endParaRPr lang="tr-TR" sz="8000" b="1" dirty="0">
              <a:solidFill>
                <a:srgbClr val="3E5987"/>
              </a:solidFill>
              <a:latin typeface="Amatic" panose="02000803000000000000" pitchFamily="2" charset="0"/>
            </a:endParaRPr>
          </a:p>
          <a:p>
            <a:pPr algn="ctr"/>
            <a:r>
              <a:rPr lang="tr-TR" sz="8000" b="1" dirty="0">
                <a:solidFill>
                  <a:srgbClr val="3E5987"/>
                </a:solidFill>
                <a:latin typeface="Amatic" panose="02000803000000000000" pitchFamily="2" charset="0"/>
              </a:rPr>
              <a:t> </a:t>
            </a:r>
            <a:r>
              <a:rPr lang="tr-TR" sz="8000" b="1">
                <a:solidFill>
                  <a:srgbClr val="3E5987"/>
                </a:solidFill>
                <a:latin typeface="Amatic" panose="02000803000000000000" pitchFamily="2" charset="0"/>
              </a:rPr>
              <a:t>İYİ </a:t>
            </a:r>
            <a:r>
              <a:rPr lang="tr-TR" sz="8000" b="1" smtClean="0">
                <a:solidFill>
                  <a:srgbClr val="3E5987"/>
                </a:solidFill>
                <a:latin typeface="Amatic" panose="02000803000000000000" pitchFamily="2" charset="0"/>
              </a:rPr>
              <a:t>HAFTALAR</a:t>
            </a:r>
            <a:endParaRPr lang="tr-TR" sz="8000" b="1" dirty="0" smtClean="0">
              <a:solidFill>
                <a:srgbClr val="3E5987"/>
              </a:solidFill>
              <a:latin typeface="Amatic" panose="02000803000000000000" pitchFamily="2" charset="0"/>
            </a:endParaRPr>
          </a:p>
          <a:p>
            <a:pPr algn="ctr"/>
            <a:r>
              <a:rPr lang="tr-TR" sz="8000" b="1" dirty="0" smtClean="0">
                <a:solidFill>
                  <a:srgbClr val="3E5987"/>
                </a:solidFill>
                <a:latin typeface="Amatic" panose="02000803000000000000" pitchFamily="2" charset="0"/>
              </a:rPr>
              <a:t>KAYNAK:AFAD</a:t>
            </a:r>
            <a:endParaRPr lang="tr-TR" sz="8000" b="1" dirty="0" smtClean="0">
              <a:solidFill>
                <a:srgbClr val="3E5987"/>
              </a:solidFill>
              <a:latin typeface="Amatic" panose="02000803000000000000" pitchFamily="2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xmlns="" id="{B859954D-45F2-4BCC-B73A-6CDCE489B3C2}"/>
              </a:ext>
            </a:extLst>
          </p:cNvPr>
          <p:cNvSpPr txBox="1"/>
          <p:nvPr/>
        </p:nvSpPr>
        <p:spPr>
          <a:xfrm>
            <a:off x="540000" y="66777"/>
            <a:ext cx="52612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defTabSz="914400"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Enkazdan Kurtarma ve Enkaza Giriş Teknikleri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91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072C1A-9E25-4D7E-B7E6-9777271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72201F0-CD69-4FCE-8B1D-7E3E9456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8442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099267F6-9887-410A-9600-4D37EDFF25B4}"/>
              </a:ext>
            </a:extLst>
          </p:cNvPr>
          <p:cNvSpPr txBox="1"/>
          <p:nvPr/>
        </p:nvSpPr>
        <p:spPr>
          <a:xfrm>
            <a:off x="-1" y="6717606"/>
            <a:ext cx="9144000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 Kurtarma Dersi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Gör. Murat GÖROĞLU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E1375CA3-ECA3-48F5-910B-56B676091C9A}"/>
              </a:ext>
            </a:extLst>
          </p:cNvPr>
          <p:cNvSpPr/>
          <p:nvPr/>
        </p:nvSpPr>
        <p:spPr>
          <a:xfrm>
            <a:off x="628649" y="1027907"/>
            <a:ext cx="745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D4C43D0D-4D87-4289-82C4-68B6900F4B72}"/>
              </a:ext>
            </a:extLst>
          </p:cNvPr>
          <p:cNvSpPr txBox="1"/>
          <p:nvPr/>
        </p:nvSpPr>
        <p:spPr>
          <a:xfrm>
            <a:off x="540000" y="66777"/>
            <a:ext cx="52612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defTabSz="914400"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Enkazdan Kurtarma ve Enkaza Giriş Teknikleri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2FA37A4F-414F-47EE-AB26-D1DE88F13273}"/>
              </a:ext>
            </a:extLst>
          </p:cNvPr>
          <p:cNvSpPr txBox="1">
            <a:spLocks/>
          </p:cNvSpPr>
          <p:nvPr/>
        </p:nvSpPr>
        <p:spPr>
          <a:xfrm>
            <a:off x="0" y="76523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altLang="tr-TR" dirty="0">
              <a:solidFill>
                <a:srgbClr val="002060"/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A0533FC1-1567-4EB1-BBB6-03A2EFCB7B1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399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F6BC70B1-BA55-43D7-AC22-87FE375EAEAA}"/>
              </a:ext>
            </a:extLst>
          </p:cNvPr>
          <p:cNvSpPr txBox="1">
            <a:spLocks noChangeArrowheads="1"/>
          </p:cNvSpPr>
          <p:nvPr/>
        </p:nvSpPr>
        <p:spPr>
          <a:xfrm>
            <a:off x="703263" y="287439"/>
            <a:ext cx="7812087" cy="6742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</a:pPr>
            <a:endParaRPr lang="tr-TR" altLang="tr-TR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tr-TR" altLang="tr-TR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tr-TR" altLang="tr-TR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tr-TR" altLang="tr-TR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tr-TR" altLang="tr-TR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tr-TR" altLang="tr-TR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tr-TR" altLang="tr-TR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Oluşmuşsa yaralıya ulaşmak için yandan giriş (galeri-dehliz açma) yöntemi kullanılır.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tr-TR" altLang="tr-TR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tr-TR" altLang="tr-TR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Bu yönden artçı sarsıntılar sırasında çökme ihtimali bakımından üstten giriş yöntemine göre daha yaralı yıkılmış olan binanın uç kısımlarında ise ve o noktalarda boşluklar risklidir.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tr-TR" altLang="tr-TR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Bu sebeple galeri ve dehlizlerde çalışırken mutlaka destek atılmalıdır.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6371D71A-DB8E-4902-BADD-6FD709CD3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3188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tr-TR" altLang="tr-TR" sz="2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sz="2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2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1- YANDAN GİRİŞ</a:t>
            </a:r>
            <a:endParaRPr lang="tr-TR" altLang="tr-TR" sz="22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09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072C1A-9E25-4D7E-B7E6-9777271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72201F0-CD69-4FCE-8B1D-7E3E9456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8442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099267F6-9887-410A-9600-4D37EDFF25B4}"/>
              </a:ext>
            </a:extLst>
          </p:cNvPr>
          <p:cNvSpPr txBox="1"/>
          <p:nvPr/>
        </p:nvSpPr>
        <p:spPr>
          <a:xfrm>
            <a:off x="-1" y="6717606"/>
            <a:ext cx="9144000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 Kurtarma Dersi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Gör. Murat GÖROĞLU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E1375CA3-ECA3-48F5-910B-56B676091C9A}"/>
              </a:ext>
            </a:extLst>
          </p:cNvPr>
          <p:cNvSpPr/>
          <p:nvPr/>
        </p:nvSpPr>
        <p:spPr>
          <a:xfrm>
            <a:off x="628649" y="1027907"/>
            <a:ext cx="745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D4C43D0D-4D87-4289-82C4-68B6900F4B72}"/>
              </a:ext>
            </a:extLst>
          </p:cNvPr>
          <p:cNvSpPr txBox="1"/>
          <p:nvPr/>
        </p:nvSpPr>
        <p:spPr>
          <a:xfrm>
            <a:off x="540000" y="66777"/>
            <a:ext cx="52612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defTabSz="914400"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Enkazdan Kurtarma ve Enkaza Giriş Teknikleri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2FA37A4F-414F-47EE-AB26-D1DE88F13273}"/>
              </a:ext>
            </a:extLst>
          </p:cNvPr>
          <p:cNvSpPr txBox="1">
            <a:spLocks/>
          </p:cNvSpPr>
          <p:nvPr/>
        </p:nvSpPr>
        <p:spPr>
          <a:xfrm>
            <a:off x="0" y="76523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altLang="tr-TR" dirty="0">
              <a:solidFill>
                <a:srgbClr val="002060"/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A0533FC1-1567-4EB1-BBB6-03A2EFCB7B1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399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F513CB06-EA8B-4B2C-8C0C-8FA4732E1F35}"/>
              </a:ext>
            </a:extLst>
          </p:cNvPr>
          <p:cNvSpPr txBox="1">
            <a:spLocks noChangeArrowheads="1"/>
          </p:cNvSpPr>
          <p:nvPr/>
        </p:nvSpPr>
        <p:spPr>
          <a:xfrm>
            <a:off x="792161" y="1245338"/>
            <a:ext cx="7559675" cy="510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Tabliyeler kesildiğinde ortaya çıkan döşeme demirleri dip kısımlardan kesilir.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Kesmek mümkün değilse dışa doğru kıvrılır. </a:t>
            </a:r>
          </a:p>
          <a:p>
            <a:pPr>
              <a:buFont typeface="Wingdings" panose="05000000000000000000" pitchFamily="2" charset="2"/>
              <a:buNone/>
            </a:pPr>
            <a:endParaRPr lang="tr-TR" altLang="tr-TR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Her tabliye delindiğinde katlarda hızlı bir şekilde aranarak yaralı veya ölü var mı diye kontrol edilir ve diğer katlara doğru ilerlenir. </a:t>
            </a:r>
          </a:p>
          <a:p>
            <a:pPr>
              <a:buFont typeface="Wingdings" panose="05000000000000000000" pitchFamily="2" charset="2"/>
              <a:buNone/>
            </a:pPr>
            <a:endParaRPr lang="tr-TR" altLang="tr-TR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tr-TR" altLang="tr-TR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Her tabliye arası kesildikten sonra desteklenmelidir.</a:t>
            </a: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3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072C1A-9E25-4D7E-B7E6-9777271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72201F0-CD69-4FCE-8B1D-7E3E9456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8442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099267F6-9887-410A-9600-4D37EDFF25B4}"/>
              </a:ext>
            </a:extLst>
          </p:cNvPr>
          <p:cNvSpPr txBox="1"/>
          <p:nvPr/>
        </p:nvSpPr>
        <p:spPr>
          <a:xfrm>
            <a:off x="-1" y="6717606"/>
            <a:ext cx="9144000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 Kurtarma Dersi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Gör. Murat GÖROĞLU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E1375CA3-ECA3-48F5-910B-56B676091C9A}"/>
              </a:ext>
            </a:extLst>
          </p:cNvPr>
          <p:cNvSpPr/>
          <p:nvPr/>
        </p:nvSpPr>
        <p:spPr>
          <a:xfrm>
            <a:off x="628649" y="1027907"/>
            <a:ext cx="745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D4C43D0D-4D87-4289-82C4-68B6900F4B72}"/>
              </a:ext>
            </a:extLst>
          </p:cNvPr>
          <p:cNvSpPr txBox="1"/>
          <p:nvPr/>
        </p:nvSpPr>
        <p:spPr>
          <a:xfrm>
            <a:off x="540000" y="66777"/>
            <a:ext cx="52612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defTabSz="914400"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Enkazdan Kurtarma ve Enkaza Giriş Teknikleri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2FA37A4F-414F-47EE-AB26-D1DE88F13273}"/>
              </a:ext>
            </a:extLst>
          </p:cNvPr>
          <p:cNvSpPr txBox="1">
            <a:spLocks/>
          </p:cNvSpPr>
          <p:nvPr/>
        </p:nvSpPr>
        <p:spPr>
          <a:xfrm>
            <a:off x="0" y="76523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altLang="tr-TR" dirty="0">
              <a:solidFill>
                <a:srgbClr val="002060"/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A0533FC1-1567-4EB1-BBB6-03A2EFCB7B1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399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EC466802-FE41-47CA-9CC8-2F0FACF5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18405" y="1212218"/>
            <a:ext cx="6707187" cy="459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906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072C1A-9E25-4D7E-B7E6-9777271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72201F0-CD69-4FCE-8B1D-7E3E9456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8442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099267F6-9887-410A-9600-4D37EDFF25B4}"/>
              </a:ext>
            </a:extLst>
          </p:cNvPr>
          <p:cNvSpPr txBox="1"/>
          <p:nvPr/>
        </p:nvSpPr>
        <p:spPr>
          <a:xfrm>
            <a:off x="-1" y="6717606"/>
            <a:ext cx="9144000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 Kurtarma Dersi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Gör. Murat GÖROĞLU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E1375CA3-ECA3-48F5-910B-56B676091C9A}"/>
              </a:ext>
            </a:extLst>
          </p:cNvPr>
          <p:cNvSpPr/>
          <p:nvPr/>
        </p:nvSpPr>
        <p:spPr>
          <a:xfrm>
            <a:off x="628649" y="1027907"/>
            <a:ext cx="745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D4C43D0D-4D87-4289-82C4-68B6900F4B72}"/>
              </a:ext>
            </a:extLst>
          </p:cNvPr>
          <p:cNvSpPr txBox="1"/>
          <p:nvPr/>
        </p:nvSpPr>
        <p:spPr>
          <a:xfrm>
            <a:off x="540000" y="66777"/>
            <a:ext cx="52612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defTabSz="914400"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Enkazdan Kurtarma ve Enkaza Giriş Teknikleri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2FA37A4F-414F-47EE-AB26-D1DE88F13273}"/>
              </a:ext>
            </a:extLst>
          </p:cNvPr>
          <p:cNvSpPr txBox="1">
            <a:spLocks/>
          </p:cNvSpPr>
          <p:nvPr/>
        </p:nvSpPr>
        <p:spPr>
          <a:xfrm>
            <a:off x="0" y="76523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altLang="tr-TR" dirty="0">
              <a:solidFill>
                <a:srgbClr val="002060"/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A0533FC1-1567-4EB1-BBB6-03A2EFCB7B1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399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EF512B92-3A21-41D3-AA4D-E8C1F3D90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65026" y="1152464"/>
            <a:ext cx="6931025" cy="4940300"/>
          </a:xfrm>
          <a:prstGeom prst="rect">
            <a:avLst/>
          </a:prstGeom>
          <a:noFill/>
        </p:spPr>
      </p:pic>
      <p:cxnSp>
        <p:nvCxnSpPr>
          <p:cNvPr id="13" name="5 Düz Ok Bağlayıcısı">
            <a:extLst>
              <a:ext uri="{FF2B5EF4-FFF2-40B4-BE49-F238E27FC236}">
                <a16:creationId xmlns:a16="http://schemas.microsoft.com/office/drawing/2014/main" xmlns="" id="{E3880034-078E-4D4B-AD4F-4BC3BD2B81B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60714" y="1354076"/>
            <a:ext cx="17462" cy="588963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657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072C1A-9E25-4D7E-B7E6-9777271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72201F0-CD69-4FCE-8B1D-7E3E9456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8442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099267F6-9887-410A-9600-4D37EDFF25B4}"/>
              </a:ext>
            </a:extLst>
          </p:cNvPr>
          <p:cNvSpPr txBox="1"/>
          <p:nvPr/>
        </p:nvSpPr>
        <p:spPr>
          <a:xfrm>
            <a:off x="-1" y="6717606"/>
            <a:ext cx="9144000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 Kurtarma Dersi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Gör. Murat GÖROĞLU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E1375CA3-ECA3-48F5-910B-56B676091C9A}"/>
              </a:ext>
            </a:extLst>
          </p:cNvPr>
          <p:cNvSpPr/>
          <p:nvPr/>
        </p:nvSpPr>
        <p:spPr>
          <a:xfrm>
            <a:off x="628649" y="1027907"/>
            <a:ext cx="745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D4C43D0D-4D87-4289-82C4-68B6900F4B72}"/>
              </a:ext>
            </a:extLst>
          </p:cNvPr>
          <p:cNvSpPr txBox="1"/>
          <p:nvPr/>
        </p:nvSpPr>
        <p:spPr>
          <a:xfrm>
            <a:off x="540000" y="66777"/>
            <a:ext cx="52612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defTabSz="914400"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Enkazdan Kurtarma ve Enkaza Giriş Teknikleri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2FA37A4F-414F-47EE-AB26-D1DE88F13273}"/>
              </a:ext>
            </a:extLst>
          </p:cNvPr>
          <p:cNvSpPr txBox="1">
            <a:spLocks/>
          </p:cNvSpPr>
          <p:nvPr/>
        </p:nvSpPr>
        <p:spPr>
          <a:xfrm>
            <a:off x="0" y="76523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altLang="tr-TR" dirty="0">
              <a:solidFill>
                <a:srgbClr val="002060"/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A0533FC1-1567-4EB1-BBB6-03A2EFCB7B1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399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AC51832F-844C-41A3-9253-88B05F059F82}"/>
              </a:ext>
            </a:extLst>
          </p:cNvPr>
          <p:cNvSpPr txBox="1">
            <a:spLocks noChangeArrowheads="1"/>
          </p:cNvSpPr>
          <p:nvPr/>
        </p:nvSpPr>
        <p:spPr>
          <a:xfrm>
            <a:off x="2585775" y="3030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altLang="tr-T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2- ÜSTTEN GİRİŞ</a:t>
            </a:r>
            <a:r>
              <a:rPr lang="tr-TR" altLang="tr-TR" sz="2200" b="1" dirty="0">
                <a:solidFill>
                  <a:srgbClr val="002060"/>
                </a:solidFill>
              </a:rPr>
              <a:t/>
            </a:r>
            <a:br>
              <a:rPr lang="tr-TR" altLang="tr-TR" sz="2200" b="1" dirty="0">
                <a:solidFill>
                  <a:srgbClr val="002060"/>
                </a:solidFill>
              </a:rPr>
            </a:br>
            <a:endParaRPr lang="tr-TR" altLang="tr-TR" sz="2200" b="1" dirty="0">
              <a:solidFill>
                <a:srgbClr val="002060"/>
              </a:solidFill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C13318B0-B945-4B6C-8089-49904FFBAD9B}"/>
              </a:ext>
            </a:extLst>
          </p:cNvPr>
          <p:cNvSpPr txBox="1">
            <a:spLocks noChangeArrowheads="1"/>
          </p:cNvSpPr>
          <p:nvPr/>
        </p:nvSpPr>
        <p:spPr>
          <a:xfrm>
            <a:off x="1065026" y="1312861"/>
            <a:ext cx="7451725" cy="518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Yaralı üst katlara yakın bir yerde kalmışsa ve bina eğilimli yıkılmışsa (kayma riskine karşı) bu yöntem uygulanır. </a:t>
            </a:r>
          </a:p>
          <a:p>
            <a:pPr>
              <a:buFont typeface="Wingdings" panose="05000000000000000000" pitchFamily="2" charset="2"/>
              <a:buNone/>
            </a:pP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Üst kat tabliyeleri delinerek ve kesilerek alt katlara doğru bir huni şeklinde ilerlenmesidir. </a:t>
            </a:r>
          </a:p>
          <a:p>
            <a:pPr>
              <a:buFont typeface="Wingdings" panose="05000000000000000000" pitchFamily="2" charset="2"/>
              <a:buNone/>
            </a:pP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Huni şeklinde ilerlememizin sebebi; personel, yaralı, sedye tahliyesi ve malzeme araç gereç giriş  çıkışı sirkülasyonunun rahat sağlanması içindir.</a:t>
            </a:r>
          </a:p>
          <a:p>
            <a:pPr>
              <a:buFont typeface="Wingdings" panose="05000000000000000000" pitchFamily="2" charset="2"/>
              <a:buNone/>
            </a:pP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88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072C1A-9E25-4D7E-B7E6-9777271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72201F0-CD69-4FCE-8B1D-7E3E9456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8442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099267F6-9887-410A-9600-4D37EDFF25B4}"/>
              </a:ext>
            </a:extLst>
          </p:cNvPr>
          <p:cNvSpPr txBox="1"/>
          <p:nvPr/>
        </p:nvSpPr>
        <p:spPr>
          <a:xfrm>
            <a:off x="-1" y="6717606"/>
            <a:ext cx="9144000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 Kurtarma Dersi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Gör. Murat GÖROĞLU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E1375CA3-ECA3-48F5-910B-56B676091C9A}"/>
              </a:ext>
            </a:extLst>
          </p:cNvPr>
          <p:cNvSpPr/>
          <p:nvPr/>
        </p:nvSpPr>
        <p:spPr>
          <a:xfrm>
            <a:off x="628649" y="1027907"/>
            <a:ext cx="745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D4C43D0D-4D87-4289-82C4-68B6900F4B72}"/>
              </a:ext>
            </a:extLst>
          </p:cNvPr>
          <p:cNvSpPr txBox="1"/>
          <p:nvPr/>
        </p:nvSpPr>
        <p:spPr>
          <a:xfrm>
            <a:off x="540000" y="66777"/>
            <a:ext cx="52612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defTabSz="914400"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Enkazdan Kurtarma ve Enkaza Giriş Teknikleri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2FA37A4F-414F-47EE-AB26-D1DE88F13273}"/>
              </a:ext>
            </a:extLst>
          </p:cNvPr>
          <p:cNvSpPr txBox="1">
            <a:spLocks/>
          </p:cNvSpPr>
          <p:nvPr/>
        </p:nvSpPr>
        <p:spPr>
          <a:xfrm>
            <a:off x="0" y="76523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altLang="tr-TR" dirty="0">
              <a:solidFill>
                <a:srgbClr val="002060"/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A0533FC1-1567-4EB1-BBB6-03A2EFCB7B1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399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B5A68048-46AB-4669-AE12-E71779FA4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16011" y="1212218"/>
            <a:ext cx="6911975" cy="4725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73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C072C1A-9E25-4D7E-B7E6-9777271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72201F0-CD69-4FCE-8B1D-7E3E94566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8442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099267F6-9887-410A-9600-4D37EDFF25B4}"/>
              </a:ext>
            </a:extLst>
          </p:cNvPr>
          <p:cNvSpPr txBox="1"/>
          <p:nvPr/>
        </p:nvSpPr>
        <p:spPr>
          <a:xfrm>
            <a:off x="-1" y="6717606"/>
            <a:ext cx="9144000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 Kurtarma Dersi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Gör. Murat GÖROĞLU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E1375CA3-ECA3-48F5-910B-56B676091C9A}"/>
              </a:ext>
            </a:extLst>
          </p:cNvPr>
          <p:cNvSpPr/>
          <p:nvPr/>
        </p:nvSpPr>
        <p:spPr>
          <a:xfrm>
            <a:off x="628649" y="1027907"/>
            <a:ext cx="74503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D4C43D0D-4D87-4289-82C4-68B6900F4B72}"/>
              </a:ext>
            </a:extLst>
          </p:cNvPr>
          <p:cNvSpPr txBox="1"/>
          <p:nvPr/>
        </p:nvSpPr>
        <p:spPr>
          <a:xfrm>
            <a:off x="540000" y="66777"/>
            <a:ext cx="526124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defTabSz="914400"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Enkazdan Kurtarma ve Enkaza Giriş Teknikleri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2FA37A4F-414F-47EE-AB26-D1DE88F13273}"/>
              </a:ext>
            </a:extLst>
          </p:cNvPr>
          <p:cNvSpPr txBox="1">
            <a:spLocks/>
          </p:cNvSpPr>
          <p:nvPr/>
        </p:nvSpPr>
        <p:spPr>
          <a:xfrm>
            <a:off x="0" y="76523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altLang="tr-TR" dirty="0">
              <a:solidFill>
                <a:srgbClr val="002060"/>
              </a:solidFill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xmlns="" id="{A0533FC1-1567-4EB1-BBB6-03A2EFCB7B1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399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1" name="İçerik Yer Tutucusu 3">
            <a:extLst>
              <a:ext uri="{FF2B5EF4-FFF2-40B4-BE49-F238E27FC236}">
                <a16:creationId xmlns:a16="http://schemas.microsoft.com/office/drawing/2014/main" xmlns="" id="{10555743-76C6-4E9A-A535-3230FF4B2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25574" y="1166017"/>
            <a:ext cx="629285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21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2420</TotalTime>
  <Words>710</Words>
  <Application>Microsoft Office PowerPoint</Application>
  <PresentationFormat>Ekran Gösterisi (4:3)</PresentationFormat>
  <Paragraphs>190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Office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Hakan Hakan</dc:creator>
  <cp:lastModifiedBy>User</cp:lastModifiedBy>
  <cp:revision>591</cp:revision>
  <dcterms:created xsi:type="dcterms:W3CDTF">2019-04-13T17:05:54Z</dcterms:created>
  <dcterms:modified xsi:type="dcterms:W3CDTF">2020-05-09T11:48:21Z</dcterms:modified>
</cp:coreProperties>
</file>