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7" r:id="rId9"/>
    <p:sldId id="268" r:id="rId10"/>
    <p:sldId id="269"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danışmanlığının önemi</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dirty="0"/>
              <a:t>Ailenin işlevleri:</a:t>
            </a:r>
          </a:p>
          <a:p>
            <a:r>
              <a:rPr lang="tr-TR" dirty="0"/>
              <a:t>Biyolojik,</a:t>
            </a:r>
          </a:p>
          <a:p>
            <a:r>
              <a:rPr lang="tr-TR" dirty="0"/>
              <a:t>Sosyal,</a:t>
            </a:r>
          </a:p>
          <a:p>
            <a:r>
              <a:rPr lang="tr-TR" dirty="0"/>
              <a:t>Psikolojik ve</a:t>
            </a:r>
          </a:p>
          <a:p>
            <a:r>
              <a:rPr lang="tr-TR" dirty="0"/>
              <a:t>Ekonomik olmak üzere dört genel başlıkta toplanabilir.</a:t>
            </a:r>
          </a:p>
          <a:p>
            <a:endParaRPr lang="tr-TR" dirty="0"/>
          </a:p>
        </p:txBody>
      </p:sp>
    </p:spTree>
    <p:extLst>
      <p:ext uri="{BB962C8B-B14F-4D97-AF65-F5344CB8AC3E}">
        <p14:creationId xmlns:p14="http://schemas.microsoft.com/office/powerpoint/2010/main" val="1059513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3445162335"/>
              </p:ext>
            </p:extLst>
          </p:nvPr>
        </p:nvGraphicFramePr>
        <p:xfrm>
          <a:off x="611560" y="1412776"/>
          <a:ext cx="7189415" cy="2625506"/>
        </p:xfrm>
        <a:graphic>
          <a:graphicData uri="http://schemas.openxmlformats.org/drawingml/2006/table">
            <a:tbl>
              <a:tblPr/>
              <a:tblGrid>
                <a:gridCol w="7189415">
                  <a:extLst>
                    <a:ext uri="{9D8B030D-6E8A-4147-A177-3AD203B41FA5}">
                      <a16:colId xmlns:a16="http://schemas.microsoft.com/office/drawing/2014/main" val="20000"/>
                    </a:ext>
                  </a:extLst>
                </a:gridCol>
              </a:tblGrid>
              <a:tr h="1312753">
                <a:tc>
                  <a:txBody>
                    <a:bodyPr/>
                    <a:lstStyle/>
                    <a:p>
                      <a:r>
                        <a:rPr lang="tr-TR" dirty="0">
                          <a:effectLst/>
                        </a:rPr>
                        <a:t>Nazlı, S. 2001. Aile Danışmanlığı, Nobel Yayın Dağıtım,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5F5F5"/>
                    </a:solidFill>
                  </a:tcPr>
                </a:tc>
                <a:extLst>
                  <a:ext uri="{0D108BD9-81ED-4DB2-BD59-A6C34878D82A}">
                    <a16:rowId xmlns:a16="http://schemas.microsoft.com/office/drawing/2014/main" val="10000"/>
                  </a:ext>
                </a:extLst>
              </a:tr>
              <a:tr h="1312753">
                <a:tc>
                  <a:txBody>
                    <a:bodyPr/>
                    <a:lstStyle/>
                    <a:p>
                      <a:r>
                        <a:rPr lang="tr-TR" dirty="0">
                          <a:effectLst/>
                        </a:rPr>
                        <a:t>Yörükoğlu, A. 1997. Çocuk ruh sağlığı. Özgür Yayınları, İstanbul</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34493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a:bodyPr>
          <a:lstStyle/>
          <a:p>
            <a:pPr algn="just"/>
            <a:r>
              <a:rPr lang="tr-TR" dirty="0"/>
              <a:t>Teknolojik bakımdan gelişmiş ülkelerde, toplumsal hayattaki hızlı</a:t>
            </a:r>
          </a:p>
          <a:p>
            <a:pPr algn="just"/>
            <a:r>
              <a:rPr lang="tr-TR" dirty="0"/>
              <a:t>değişmeler aile yapılarının da değişmesine (çekirdek aileye dönüşüm, tek ebeveynli ailelerin artması vb.) neden olmuştur. Kadınların belli bir ücret karşılığında ev dışı işlerde çalışmaya başlamasına bağlı olarak erkek ve kadın rollerinin değişmesi, aile içinde çocuğu yetiştirme yöntemlerindeki değişiklikler, ailenin üretim biçiminden çıkarak tüketim birimine evrilmesi, çocuğa meslek kazandıran aile kurumunun bu özelliklerini resmi eğitim kurumlarına devretmesi gibi (Kuzgun, 1991, s.88)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normAutofit/>
          </a:bodyPr>
          <a:lstStyle/>
          <a:p>
            <a:pPr algn="ctr"/>
            <a:r>
              <a:rPr lang="tr-TR" dirty="0"/>
              <a:t>modern toplumlar, çekirdek ailede yaşayan ebeveynlere ve eşlere ihtiyaç duydukları bilgi ve donanımı sağlayacak bir şekilde gerekli hizmetleri sunacak uygulamalar oluşturmuştur. Bunların başında da “Aile Danışmanlığı Uygulaması” gelmektedir (Kuzgun, 1991, s.88).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ctr"/>
            <a:r>
              <a:rPr lang="tr-TR" dirty="0"/>
              <a:t>Tezcan (2000,s.56), ailenin işlevlerini şöyle sıralar: Biyolojik (yasal ve sosyal olarak uygun yollarla cinsel gereksinimlerini giderme ve üreme gereksinimi); ekonomik (en az üyelerin temel gereksinimlerini giderecek kadar üretme); duygusal (özellikle küçük çocuklara sevgi ve bakım); koruma (güvenlik, sağlık); toplumsallaşma (kültürel değerleri ve sosyal kodları çocuklara aktarma; eğitim (yeni kuşakları eğitme) ve rekreasyon işlevleri.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normAutofit/>
          </a:bodyPr>
          <a:lstStyle/>
          <a:p>
            <a:r>
              <a:rPr lang="tr-TR" dirty="0"/>
              <a:t>Aile, karı-koca ve çocuklardan fazlasını ifade eder. Aile üyeleri arasındaki etkileşim ve iletişim örüntüleri de ailenin bir bireyi gibidir ve onlar da danışmanlık sürecine alınmalıdır. Bireysel danışmanlık sürecinde bu örüntüler göz ardı edilebilir.</a:t>
            </a:r>
          </a:p>
          <a:p>
            <a:r>
              <a:rPr lang="tr-TR" dirty="0"/>
              <a:t>Aile danışmanlığında ise aile üyeleri ile gerektiğinde birlikte görüşülerek aralarındaki olumlu ve olumsuz etkileşim şekilleri gözlemlenmelidir.</a:t>
            </a:r>
          </a:p>
        </p:txBody>
      </p:sp>
      <p:sp>
        <p:nvSpPr>
          <p:cNvPr id="4" name="3 Başlık"/>
          <p:cNvSpPr>
            <a:spLocks noGrp="1"/>
          </p:cNvSpPr>
          <p:nvPr>
            <p:ph type="title"/>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a:t>Fenell ve Weinhold (1989, akt. Nazlı), aile danışmanlığının gerekliliğini aile ile</a:t>
            </a:r>
          </a:p>
          <a:p>
            <a:r>
              <a:rPr lang="tr-TR" dirty="0"/>
              <a:t>ilgili en yaygın sorunları temel alarak şu başlıklar altında toplamaktadır:</a:t>
            </a:r>
          </a:p>
          <a:p>
            <a:r>
              <a:rPr lang="tr-TR" b="1" i="1" dirty="0"/>
              <a:t>1. Eşlerin her ikisinin de çalışıyor olması</a:t>
            </a:r>
          </a:p>
          <a:p>
            <a:r>
              <a:rPr lang="tr-TR" b="1" i="1" dirty="0"/>
              <a:t>2.Evlilik ilişkisinde bozulma</a:t>
            </a:r>
          </a:p>
          <a:p>
            <a:r>
              <a:rPr lang="tr-TR" b="1" i="1" dirty="0"/>
              <a:t>3.Tek ebeveynli aileler</a:t>
            </a:r>
          </a:p>
          <a:p>
            <a:r>
              <a:rPr lang="tr-TR" b="1" i="1" dirty="0"/>
              <a:t>4. Madde bağımlılığı</a:t>
            </a:r>
          </a:p>
          <a:p>
            <a:r>
              <a:rPr lang="tr-TR" b="1" i="1" dirty="0"/>
              <a:t>5. Çocukların okuluyla ilgili sorunlar</a:t>
            </a:r>
          </a:p>
          <a:p>
            <a:r>
              <a:rPr lang="tr-TR" i="1" dirty="0"/>
              <a:t>6. Çocuğun disipline edilmesi ile ilgili sorunlar</a:t>
            </a:r>
          </a:p>
          <a:p>
            <a:r>
              <a:rPr lang="tr-TR" b="1" dirty="0"/>
              <a:t>7</a:t>
            </a:r>
            <a:r>
              <a:rPr lang="tr-TR" b="1" i="1" dirty="0"/>
              <a:t>. Ergen depresyonu</a:t>
            </a:r>
          </a:p>
          <a:p>
            <a:r>
              <a:rPr lang="tr-TR" b="1" i="1" dirty="0"/>
              <a:t>8. Evden ayrılan yetişkin çocuklarla ilgili sorunlar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a:t>Aile terapisi yapmanın bir nedeni de, yaşam zorluklarının çoğunun aile ortamından doğduğunu ve o bağlam içerisinde çözülmeleri gerektiğine dair inançtır.</a:t>
            </a:r>
          </a:p>
          <a:p>
            <a:r>
              <a:rPr lang="tr-TR" dirty="0"/>
              <a:t>Ailelere terapötik hizmet vermenin diğer bir gerekçesi de bu hizmetlerin bilimsel olarak ispat edilmiş etkililiğidir</a:t>
            </a:r>
          </a:p>
          <a:p>
            <a:r>
              <a:rPr lang="tr-TR"/>
              <a:t>Aile terapisinin diğer bir gerekçesi de müracaatçı memnuniyetidir.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Aile ve evlilik kurumunun özellikleri, içinde bulunduğu toplumun sosyal yapısına göre farklılıklar göstermektedir.</a:t>
            </a:r>
          </a:p>
          <a:p>
            <a:r>
              <a:rPr lang="tr-TR" dirty="0"/>
              <a:t>Ancak ailenin tüm toplumlarda büyük benzerlik gösteren yedi temel işlevi vardır</a:t>
            </a:r>
          </a:p>
          <a:p>
            <a:endParaRPr lang="tr-TR" dirty="0"/>
          </a:p>
        </p:txBody>
      </p:sp>
    </p:spTree>
    <p:extLst>
      <p:ext uri="{BB962C8B-B14F-4D97-AF65-F5344CB8AC3E}">
        <p14:creationId xmlns:p14="http://schemas.microsoft.com/office/powerpoint/2010/main" val="2292982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r>
              <a:rPr lang="tr-TR" dirty="0"/>
              <a:t>Bunlar:</a:t>
            </a:r>
          </a:p>
          <a:p>
            <a:r>
              <a:rPr lang="tr-TR" dirty="0"/>
              <a:t>Üremek,</a:t>
            </a:r>
          </a:p>
          <a:p>
            <a:r>
              <a:rPr lang="tr-TR" dirty="0"/>
              <a:t>Ekonomik gereksinimleri karşılamak,</a:t>
            </a:r>
          </a:p>
          <a:p>
            <a:r>
              <a:rPr lang="tr-TR" dirty="0"/>
              <a:t>Statü sağlamak,</a:t>
            </a:r>
          </a:p>
          <a:p>
            <a:r>
              <a:rPr lang="tr-TR" dirty="0"/>
              <a:t>Çocukların eğitimini planlamak,</a:t>
            </a:r>
          </a:p>
          <a:p>
            <a:r>
              <a:rPr lang="tr-TR" dirty="0"/>
              <a:t>Aile üyelerinin birbirlerini korumaları, karşılıklı sevgi ortamı yaratmak,</a:t>
            </a:r>
          </a:p>
          <a:p>
            <a:r>
              <a:rPr lang="tr-TR" dirty="0"/>
              <a:t>Cinsel doyum sağlamak ve</a:t>
            </a:r>
          </a:p>
          <a:p>
            <a:r>
              <a:rPr lang="tr-TR" dirty="0"/>
              <a:t>Boş zaman etkinliklerini gerçekleştirmektir.</a:t>
            </a:r>
          </a:p>
          <a:p>
            <a:endParaRPr lang="tr-TR" dirty="0"/>
          </a:p>
        </p:txBody>
      </p:sp>
    </p:spTree>
    <p:extLst>
      <p:ext uri="{BB962C8B-B14F-4D97-AF65-F5344CB8AC3E}">
        <p14:creationId xmlns:p14="http://schemas.microsoft.com/office/powerpoint/2010/main" val="2126240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38</TotalTime>
  <Words>508</Words>
  <Application>Microsoft Office PowerPoint</Application>
  <PresentationFormat>Ekran Gösterisi (4:3)</PresentationFormat>
  <Paragraphs>42</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16</cp:revision>
  <dcterms:created xsi:type="dcterms:W3CDTF">2017-04-26T08:36:58Z</dcterms:created>
  <dcterms:modified xsi:type="dcterms:W3CDTF">2021-10-25T06:52:23Z</dcterms:modified>
</cp:coreProperties>
</file>