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40" r:id="rId3"/>
    <p:sldId id="341" r:id="rId4"/>
    <p:sldId id="342" r:id="rId5"/>
    <p:sldId id="343" r:id="rId6"/>
    <p:sldId id="354" r:id="rId7"/>
    <p:sldId id="355" r:id="rId8"/>
    <p:sldId id="356" r:id="rId9"/>
    <p:sldId id="357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1DAA8F2-41F9-1EBB-DE74-2870ACB069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419A903-E7A5-A3EB-C877-B0628B4E78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011DF66-9795-1E10-6662-AF3A8CBD7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B8004-F6BE-4CEC-B3C4-BBE3274665FF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589DD10-E010-38DF-C760-9B3D0F23F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7302248-294A-E30E-4607-26C9C4BA4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CA8B-4821-49E1-AEAF-B5BE03C649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4023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3B2CA66-0AF8-DB53-3BAC-3C530E0E4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3BBC5359-28BF-4A48-1F49-28F973EA7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B63E37E-C74C-38F2-8277-671BDBEDD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B8004-F6BE-4CEC-B3C4-BBE3274665FF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A1BE9B8-DF70-7D1E-36B9-BC01D6A0C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DD672DF-5030-2CC5-BF0C-A09F12515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CA8B-4821-49E1-AEAF-B5BE03C649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7248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DDC17929-DE4C-7599-33A2-BB2522281D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AFA35DF-0E14-B9C3-EC2F-9E631B8FDD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58648C8-7AF4-6729-D284-0581317DF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B8004-F6BE-4CEC-B3C4-BBE3274665FF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7BE50D8-84A7-8704-2E90-093D97B58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1C8A084-5CF4-2082-9271-FEA030428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CA8B-4821-49E1-AEAF-B5BE03C649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6469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16784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64801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95715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87761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85774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52091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69101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1708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542E2AB-BE18-A44F-C875-3993C2B20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3CCE161-1B84-C779-D5F7-AF74A4BB7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C1E588C-9607-0A54-B415-94CC4525C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B8004-F6BE-4CEC-B3C4-BBE3274665FF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B1136D4-BCB8-DCDB-365F-82A7B7C11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B198042-66D2-A9ED-1C09-AB2DD3D0D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CA8B-4821-49E1-AEAF-B5BE03C649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06506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108020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47699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644140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468667" y="1397533"/>
            <a:ext cx="2448400" cy="2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806533" y="1323000"/>
            <a:ext cx="3288800" cy="524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▫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8293467" y="1323000"/>
            <a:ext cx="3288800" cy="524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▫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39051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1785367" y="1131767"/>
            <a:ext cx="7784800" cy="15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96927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1801467" y="1029200"/>
            <a:ext cx="7776800" cy="15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801467" y="3314401"/>
            <a:ext cx="777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10206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2547233" y="1402600"/>
            <a:ext cx="70952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592652" rtl="0">
              <a:spcBef>
                <a:spcPts val="800"/>
              </a:spcBef>
              <a:spcAft>
                <a:spcPts val="0"/>
              </a:spcAft>
              <a:buSzPts val="3400"/>
              <a:buFont typeface="Abril Fatface"/>
              <a:buChar char="▫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1pPr>
            <a:lvl2pPr marL="1219170" lvl="1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◦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2pPr>
            <a:lvl3pPr marL="1828754" lvl="2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■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3pPr>
            <a:lvl4pPr marL="2438339" lvl="3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●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4pPr>
            <a:lvl5pPr marL="3047924" lvl="4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○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5pPr>
            <a:lvl6pPr marL="3657509" lvl="5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■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6pPr>
            <a:lvl7pPr marL="4267093" lvl="6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●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7pPr>
            <a:lvl8pPr marL="4876678" lvl="7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○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8pPr>
            <a:lvl9pPr marL="5486263" lvl="8" indent="-592652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■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53663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468667" y="1397533"/>
            <a:ext cx="2448400" cy="2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5483800" y="799933"/>
            <a:ext cx="5354800" cy="4767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91054">
              <a:spcBef>
                <a:spcPts val="800"/>
              </a:spcBef>
              <a:spcAft>
                <a:spcPts val="0"/>
              </a:spcAft>
              <a:buSzPts val="2200"/>
              <a:buChar char="▫"/>
              <a:defRPr/>
            </a:lvl1pPr>
            <a:lvl2pPr marL="1219170" lvl="1" indent="-491054">
              <a:spcBef>
                <a:spcPts val="0"/>
              </a:spcBef>
              <a:spcAft>
                <a:spcPts val="0"/>
              </a:spcAft>
              <a:buSzPts val="2200"/>
              <a:buChar char="◦"/>
              <a:defRPr/>
            </a:lvl2pPr>
            <a:lvl3pPr marL="1828754" lvl="2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2438339" lvl="3" indent="-491054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3047924" lvl="4" indent="-491054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3657509" lvl="5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4267093" lvl="6" indent="-491054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4876678" lvl="7" indent="-491054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5486263" lvl="8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54032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1468667" y="1397533"/>
            <a:ext cx="2448400" cy="2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697533" y="1345800"/>
            <a:ext cx="2274000" cy="4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▫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7088584" y="1345800"/>
            <a:ext cx="2274000" cy="4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▫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9479633" y="1345800"/>
            <a:ext cx="2274000" cy="4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▫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7672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1BE948F-1EF6-90C6-A05E-C6FF24D49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A8D0ACF-674C-0E2A-07FC-D55CFA11D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0A28ADD-69F9-EF89-CFD7-CCE1FFADB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B8004-F6BE-4CEC-B3C4-BBE3274665FF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839E2D2-5FA9-8504-403E-36BBF429D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EADD90E-CB92-3ED3-8676-D783DCE05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CA8B-4821-49E1-AEAF-B5BE03C649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8549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89B05A4-DC4F-C8DF-CF6F-568E4F1AD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E9E402F-8DA1-10BD-DA17-089DA0675A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D3A847E-3905-6911-3985-52BDD81542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D539C9F-E51E-FDDE-2EFD-68E253CFE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B8004-F6BE-4CEC-B3C4-BBE3274665FF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32CC5EE-04CC-762F-379D-0C09A0DB3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C1B6BA6-394B-624F-D53F-578A0BA35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CA8B-4821-49E1-AEAF-B5BE03C649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4793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2905DF3-36BF-55CF-949B-AEF5D4169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136AE9B-A7AF-A7A9-FFE0-7386988FD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14F56F8-B02F-CE28-9631-F3941BCF73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8D5C8A86-C34F-0FFE-A729-D8D00F64AE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86D5613C-D890-3546-14A4-D14520AB41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326B1A45-245C-DF74-EDA5-51F9EA6C6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B8004-F6BE-4CEC-B3C4-BBE3274665FF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AED247AF-C24E-1E67-E1E7-AF6950E08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C384621D-CD66-2746-DFE2-BB859FD47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CA8B-4821-49E1-AEAF-B5BE03C649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2825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CEB7F58-DF9B-1D97-AFF6-3CF8999D8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75EE16B0-CBA8-F17B-5AB2-6A2388B2C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B8004-F6BE-4CEC-B3C4-BBE3274665FF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48E5249F-4F44-9B66-BFCC-88210EFD2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EAAA490-5F60-64D6-6151-A81E61376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CA8B-4821-49E1-AEAF-B5BE03C649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1976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DB35C103-F291-E51F-6176-905AC0EC6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B8004-F6BE-4CEC-B3C4-BBE3274665FF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89CA1964-D7C5-B86A-BAAC-0FE54B38C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323C869-1CDE-1AD5-EF7A-CD3E16F99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CA8B-4821-49E1-AEAF-B5BE03C649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2460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90D9558-B62B-95B8-E560-06FBDD0F5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30E3665-35CA-AE9D-08AC-F16EC9C11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6F78480-237B-1F88-C1F8-C5ECE55C61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DDCF0BE-1431-DF37-F41F-530A8D9D9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B8004-F6BE-4CEC-B3C4-BBE3274665FF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C9AF806-5695-89DE-5C30-3E2A7BD41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9E6D8A5-A47F-6933-D609-6E34898F9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CA8B-4821-49E1-AEAF-B5BE03C649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3763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E00BDA6-F8B1-1037-1466-B0664D543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4E5AB26F-9771-56CC-D371-9AACCD973C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951C7D4-ED74-9A9D-0C38-713A206992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390C113-2651-BA53-546E-57CCDE90E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B8004-F6BE-4CEC-B3C4-BBE3274665FF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1BA2294-ACC3-E4F2-12F7-9F5499C84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A30B2CA-C5F8-831B-AE99-B557CFED0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CA8B-4821-49E1-AEAF-B5BE03C649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6125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A748D200-5783-EC0C-15ED-BEDAD360C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80C45E9-F2AF-6299-104D-6442286255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D1225C5-6B44-6C32-06B3-B8EA8FE418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B8004-F6BE-4CEC-B3C4-BBE3274665FF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6E2AFF2-43C4-7B8C-DA76-C374052238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203EB9F-3889-273A-0A0E-F36FA15FE2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ECA8B-4821-49E1-AEAF-B5BE03C649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3595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43787-D3DC-45D5-B56C-69A6C1B79726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6254B-239C-4179-BDCB-5F38BC1EE8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3164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9D477D0-B889-438E-8A77-4030B914E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YAVRU KÖPEKLERİN DUYGUSAL VE DAVRANIŞSAL GELİŞİMİ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FD2543E-8235-46C6-8896-99FDED863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6313917" cy="4291673"/>
          </a:xfrm>
        </p:spPr>
        <p:txBody>
          <a:bodyPr>
            <a:normAutofit/>
          </a:bodyPr>
          <a:lstStyle/>
          <a:p>
            <a:r>
              <a:rPr lang="tr-TR" dirty="0"/>
              <a:t>Yavru köpekler doğduklarında kör, sağır ve hareketsizdirler (sürünme davranışı dışında). </a:t>
            </a:r>
            <a:endParaRPr lang="en-US" dirty="0"/>
          </a:p>
          <a:p>
            <a:r>
              <a:rPr lang="tr-TR" dirty="0"/>
              <a:t>Gelişimleri oldukça hızlıdır: 8 haftalık yaşta bireysellik kazanırlar.</a:t>
            </a:r>
          </a:p>
          <a:p>
            <a:r>
              <a:rPr lang="tr-TR" dirty="0"/>
              <a:t>8 haftalık yaş, bu nedenle ideal sahiplenme yaşı olarak bildirilmektedir.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937CBF3-0031-4DBE-AE95-402C4AFAE6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50" t="24654" r="35425" b="40200"/>
          <a:stretch/>
        </p:blipFill>
        <p:spPr>
          <a:xfrm>
            <a:off x="7536161" y="2031786"/>
            <a:ext cx="4229700" cy="279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119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0553776-3209-4F89-A922-BA39DBCE0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Prenatal dönem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3F8D5EE-5B08-4D5A-8555-D98BC07F1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6313917" cy="4003641"/>
          </a:xfrm>
        </p:spPr>
        <p:txBody>
          <a:bodyPr>
            <a:normAutofit fontScale="92500"/>
          </a:bodyPr>
          <a:lstStyle/>
          <a:p>
            <a:r>
              <a:rPr lang="tr-TR" dirty="0" err="1"/>
              <a:t>Maternal</a:t>
            </a:r>
            <a:r>
              <a:rPr lang="tr-TR" dirty="0"/>
              <a:t> stresin yavruların gelişimini etkilediğine dair çok sayıda çalışma mevcuttur.</a:t>
            </a:r>
          </a:p>
          <a:p>
            <a:r>
              <a:rPr lang="tr-TR" dirty="0" err="1"/>
              <a:t>Kemosensorik</a:t>
            </a:r>
            <a:r>
              <a:rPr lang="tr-TR" dirty="0"/>
              <a:t> öğrenme </a:t>
            </a:r>
            <a:r>
              <a:rPr lang="tr-TR" dirty="0" err="1"/>
              <a:t>postnatal</a:t>
            </a:r>
            <a:r>
              <a:rPr lang="tr-TR" dirty="0"/>
              <a:t> koku duyusunun gelişimi için önem taşımaktadır.</a:t>
            </a:r>
          </a:p>
          <a:p>
            <a:r>
              <a:rPr lang="tr-TR" dirty="0"/>
              <a:t>Prenatal dönemde anne köpeğin </a:t>
            </a:r>
            <a:r>
              <a:rPr lang="tr-TR" dirty="0" err="1"/>
              <a:t>uterusunun</a:t>
            </a:r>
            <a:r>
              <a:rPr lang="tr-TR" dirty="0"/>
              <a:t> okşanmasının parasempatik sistemi aktive ederek rahatlama duyusunu arttırdığı ve böylelikle de sosyalizasyonu kolaylaştırdığı belirtilmektedir.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7D4D038-3694-4CFD-A4C3-202AABF3F2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975" t="22001" r="38975" b="33200"/>
          <a:stretch/>
        </p:blipFill>
        <p:spPr>
          <a:xfrm>
            <a:off x="7824192" y="548680"/>
            <a:ext cx="3840427" cy="438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21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3EE70288-6B87-4034-B68C-A606FFB8A0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00" t="19201" r="27950" b="10800"/>
          <a:stretch/>
        </p:blipFill>
        <p:spPr>
          <a:xfrm>
            <a:off x="815413" y="644691"/>
            <a:ext cx="4992555" cy="4800533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B212F8E9-7FEA-4AAF-ABF6-142A107863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825" t="26200" r="34250" b="31800"/>
          <a:stretch/>
        </p:blipFill>
        <p:spPr>
          <a:xfrm>
            <a:off x="6440961" y="1124744"/>
            <a:ext cx="5350993" cy="4224469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85DCE649-7427-434F-BFE2-623479E996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96" t="90436" r="27950" b="6601"/>
          <a:stretch/>
        </p:blipFill>
        <p:spPr>
          <a:xfrm>
            <a:off x="6474419" y="1004792"/>
            <a:ext cx="5350992" cy="22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694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84B6C29-05AA-42D3-90F2-E55378203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 </a:t>
            </a:r>
            <a:r>
              <a:rPr lang="tr-TR" b="1" dirty="0" err="1"/>
              <a:t>Neonatal</a:t>
            </a:r>
            <a:r>
              <a:rPr lang="tr-TR" b="1" dirty="0"/>
              <a:t> dönem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31E9FCC-CAFD-40D6-BD81-2CB061837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6697960" cy="4483695"/>
          </a:xfrm>
        </p:spPr>
        <p:txBody>
          <a:bodyPr>
            <a:normAutofit fontScale="77500" lnSpcReduction="20000"/>
          </a:bodyPr>
          <a:lstStyle/>
          <a:p>
            <a:r>
              <a:rPr lang="tr-TR" dirty="0"/>
              <a:t>0- 13. gün arasındaki süreçtir.</a:t>
            </a:r>
          </a:p>
          <a:p>
            <a:r>
              <a:rPr lang="tr-TR" dirty="0"/>
              <a:t>Yavru köpekler, kör ve sağır olarak dünyaya gelmektedir. </a:t>
            </a:r>
          </a:p>
          <a:p>
            <a:r>
              <a:rPr lang="tr-TR" dirty="0"/>
              <a:t>Kulak kanalları açılana kadar anne köpeğin yavrularını çağırırken hiç bir şekilde ses çıkarmadıkları gözlemlenmiştir.</a:t>
            </a:r>
          </a:p>
          <a:p>
            <a:r>
              <a:rPr lang="tr-TR" dirty="0"/>
              <a:t>Yeni doğmuş köpeklerin koku sinirlerinin </a:t>
            </a:r>
            <a:r>
              <a:rPr lang="tr-TR" dirty="0" err="1"/>
              <a:t>miyelinizasyonu</a:t>
            </a:r>
            <a:r>
              <a:rPr lang="tr-TR" dirty="0"/>
              <a:t> ve beyinin koku ile ilgili bölümü doğum sırasında az gelişmiş olduğu için gerçek anlamda bir koku algısından bahsetmek mümkün değildir. </a:t>
            </a:r>
          </a:p>
          <a:p>
            <a:r>
              <a:rPr lang="tr-TR" dirty="0"/>
              <a:t>Köpeklerin dokunma ve tat duyuları ise prenatal dönemde gelişmektedir.</a:t>
            </a:r>
          </a:p>
          <a:p>
            <a:r>
              <a:rPr lang="tr-TR" dirty="0"/>
              <a:t> </a:t>
            </a:r>
            <a:r>
              <a:rPr lang="tr-TR" dirty="0" err="1"/>
              <a:t>Neonatal</a:t>
            </a:r>
            <a:r>
              <a:rPr lang="tr-TR" dirty="0"/>
              <a:t> dönemde, deneyimler sonucu öğrenme söz konusu değildir. Yavru köpek aynı hatayı defalarca tekrarlayarak aynı stres durumuna maruz kalabilmektedir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681A0BC-3262-4E1A-BF71-4C4EC0F3C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0150" y="1680626"/>
            <a:ext cx="4534084" cy="300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937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84B6C29-05AA-42D3-90F2-E55378203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 </a:t>
            </a:r>
            <a:r>
              <a:rPr lang="tr-TR" b="1" dirty="0" err="1"/>
              <a:t>Neonatal</a:t>
            </a:r>
            <a:r>
              <a:rPr lang="tr-TR" b="1" dirty="0"/>
              <a:t> dönem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31E9FCC-CAFD-40D6-BD81-2CB061837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381" y="1435645"/>
            <a:ext cx="10515600" cy="1417291"/>
          </a:xfrm>
        </p:spPr>
        <p:txBody>
          <a:bodyPr>
            <a:normAutofit fontScale="77500" lnSpcReduction="20000"/>
          </a:bodyPr>
          <a:lstStyle/>
          <a:p>
            <a:pPr marL="380990" indent="-380990" algn="just"/>
            <a:r>
              <a:rPr lang="tr-TR" dirty="0"/>
              <a:t>Doğumdan sonraki </a:t>
            </a:r>
            <a:r>
              <a:rPr lang="tr-TR" b="1" dirty="0"/>
              <a:t>ilk 3 </a:t>
            </a:r>
            <a:r>
              <a:rPr lang="tr-TR" dirty="0"/>
              <a:t>gün yavru köpekte </a:t>
            </a:r>
            <a:r>
              <a:rPr lang="tr-TR" b="1" dirty="0" err="1"/>
              <a:t>fleksor</a:t>
            </a:r>
            <a:r>
              <a:rPr lang="tr-TR" b="1" dirty="0"/>
              <a:t> baskınlık </a:t>
            </a:r>
            <a:r>
              <a:rPr lang="tr-TR" dirty="0"/>
              <a:t>mevcuttur. </a:t>
            </a:r>
            <a:r>
              <a:rPr lang="tr-TR" b="1" dirty="0"/>
              <a:t>Boynun üst derisinden </a:t>
            </a:r>
            <a:r>
              <a:rPr lang="tr-TR" b="1" dirty="0" err="1"/>
              <a:t>kavranıldığı</a:t>
            </a:r>
            <a:r>
              <a:rPr lang="tr-TR" b="1" dirty="0"/>
              <a:t> zaman bacaklarını </a:t>
            </a:r>
            <a:r>
              <a:rPr lang="tr-TR" b="1" dirty="0" err="1"/>
              <a:t>fleksiyon</a:t>
            </a:r>
            <a:r>
              <a:rPr lang="tr-TR" b="1" dirty="0"/>
              <a:t> durumuna getirmektedir. </a:t>
            </a:r>
          </a:p>
          <a:p>
            <a:pPr marL="380990" indent="-380990" algn="just"/>
            <a:r>
              <a:rPr lang="tr-TR" b="1" dirty="0"/>
              <a:t>Üç günlükten 4 haftalık yaşa kadar </a:t>
            </a:r>
            <a:r>
              <a:rPr lang="tr-TR" dirty="0"/>
              <a:t>ise </a:t>
            </a:r>
            <a:r>
              <a:rPr lang="tr-TR" b="1" dirty="0" err="1"/>
              <a:t>ekstensör</a:t>
            </a:r>
            <a:r>
              <a:rPr lang="tr-TR" b="1" dirty="0"/>
              <a:t> baskınlık </a:t>
            </a:r>
            <a:r>
              <a:rPr lang="tr-TR" dirty="0"/>
              <a:t>söz konusudur. Dolayısıyla aynı durumda </a:t>
            </a:r>
            <a:r>
              <a:rPr lang="tr-TR" b="1" dirty="0"/>
              <a:t>bacaklar </a:t>
            </a:r>
            <a:r>
              <a:rPr lang="tr-TR" b="1" dirty="0" err="1"/>
              <a:t>ektensiyon</a:t>
            </a:r>
            <a:r>
              <a:rPr lang="tr-TR" b="1" dirty="0"/>
              <a:t> durumuna geçecektir</a:t>
            </a:r>
            <a:r>
              <a:rPr lang="tr-TR" dirty="0"/>
              <a:t>. Aşamalı olarak da kas </a:t>
            </a:r>
            <a:r>
              <a:rPr lang="tr-TR" dirty="0" err="1"/>
              <a:t>tonusu</a:t>
            </a:r>
            <a:r>
              <a:rPr lang="tr-TR" dirty="0"/>
              <a:t> normale dönecektir.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C274E76-54ED-4414-80AF-AF06875A8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711" y="2761208"/>
            <a:ext cx="5200219" cy="337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F6DB9413-879F-4F43-BF35-9F83805BF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182" y="2564905"/>
            <a:ext cx="3035388" cy="4053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8960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834" y="1628800"/>
            <a:ext cx="5218463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871531" y="260646"/>
            <a:ext cx="81849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tr-TR" sz="1400" b="1" kern="0" dirty="0">
                <a:solidFill>
                  <a:srgbClr val="000000"/>
                </a:solidFill>
                <a:latin typeface="Arial Narrow" panose="020B0606020202030204" pitchFamily="34" charset="0"/>
                <a:cs typeface="Arial"/>
                <a:sym typeface="Arial"/>
              </a:rPr>
              <a:t>Doğumdan sonraki 2 hafta süresince </a:t>
            </a:r>
            <a:r>
              <a:rPr lang="tr-TR" sz="1400" b="1" kern="0" dirty="0" err="1">
                <a:solidFill>
                  <a:srgbClr val="000000"/>
                </a:solidFill>
                <a:latin typeface="Arial Narrow" panose="020B0606020202030204" pitchFamily="34" charset="0"/>
                <a:cs typeface="Arial"/>
                <a:sym typeface="Arial"/>
              </a:rPr>
              <a:t>Magnus</a:t>
            </a:r>
            <a:r>
              <a:rPr lang="tr-TR" sz="1400" b="1" kern="0" dirty="0">
                <a:solidFill>
                  <a:srgbClr val="000000"/>
                </a:solidFill>
                <a:latin typeface="Arial Narrow" panose="020B0606020202030204" pitchFamily="34" charset="0"/>
                <a:cs typeface="Arial"/>
                <a:sym typeface="Arial"/>
              </a:rPr>
              <a:t> refleksi mevcuttur</a:t>
            </a:r>
            <a:r>
              <a:rPr lang="tr-TR" sz="1400" kern="0" dirty="0">
                <a:solidFill>
                  <a:srgbClr val="000000"/>
                </a:solidFill>
                <a:latin typeface="Arial Narrow" panose="020B0606020202030204" pitchFamily="34" charset="0"/>
                <a:cs typeface="Arial"/>
                <a:sym typeface="Arial"/>
              </a:rPr>
              <a:t>. Bu refleks, yavru köpeğin başının bir tarafa doğru çevrilmesi ile ortaya çıkmaktadır.</a:t>
            </a:r>
          </a:p>
          <a:p>
            <a:pPr marL="285744" indent="-285744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tr-TR" sz="1400" kern="0" dirty="0">
                <a:solidFill>
                  <a:srgbClr val="000000"/>
                </a:solidFill>
                <a:latin typeface="Arial Narrow" panose="020B0606020202030204" pitchFamily="34" charset="0"/>
                <a:cs typeface="Arial"/>
                <a:sym typeface="Arial"/>
              </a:rPr>
              <a:t> Bu durumda, </a:t>
            </a:r>
            <a:r>
              <a:rPr lang="tr-TR" sz="1400" b="1" kern="0" dirty="0">
                <a:solidFill>
                  <a:srgbClr val="000000"/>
                </a:solidFill>
                <a:latin typeface="Arial Narrow" panose="020B0606020202030204" pitchFamily="34" charset="0"/>
                <a:cs typeface="Arial"/>
                <a:sym typeface="Arial"/>
              </a:rPr>
              <a:t>başın döndüğü taraftaki ön ve arka bacaklar </a:t>
            </a:r>
            <a:r>
              <a:rPr lang="tr-TR" sz="1400" b="1" kern="0" dirty="0" err="1">
                <a:solidFill>
                  <a:srgbClr val="000000"/>
                </a:solidFill>
                <a:latin typeface="Arial Narrow" panose="020B0606020202030204" pitchFamily="34" charset="0"/>
                <a:cs typeface="Arial"/>
                <a:sym typeface="Arial"/>
              </a:rPr>
              <a:t>ektensiyon</a:t>
            </a:r>
            <a:r>
              <a:rPr lang="tr-TR" sz="1400" b="1" kern="0" dirty="0">
                <a:solidFill>
                  <a:srgbClr val="000000"/>
                </a:solidFill>
                <a:latin typeface="Arial Narrow" panose="020B0606020202030204" pitchFamily="34" charset="0"/>
                <a:cs typeface="Arial"/>
                <a:sym typeface="Arial"/>
              </a:rPr>
              <a:t>, ters taraftaki bacaklar ise </a:t>
            </a:r>
            <a:r>
              <a:rPr lang="tr-TR" sz="1400" b="1" kern="0" dirty="0" err="1">
                <a:solidFill>
                  <a:srgbClr val="000000"/>
                </a:solidFill>
                <a:latin typeface="Arial Narrow" panose="020B0606020202030204" pitchFamily="34" charset="0"/>
                <a:cs typeface="Arial"/>
                <a:sym typeface="Arial"/>
              </a:rPr>
              <a:t>fleksiyon</a:t>
            </a:r>
            <a:r>
              <a:rPr lang="tr-TR" sz="1400" b="1" kern="0" dirty="0">
                <a:solidFill>
                  <a:srgbClr val="000000"/>
                </a:solidFill>
                <a:latin typeface="Arial Narrow" panose="020B0606020202030204" pitchFamily="34" charset="0"/>
                <a:cs typeface="Arial"/>
                <a:sym typeface="Arial"/>
              </a:rPr>
              <a:t> durumuna gelmektedir.</a:t>
            </a:r>
          </a:p>
        </p:txBody>
      </p:sp>
    </p:spTree>
    <p:extLst>
      <p:ext uri="{BB962C8B-B14F-4D97-AF65-F5344CB8AC3E}">
        <p14:creationId xmlns:p14="http://schemas.microsoft.com/office/powerpoint/2010/main" val="2301727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5" y="1353461"/>
            <a:ext cx="6031159" cy="509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2207568" y="332656"/>
            <a:ext cx="74168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tr-TR" sz="1400" kern="0" dirty="0">
                <a:solidFill>
                  <a:srgbClr val="000000"/>
                </a:solidFill>
                <a:latin typeface="Arial Narrow" panose="020B0606020202030204" pitchFamily="34" charset="0"/>
                <a:cs typeface="Arial"/>
                <a:sym typeface="Arial"/>
              </a:rPr>
              <a:t>İlk 2 haftalık dönemde ayrıca </a:t>
            </a:r>
            <a:r>
              <a:rPr lang="tr-TR" sz="1400" b="1" kern="0" dirty="0">
                <a:solidFill>
                  <a:srgbClr val="000000"/>
                </a:solidFill>
                <a:latin typeface="Arial Narrow" panose="020B0606020202030204" pitchFamily="34" charset="0"/>
                <a:cs typeface="Arial"/>
                <a:sym typeface="Arial"/>
              </a:rPr>
              <a:t>çapraz </a:t>
            </a:r>
            <a:r>
              <a:rPr lang="tr-TR" sz="1400" b="1" kern="0" dirty="0" err="1">
                <a:solidFill>
                  <a:srgbClr val="000000"/>
                </a:solidFill>
                <a:latin typeface="Arial Narrow" panose="020B0606020202030204" pitchFamily="34" charset="0"/>
                <a:cs typeface="Arial"/>
                <a:sym typeface="Arial"/>
              </a:rPr>
              <a:t>ekstensor</a:t>
            </a:r>
            <a:r>
              <a:rPr lang="tr-TR" sz="1400" b="1" kern="0" dirty="0">
                <a:solidFill>
                  <a:srgbClr val="000000"/>
                </a:solidFill>
                <a:latin typeface="Arial Narrow" panose="020B0606020202030204" pitchFamily="34" charset="0"/>
                <a:cs typeface="Arial"/>
                <a:sym typeface="Arial"/>
              </a:rPr>
              <a:t> refleksi </a:t>
            </a:r>
            <a:r>
              <a:rPr lang="tr-TR" sz="1400" kern="0" dirty="0">
                <a:solidFill>
                  <a:srgbClr val="000000"/>
                </a:solidFill>
                <a:latin typeface="Arial Narrow" panose="020B0606020202030204" pitchFamily="34" charset="0"/>
                <a:cs typeface="Arial"/>
                <a:sym typeface="Arial"/>
              </a:rPr>
              <a:t>gözlemlenmektedir. </a:t>
            </a:r>
          </a:p>
          <a:p>
            <a:pPr marL="285744" indent="-285744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tr-TR" sz="1400" kern="0" dirty="0">
                <a:solidFill>
                  <a:srgbClr val="000000"/>
                </a:solidFill>
                <a:latin typeface="Arial Narrow" panose="020B0606020202030204" pitchFamily="34" charset="0"/>
                <a:cs typeface="Arial"/>
                <a:sym typeface="Arial"/>
              </a:rPr>
              <a:t>Bu refleks </a:t>
            </a:r>
            <a:r>
              <a:rPr lang="tr-TR" sz="1400" b="1" kern="0" dirty="0">
                <a:solidFill>
                  <a:srgbClr val="000000"/>
                </a:solidFill>
                <a:latin typeface="Arial Narrow" panose="020B0606020202030204" pitchFamily="34" charset="0"/>
                <a:cs typeface="Arial"/>
                <a:sym typeface="Arial"/>
              </a:rPr>
              <a:t>arka ayağın çimdiklenmesi ile bu ayağın geri çekilmesi ve karşıt ayağın </a:t>
            </a:r>
            <a:r>
              <a:rPr lang="tr-TR" sz="1400" b="1" kern="0" dirty="0" err="1">
                <a:solidFill>
                  <a:srgbClr val="000000"/>
                </a:solidFill>
                <a:latin typeface="Arial Narrow" panose="020B0606020202030204" pitchFamily="34" charset="0"/>
                <a:cs typeface="Arial"/>
                <a:sym typeface="Arial"/>
              </a:rPr>
              <a:t>ekstensiyon</a:t>
            </a:r>
            <a:r>
              <a:rPr lang="tr-TR" sz="1400" b="1" kern="0" dirty="0">
                <a:solidFill>
                  <a:srgbClr val="000000"/>
                </a:solidFill>
                <a:latin typeface="Arial Narrow" panose="020B0606020202030204" pitchFamily="34" charset="0"/>
                <a:cs typeface="Arial"/>
                <a:sym typeface="Arial"/>
              </a:rPr>
              <a:t> durumuna gelmesi şeklindedir</a:t>
            </a:r>
            <a:r>
              <a:rPr lang="tr-TR" sz="1400" kern="0" dirty="0">
                <a:solidFill>
                  <a:srgbClr val="000000"/>
                </a:solidFill>
                <a:latin typeface="Arial Narrow" panose="020B0606020202030204" pitchFamily="34" charset="0"/>
                <a:cs typeface="Arial"/>
                <a:sym typeface="Arial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5573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135560" y="188642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 algn="just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tr-TR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Aranma (</a:t>
            </a:r>
            <a:r>
              <a:rPr lang="tr-TR" sz="14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rooting</a:t>
            </a:r>
            <a:r>
              <a:rPr lang="tr-TR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) refleksi</a:t>
            </a:r>
            <a:r>
              <a:rPr lang="tr-TR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, en iyi hayvan birkaç günlükken gösterilebilmektedir. </a:t>
            </a:r>
          </a:p>
          <a:p>
            <a:pPr marL="285744" indent="-285744" algn="just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tr-TR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Yavru köpek elin içine doğru yüzünü iterek ileriye doğru emekleyecektir</a:t>
            </a:r>
            <a:r>
              <a:rPr lang="tr-TR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 </a:t>
            </a:r>
          </a:p>
          <a:p>
            <a:pPr marL="285744" indent="-285744" algn="just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tr-TR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Bu refleks, </a:t>
            </a:r>
            <a:r>
              <a:rPr lang="tr-TR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anne tarafından yavruyu geri getirmede kullanılmaktadır. </a:t>
            </a:r>
            <a:r>
              <a:rPr lang="tr-TR" sz="14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Magnus</a:t>
            </a:r>
            <a:r>
              <a:rPr lang="tr-TR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tr-TR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ve </a:t>
            </a:r>
            <a:r>
              <a:rPr lang="tr-TR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çapraz </a:t>
            </a:r>
            <a:r>
              <a:rPr lang="tr-TR" sz="14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ekstensor</a:t>
            </a:r>
            <a:r>
              <a:rPr lang="tr-TR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refleksindeki gibi, </a:t>
            </a:r>
            <a:r>
              <a:rPr lang="tr-TR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arama refleksi de 4. Hafta da sonlanmaktadır</a:t>
            </a:r>
            <a:r>
              <a:rPr lang="tr-TR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</a:t>
            </a:r>
          </a:p>
        </p:txBody>
      </p:sp>
      <p:pic>
        <p:nvPicPr>
          <p:cNvPr id="2052" name="Picture 4" descr="Rooting reflex chio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986" y="2132856"/>
            <a:ext cx="7071407" cy="4121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456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352</Words>
  <Application>Microsoft Office PowerPoint</Application>
  <PresentationFormat>Geniş ekran</PresentationFormat>
  <Paragraphs>25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8</vt:i4>
      </vt:variant>
    </vt:vector>
  </HeadingPairs>
  <TitlesOfParts>
    <vt:vector size="15" baseType="lpstr">
      <vt:lpstr>Abril Fatface</vt:lpstr>
      <vt:lpstr>Arial</vt:lpstr>
      <vt:lpstr>Arial Narrow</vt:lpstr>
      <vt:lpstr>Calibri</vt:lpstr>
      <vt:lpstr>Calibri Light</vt:lpstr>
      <vt:lpstr>Office Teması</vt:lpstr>
      <vt:lpstr>1_Office Teması</vt:lpstr>
      <vt:lpstr>YAVRU KÖPEKLERİN DUYGUSAL VE DAVRANIŞSAL GELİŞİMİ</vt:lpstr>
      <vt:lpstr>Prenatal dönem</vt:lpstr>
      <vt:lpstr>PowerPoint Sunusu</vt:lpstr>
      <vt:lpstr> Neonatal dönem </vt:lpstr>
      <vt:lpstr> Neonatal dönem 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nailmert bıçakcı</dc:creator>
  <cp:lastModifiedBy>nailmert bıçakcı</cp:lastModifiedBy>
  <cp:revision>1</cp:revision>
  <dcterms:created xsi:type="dcterms:W3CDTF">2025-09-09T11:48:16Z</dcterms:created>
  <dcterms:modified xsi:type="dcterms:W3CDTF">2025-09-09T11:48:45Z</dcterms:modified>
</cp:coreProperties>
</file>