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B14387E-42A6-42CE-9959-D3C04CFBAF3C}" type="datetimeFigureOut">
              <a:rPr lang="tr-TR" smtClean="0"/>
              <a:t>27.07.2018</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D9056B07-5D1E-49D8-8C7E-50271FC1AF49}"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0588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B14387E-42A6-42CE-9959-D3C04CFBAF3C}" type="datetimeFigureOut">
              <a:rPr lang="tr-TR" smtClean="0"/>
              <a:t>27.07.2018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9056B07-5D1E-49D8-8C7E-50271FC1AF49}" type="slidenum">
              <a:rPr lang="tr-TR" smtClean="0"/>
              <a:t>‹#›</a:t>
            </a:fld>
            <a:endParaRPr lang="tr-TR"/>
          </a:p>
        </p:txBody>
      </p:sp>
    </p:spTree>
    <p:extLst>
      <p:ext uri="{BB962C8B-B14F-4D97-AF65-F5344CB8AC3E}">
        <p14:creationId xmlns:p14="http://schemas.microsoft.com/office/powerpoint/2010/main" val="196848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B14387E-42A6-42CE-9959-D3C04CFBAF3C}" type="datetimeFigureOut">
              <a:rPr lang="tr-TR" smtClean="0"/>
              <a:t>27.07.2018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1103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B14387E-42A6-42CE-9959-D3C04CFBAF3C}" type="datetimeFigureOut">
              <a:rPr lang="tr-TR" smtClean="0"/>
              <a:t>27.07.2018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828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B14387E-42A6-42CE-9959-D3C04CFBAF3C}" type="datetimeFigureOut">
              <a:rPr lang="tr-TR" smtClean="0"/>
              <a:t>27.07.2018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spTree>
    <p:extLst>
      <p:ext uri="{BB962C8B-B14F-4D97-AF65-F5344CB8AC3E}">
        <p14:creationId xmlns:p14="http://schemas.microsoft.com/office/powerpoint/2010/main" val="169510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B14387E-42A6-42CE-9959-D3C04CFBAF3C}" type="datetimeFigureOut">
              <a:rPr lang="tr-TR" smtClean="0"/>
              <a:t>27.07.2018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4768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B14387E-42A6-42CE-9959-D3C04CFBAF3C}" type="datetimeFigureOut">
              <a:rPr lang="tr-TR" smtClean="0"/>
              <a:t>27.07.2018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9016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B14387E-42A6-42CE-9959-D3C04CFBAF3C}" type="datetimeFigureOut">
              <a:rPr lang="tr-TR" smtClean="0"/>
              <a:t>27.07.2018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3632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B14387E-42A6-42CE-9959-D3C04CFBAF3C}" type="datetimeFigureOut">
              <a:rPr lang="tr-TR" smtClean="0"/>
              <a:t>27.07.2018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1622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B14387E-42A6-42CE-9959-D3C04CFBAF3C}" type="datetimeFigureOut">
              <a:rPr lang="tr-TR" smtClean="0"/>
              <a:t>27.07.2018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spTree>
    <p:extLst>
      <p:ext uri="{BB962C8B-B14F-4D97-AF65-F5344CB8AC3E}">
        <p14:creationId xmlns:p14="http://schemas.microsoft.com/office/powerpoint/2010/main" val="1295321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B14387E-42A6-42CE-9959-D3C04CFBAF3C}" type="datetimeFigureOut">
              <a:rPr lang="tr-TR" smtClean="0"/>
              <a:t>27.07.2018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9056B07-5D1E-49D8-8C7E-50271FC1AF49}"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1026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B14387E-42A6-42CE-9959-D3C04CFBAF3C}" type="datetimeFigureOut">
              <a:rPr lang="tr-TR" smtClean="0"/>
              <a:t>27.07.2018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9056B07-5D1E-49D8-8C7E-50271FC1AF49}" type="slidenum">
              <a:rPr lang="tr-TR" smtClean="0"/>
              <a:t>‹#›</a:t>
            </a:fld>
            <a:endParaRPr lang="tr-TR"/>
          </a:p>
        </p:txBody>
      </p:sp>
    </p:spTree>
    <p:extLst>
      <p:ext uri="{BB962C8B-B14F-4D97-AF65-F5344CB8AC3E}">
        <p14:creationId xmlns:p14="http://schemas.microsoft.com/office/powerpoint/2010/main" val="4126281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B14387E-42A6-42CE-9959-D3C04CFBAF3C}" type="datetimeFigureOut">
              <a:rPr lang="tr-TR" smtClean="0"/>
              <a:t>27.07.2018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9056B07-5D1E-49D8-8C7E-50271FC1AF49}"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0528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B14387E-42A6-42CE-9959-D3C04CFBAF3C}" type="datetimeFigureOut">
              <a:rPr lang="tr-TR" smtClean="0"/>
              <a:t>27.07.2018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9056B07-5D1E-49D8-8C7E-50271FC1AF49}"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8689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14387E-42A6-42CE-9959-D3C04CFBAF3C}" type="datetimeFigureOut">
              <a:rPr lang="tr-TR" smtClean="0"/>
              <a:t>27.07.2018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9056B07-5D1E-49D8-8C7E-50271FC1AF49}" type="slidenum">
              <a:rPr lang="tr-TR" smtClean="0"/>
              <a:t>‹#›</a:t>
            </a:fld>
            <a:endParaRPr lang="tr-TR"/>
          </a:p>
        </p:txBody>
      </p:sp>
    </p:spTree>
    <p:extLst>
      <p:ext uri="{BB962C8B-B14F-4D97-AF65-F5344CB8AC3E}">
        <p14:creationId xmlns:p14="http://schemas.microsoft.com/office/powerpoint/2010/main" val="392328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B14387E-42A6-42CE-9959-D3C04CFBAF3C}" type="datetimeFigureOut">
              <a:rPr lang="tr-TR" smtClean="0"/>
              <a:t>27.07.2018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9056B07-5D1E-49D8-8C7E-50271FC1AF49}"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5390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B14387E-42A6-42CE-9959-D3C04CFBAF3C}" type="datetimeFigureOut">
              <a:rPr lang="tr-TR" smtClean="0"/>
              <a:t>27.07.2018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9056B07-5D1E-49D8-8C7E-50271FC1AF49}" type="slidenum">
              <a:rPr lang="tr-TR" smtClean="0"/>
              <a:t>‹#›</a:t>
            </a:fld>
            <a:endParaRPr lang="tr-TR"/>
          </a:p>
        </p:txBody>
      </p:sp>
    </p:spTree>
    <p:extLst>
      <p:ext uri="{BB962C8B-B14F-4D97-AF65-F5344CB8AC3E}">
        <p14:creationId xmlns:p14="http://schemas.microsoft.com/office/powerpoint/2010/main" val="3690001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B14387E-42A6-42CE-9959-D3C04CFBAF3C}" type="datetimeFigureOut">
              <a:rPr lang="tr-TR" smtClean="0"/>
              <a:t>27.07.2018</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9056B07-5D1E-49D8-8C7E-50271FC1AF49}" type="slidenum">
              <a:rPr lang="tr-TR" smtClean="0"/>
              <a:t>‹#›</a:t>
            </a:fld>
            <a:endParaRPr lang="tr-TR"/>
          </a:p>
        </p:txBody>
      </p:sp>
    </p:spTree>
    <p:extLst>
      <p:ext uri="{BB962C8B-B14F-4D97-AF65-F5344CB8AC3E}">
        <p14:creationId xmlns:p14="http://schemas.microsoft.com/office/powerpoint/2010/main" val="242772067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692398" y="1111827"/>
            <a:ext cx="6815669" cy="2545770"/>
          </a:xfrm>
        </p:spPr>
        <p:txBody>
          <a:bodyPr/>
          <a:lstStyle/>
          <a:p>
            <a:r>
              <a:rPr lang="tr-TR" sz="4400" dirty="0" smtClean="0"/>
              <a:t>GELİŞME VE AZGELİŞME SOSYOLOJİSİ</a:t>
            </a:r>
            <a:endParaRPr lang="tr-TR" sz="4400" dirty="0"/>
          </a:p>
        </p:txBody>
      </p:sp>
      <p:sp>
        <p:nvSpPr>
          <p:cNvPr id="3" name="Alt Başlık 2"/>
          <p:cNvSpPr>
            <a:spLocks noGrp="1"/>
          </p:cNvSpPr>
          <p:nvPr>
            <p:ph type="subTitle" idx="1"/>
          </p:nvPr>
        </p:nvSpPr>
        <p:spPr/>
        <p:txBody>
          <a:bodyPr/>
          <a:lstStyle/>
          <a:p>
            <a:r>
              <a:rPr lang="tr-TR" dirty="0" smtClean="0"/>
              <a:t>HAYRİYE ERBAŞ</a:t>
            </a:r>
          </a:p>
          <a:p>
            <a:endParaRPr lang="tr-TR" dirty="0"/>
          </a:p>
        </p:txBody>
      </p:sp>
    </p:spTree>
    <p:extLst>
      <p:ext uri="{BB962C8B-B14F-4D97-AF65-F5344CB8AC3E}">
        <p14:creationId xmlns:p14="http://schemas.microsoft.com/office/powerpoint/2010/main" val="4280911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Etkisi</a:t>
            </a:r>
            <a:endParaRPr lang="tr-TR" dirty="0"/>
          </a:p>
        </p:txBody>
      </p:sp>
      <p:sp>
        <p:nvSpPr>
          <p:cNvPr id="3" name="İçerik Yer Tutucusu 2"/>
          <p:cNvSpPr>
            <a:spLocks noGrp="1"/>
          </p:cNvSpPr>
          <p:nvPr>
            <p:ph idx="1"/>
          </p:nvPr>
        </p:nvSpPr>
        <p:spPr/>
        <p:txBody>
          <a:bodyPr/>
          <a:lstStyle/>
          <a:p>
            <a:r>
              <a:rPr lang="tr-TR" dirty="0" err="1"/>
              <a:t>Wallerstein</a:t>
            </a:r>
            <a:r>
              <a:rPr lang="tr-TR" dirty="0"/>
              <a:t>, </a:t>
            </a:r>
            <a:r>
              <a:rPr lang="tr-TR" dirty="0" smtClean="0"/>
              <a:t>toplumların ve dünyanın değişimini makro ve tarihsel bir </a:t>
            </a:r>
            <a:r>
              <a:rPr lang="tr-TR" dirty="0" err="1" smtClean="0"/>
              <a:t>bir</a:t>
            </a:r>
            <a:r>
              <a:rPr lang="tr-TR" dirty="0" smtClean="0"/>
              <a:t> perspektifle ele almış ve sosyal </a:t>
            </a:r>
            <a:r>
              <a:rPr lang="tr-TR" dirty="0"/>
              <a:t>bilimler alanında </a:t>
            </a:r>
            <a:r>
              <a:rPr lang="tr-TR" dirty="0" smtClean="0"/>
              <a:t>önemli </a:t>
            </a:r>
            <a:r>
              <a:rPr lang="tr-TR" dirty="0"/>
              <a:t>etkilere </a:t>
            </a:r>
            <a:r>
              <a:rPr lang="tr-TR" dirty="0" smtClean="0"/>
              <a:t>sahip bir düşünürdür. Türkiye’de de Çağlar </a:t>
            </a:r>
            <a:r>
              <a:rPr lang="tr-TR" dirty="0" err="1" smtClean="0"/>
              <a:t>Keyder</a:t>
            </a:r>
            <a:r>
              <a:rPr lang="tr-TR" dirty="0" smtClean="0"/>
              <a:t> aynı perspektifi ve kuramı benimseyerek çalışmalarda bulunmaktadır.  </a:t>
            </a:r>
            <a:endParaRPr lang="tr-TR" dirty="0"/>
          </a:p>
        </p:txBody>
      </p:sp>
    </p:spTree>
    <p:extLst>
      <p:ext uri="{BB962C8B-B14F-4D97-AF65-F5344CB8AC3E}">
        <p14:creationId xmlns:p14="http://schemas.microsoft.com/office/powerpoint/2010/main" val="2740366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Dünya Sistemi ve Değişim</a:t>
            </a:r>
            <a:endParaRPr lang="tr-TR" dirty="0"/>
          </a:p>
        </p:txBody>
      </p:sp>
      <p:sp>
        <p:nvSpPr>
          <p:cNvPr id="3" name="İçerik Yer Tutucusu 2"/>
          <p:cNvSpPr>
            <a:spLocks noGrp="1"/>
          </p:cNvSpPr>
          <p:nvPr>
            <p:ph idx="1"/>
          </p:nvPr>
        </p:nvSpPr>
        <p:spPr/>
        <p:txBody>
          <a:bodyPr>
            <a:normAutofit lnSpcReduction="10000"/>
          </a:bodyPr>
          <a:lstStyle/>
          <a:p>
            <a:r>
              <a:rPr lang="tr-TR" dirty="0" err="1" smtClean="0"/>
              <a:t>Wallerstein’e</a:t>
            </a:r>
            <a:r>
              <a:rPr lang="tr-TR" dirty="0" smtClean="0"/>
              <a:t> göre dünya sisteminin ortadan kaldırılması pek de kolay değildir. O’na göre dünya </a:t>
            </a:r>
            <a:r>
              <a:rPr lang="tr-TR" dirty="0"/>
              <a:t>sistemini ortadan kaldırmasa da değiştirmesi </a:t>
            </a:r>
            <a:r>
              <a:rPr lang="tr-TR" dirty="0" smtClean="0"/>
              <a:t>beklenen temel oluşumlar, </a:t>
            </a:r>
            <a:r>
              <a:rPr lang="tr-TR" dirty="0"/>
              <a:t>sistem karşıtı hareketler ve bu hareketlerin ortaya çıkardığı alternatif siyaset veya kültür değil, belirli dönemlerde yaşanan kapitalist ekonominin krizleridir</a:t>
            </a:r>
            <a:r>
              <a:rPr lang="tr-TR" dirty="0" smtClean="0"/>
              <a:t>.</a:t>
            </a:r>
          </a:p>
          <a:p>
            <a:r>
              <a:rPr lang="tr-TR" dirty="0" smtClean="0"/>
              <a:t>Bu anlamda O’na göre azgelişmiş ya da çevre ülkeleri dünya ekonomisi açısından bakıldığında aslında bir dünya trajedisi içindedirler. Dünyanın gelmiş olduğu ekonomik durum açısından mevcut hali ile kapitalizm onların gelişmesi açısından pek de mümkün olmayacaktır. </a:t>
            </a:r>
          </a:p>
          <a:p>
            <a:endParaRPr lang="tr-TR" dirty="0" smtClean="0"/>
          </a:p>
          <a:p>
            <a:endParaRPr lang="tr-TR" dirty="0"/>
          </a:p>
        </p:txBody>
      </p:sp>
    </p:spTree>
    <p:extLst>
      <p:ext uri="{BB962C8B-B14F-4D97-AF65-F5344CB8AC3E}">
        <p14:creationId xmlns:p14="http://schemas.microsoft.com/office/powerpoint/2010/main" val="2097127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Kaynaklar</a:t>
            </a:r>
          </a:p>
        </p:txBody>
      </p:sp>
      <p:sp>
        <p:nvSpPr>
          <p:cNvPr id="3" name="İçerik Yer Tutucusu 2"/>
          <p:cNvSpPr>
            <a:spLocks noGrp="1"/>
          </p:cNvSpPr>
          <p:nvPr>
            <p:ph idx="1"/>
          </p:nvPr>
        </p:nvSpPr>
        <p:spPr/>
        <p:txBody>
          <a:bodyPr>
            <a:normAutofit fontScale="92500" lnSpcReduction="10000"/>
          </a:bodyPr>
          <a:lstStyle/>
          <a:p>
            <a:r>
              <a:rPr lang="tr-TR" dirty="0" err="1" smtClean="0"/>
              <a:t>Cirhinlioğlu</a:t>
            </a:r>
            <a:r>
              <a:rPr lang="tr-TR" dirty="0"/>
              <a:t>, Z. (1999), Azgelişmişliğin Toplumsal Boyutları, Ankara: İmge</a:t>
            </a:r>
            <a:r>
              <a:rPr lang="tr-TR" dirty="0" smtClean="0"/>
              <a:t>.</a:t>
            </a:r>
          </a:p>
          <a:p>
            <a:r>
              <a:rPr lang="tr-TR" dirty="0" err="1" smtClean="0"/>
              <a:t>Wallerstein</a:t>
            </a:r>
            <a:r>
              <a:rPr lang="tr-TR" dirty="0"/>
              <a:t>, </a:t>
            </a:r>
            <a:r>
              <a:rPr lang="tr-TR" dirty="0" smtClean="0"/>
              <a:t>I. (1996</a:t>
            </a:r>
            <a:r>
              <a:rPr lang="tr-TR" dirty="0"/>
              <a:t>), Tarihsel Kapitalizm, (çev. Necmiye ALPAY), İstanbul: Metis Yayınları. </a:t>
            </a:r>
            <a:endParaRPr lang="tr-TR" dirty="0" smtClean="0"/>
          </a:p>
          <a:p>
            <a:r>
              <a:rPr lang="tr-TR" dirty="0" err="1" smtClean="0"/>
              <a:t>Wallerstein</a:t>
            </a:r>
            <a:r>
              <a:rPr lang="tr-TR" dirty="0"/>
              <a:t>, I. (</a:t>
            </a:r>
            <a:r>
              <a:rPr lang="tr-TR" dirty="0" smtClean="0"/>
              <a:t>1998a), </a:t>
            </a:r>
            <a:r>
              <a:rPr lang="tr-TR" dirty="0"/>
              <a:t>Jeopolitik ve </a:t>
            </a:r>
            <a:r>
              <a:rPr lang="tr-TR" dirty="0" err="1"/>
              <a:t>Jeokültür</a:t>
            </a:r>
            <a:r>
              <a:rPr lang="tr-TR" dirty="0"/>
              <a:t>, İstanbul: İz Yayınları., çev. Mustafa Özel.</a:t>
            </a:r>
          </a:p>
          <a:p>
            <a:r>
              <a:rPr lang="tr-TR" dirty="0" err="1"/>
              <a:t>Wallerstein</a:t>
            </a:r>
            <a:r>
              <a:rPr lang="tr-TR" dirty="0"/>
              <a:t>, I. </a:t>
            </a:r>
            <a:r>
              <a:rPr lang="tr-TR" dirty="0" smtClean="0"/>
              <a:t>(</a:t>
            </a:r>
            <a:r>
              <a:rPr lang="tr-TR" dirty="0" smtClean="0"/>
              <a:t>1998b), </a:t>
            </a:r>
            <a:r>
              <a:rPr lang="tr-TR" dirty="0"/>
              <a:t>Liberalizmden Sonra, </a:t>
            </a:r>
            <a:r>
              <a:rPr lang="tr-TR" dirty="0" smtClean="0"/>
              <a:t>İstanbul</a:t>
            </a:r>
            <a:r>
              <a:rPr lang="tr-TR" dirty="0"/>
              <a:t>: Metis </a:t>
            </a:r>
            <a:r>
              <a:rPr lang="tr-TR" dirty="0" smtClean="0"/>
              <a:t>Yayınları, çev</a:t>
            </a:r>
            <a:r>
              <a:rPr lang="tr-TR" dirty="0"/>
              <a:t>. Erol </a:t>
            </a:r>
            <a:r>
              <a:rPr lang="tr-TR" dirty="0" smtClean="0"/>
              <a:t>Öz. </a:t>
            </a:r>
          </a:p>
          <a:p>
            <a:r>
              <a:rPr lang="tr-TR" dirty="0" err="1"/>
              <a:t>Wallerstein</a:t>
            </a:r>
            <a:r>
              <a:rPr lang="tr-TR" dirty="0"/>
              <a:t>, I.</a:t>
            </a:r>
            <a:r>
              <a:rPr lang="tr-TR" dirty="0" smtClean="0"/>
              <a:t>, </a:t>
            </a:r>
            <a:r>
              <a:rPr lang="tr-TR" dirty="0"/>
              <a:t>(2000), Bildiğimiz Dünyanın Sonu</a:t>
            </a:r>
            <a:r>
              <a:rPr lang="tr-TR" dirty="0" smtClean="0"/>
              <a:t>,), </a:t>
            </a:r>
            <a:r>
              <a:rPr lang="tr-TR" dirty="0"/>
              <a:t>İstanbul: Metis </a:t>
            </a:r>
            <a:r>
              <a:rPr lang="tr-TR" dirty="0" smtClean="0"/>
              <a:t>Yayınları, </a:t>
            </a:r>
            <a:r>
              <a:rPr lang="tr-TR" dirty="0"/>
              <a:t>çev. Tuncay </a:t>
            </a:r>
            <a:r>
              <a:rPr lang="tr-TR" dirty="0" smtClean="0"/>
              <a:t>Birkan.</a:t>
            </a:r>
            <a:endParaRPr lang="tr-TR" dirty="0"/>
          </a:p>
          <a:p>
            <a:endParaRPr lang="tr-TR" dirty="0"/>
          </a:p>
        </p:txBody>
      </p:sp>
    </p:spTree>
    <p:extLst>
      <p:ext uri="{BB962C8B-B14F-4D97-AF65-F5344CB8AC3E}">
        <p14:creationId xmlns:p14="http://schemas.microsoft.com/office/powerpoint/2010/main" val="3424166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91915" y="3244332"/>
            <a:ext cx="9256295" cy="1569660"/>
          </a:xfrm>
          <a:prstGeom prst="rect">
            <a:avLst/>
          </a:prstGeom>
        </p:spPr>
        <p:txBody>
          <a:bodyPr wrap="square">
            <a:spAutoFit/>
          </a:bodyPr>
          <a:lstStyle/>
          <a:p>
            <a:r>
              <a:rPr lang="tr-TR" sz="4800" dirty="0" err="1" smtClean="0"/>
              <a:t>Immanuel</a:t>
            </a:r>
            <a:r>
              <a:rPr lang="tr-TR" sz="4800" dirty="0" smtClean="0"/>
              <a:t> </a:t>
            </a:r>
            <a:r>
              <a:rPr lang="tr-TR" sz="4800" dirty="0" err="1" smtClean="0"/>
              <a:t>Wallerstein</a:t>
            </a:r>
            <a:r>
              <a:rPr lang="tr-TR" sz="4800" dirty="0" smtClean="0"/>
              <a:t>: Dünya Sistemi Kuramı</a:t>
            </a:r>
            <a:endParaRPr lang="tr-TR" sz="4800" dirty="0"/>
          </a:p>
        </p:txBody>
      </p:sp>
    </p:spTree>
    <p:extLst>
      <p:ext uri="{BB962C8B-B14F-4D97-AF65-F5344CB8AC3E}">
        <p14:creationId xmlns:p14="http://schemas.microsoft.com/office/powerpoint/2010/main" val="2337136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Wallaerstein</a:t>
            </a:r>
            <a:r>
              <a:rPr lang="tr-TR" dirty="0" smtClean="0"/>
              <a:t> Kimdir? </a:t>
            </a:r>
            <a:endParaRPr lang="tr-TR" dirty="0"/>
          </a:p>
        </p:txBody>
      </p:sp>
      <p:sp>
        <p:nvSpPr>
          <p:cNvPr id="3" name="İçerik Yer Tutucusu 2"/>
          <p:cNvSpPr>
            <a:spLocks noGrp="1"/>
          </p:cNvSpPr>
          <p:nvPr>
            <p:ph idx="1"/>
          </p:nvPr>
        </p:nvSpPr>
        <p:spPr>
          <a:xfrm>
            <a:off x="1295401" y="1973179"/>
            <a:ext cx="9601196" cy="3902689"/>
          </a:xfrm>
        </p:spPr>
        <p:txBody>
          <a:bodyPr>
            <a:normAutofit fontScale="92500" lnSpcReduction="10000"/>
          </a:bodyPr>
          <a:lstStyle/>
          <a:p>
            <a:endParaRPr lang="tr-TR" dirty="0" smtClean="0"/>
          </a:p>
          <a:p>
            <a:r>
              <a:rPr lang="tr-TR" dirty="0"/>
              <a:t>1930 yılında New York'ta doğdu. Columbia Üniversitesi'nden 1951 yılında lisans, 1959 yılında doktora diploması aldı ve aynı üniversitenin Sosyoloji Bölümü'nde öğretim üyesi oldu. 1955-1970 döneminde başlıca araştırma alanı Afrika'ydı. 1961'de </a:t>
            </a:r>
            <a:r>
              <a:rPr lang="tr-TR" dirty="0" err="1"/>
              <a:t>Africa</a:t>
            </a:r>
            <a:r>
              <a:rPr lang="tr-TR" dirty="0"/>
              <a:t>: </a:t>
            </a:r>
            <a:r>
              <a:rPr lang="tr-TR" dirty="0" err="1"/>
              <a:t>the</a:t>
            </a:r>
            <a:r>
              <a:rPr lang="tr-TR" dirty="0"/>
              <a:t> </a:t>
            </a:r>
            <a:r>
              <a:rPr lang="tr-TR" dirty="0" err="1"/>
              <a:t>Politics</a:t>
            </a:r>
            <a:r>
              <a:rPr lang="tr-TR" dirty="0"/>
              <a:t> of </a:t>
            </a:r>
            <a:r>
              <a:rPr lang="tr-TR" dirty="0" err="1"/>
              <a:t>Independence</a:t>
            </a:r>
            <a:r>
              <a:rPr lang="tr-TR" dirty="0"/>
              <a:t> adlı çalışması, 1967'de ise </a:t>
            </a:r>
            <a:r>
              <a:rPr lang="tr-TR" dirty="0" err="1"/>
              <a:t>Africa</a:t>
            </a:r>
            <a:r>
              <a:rPr lang="tr-TR" dirty="0"/>
              <a:t>: </a:t>
            </a:r>
            <a:r>
              <a:rPr lang="tr-TR" dirty="0" err="1"/>
              <a:t>the</a:t>
            </a:r>
            <a:r>
              <a:rPr lang="tr-TR" dirty="0"/>
              <a:t> </a:t>
            </a:r>
            <a:r>
              <a:rPr lang="tr-TR" dirty="0" err="1"/>
              <a:t>Politics</a:t>
            </a:r>
            <a:r>
              <a:rPr lang="tr-TR" dirty="0"/>
              <a:t> of </a:t>
            </a:r>
            <a:r>
              <a:rPr lang="tr-TR" dirty="0" err="1"/>
              <a:t>Unity</a:t>
            </a:r>
            <a:r>
              <a:rPr lang="tr-TR" dirty="0"/>
              <a:t> adlı çalışması yayımlandı. 1968 yılında Columbia Üniversitesi'ndeki reform hareketine etkin bir biçimde katıldı. 1971 yılında Montreal'de </a:t>
            </a:r>
            <a:r>
              <a:rPr lang="tr-TR" dirty="0" err="1"/>
              <a:t>McGill</a:t>
            </a:r>
            <a:r>
              <a:rPr lang="tr-TR" dirty="0"/>
              <a:t> Üniversitesi'nde görev aldı. 1976'dan bu yana New York eyaletindeki </a:t>
            </a:r>
            <a:r>
              <a:rPr lang="tr-TR" dirty="0" err="1"/>
              <a:t>Binghamton</a:t>
            </a:r>
            <a:r>
              <a:rPr lang="tr-TR" dirty="0"/>
              <a:t> Üniversitesi'nde sosyoloji profesörlüğü yapmakta ve </a:t>
            </a:r>
            <a:r>
              <a:rPr lang="tr-TR" dirty="0" err="1"/>
              <a:t>Fernand</a:t>
            </a:r>
            <a:r>
              <a:rPr lang="tr-TR" dirty="0"/>
              <a:t> </a:t>
            </a:r>
            <a:r>
              <a:rPr lang="tr-TR" dirty="0" err="1"/>
              <a:t>Braudel</a:t>
            </a:r>
            <a:r>
              <a:rPr lang="tr-TR" dirty="0"/>
              <a:t> Ekonomi, Tarihsel Sistemler ve Uygarlık Araştırmaları Merkezi'nin müdürlüğünü yürütmektedir. </a:t>
            </a:r>
          </a:p>
        </p:txBody>
      </p:sp>
    </p:spTree>
    <p:extLst>
      <p:ext uri="{BB962C8B-B14F-4D97-AF65-F5344CB8AC3E}">
        <p14:creationId xmlns:p14="http://schemas.microsoft.com/office/powerpoint/2010/main" val="2645027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Wallerstein</a:t>
            </a:r>
            <a:r>
              <a:rPr lang="tr-TR" dirty="0" smtClean="0"/>
              <a:t>: Başlıca Eserleri</a:t>
            </a:r>
            <a:endParaRPr lang="tr-TR" dirty="0"/>
          </a:p>
        </p:txBody>
      </p:sp>
      <p:sp>
        <p:nvSpPr>
          <p:cNvPr id="3" name="İçerik Yer Tutucusu 2"/>
          <p:cNvSpPr>
            <a:spLocks noGrp="1"/>
          </p:cNvSpPr>
          <p:nvPr>
            <p:ph idx="1"/>
          </p:nvPr>
        </p:nvSpPr>
        <p:spPr/>
        <p:txBody>
          <a:bodyPr>
            <a:normAutofit fontScale="92500" lnSpcReduction="20000"/>
          </a:bodyPr>
          <a:lstStyle/>
          <a:p>
            <a:r>
              <a:rPr lang="tr-TR" dirty="0"/>
              <a:t>Temel yapıtı niteliğindeki Modern Dünya Sistemi adlı kitabını üç cilt halinde 1974, 1980 ve 1989 yıllarında yayımladı ve sosyal bilimlerde verimli bir damarın ortaya çıkmasına yol açtı</a:t>
            </a:r>
            <a:r>
              <a:rPr lang="tr-TR" dirty="0" smtClean="0"/>
              <a:t>.</a:t>
            </a:r>
            <a:r>
              <a:rPr lang="tr-TR" dirty="0"/>
              <a:t> </a:t>
            </a:r>
            <a:r>
              <a:rPr lang="tr-TR" dirty="0" smtClean="0"/>
              <a:t>“Dünya Sistemleri Analizi” </a:t>
            </a:r>
            <a:r>
              <a:rPr lang="tr-TR" dirty="0"/>
              <a:t>olarak bilinen bu anlayış ve çalışma tarzı mevcut kapitalizm analizlerine geniş bir bakış açısı ve tarihsellik boyutu getirdi. 1994-98 tarihleri arasında Uluslararası Sosyoloji Derneği başkanlığını yapan yazarın Türkçedeki eserleri şunlardır: Jeopolitik ve </a:t>
            </a:r>
            <a:r>
              <a:rPr lang="tr-TR" dirty="0" err="1"/>
              <a:t>Jeokültür</a:t>
            </a:r>
            <a:r>
              <a:rPr lang="tr-TR" dirty="0"/>
              <a:t> (İz, 1993), Sosyal Bilimleri Düşünmemek (</a:t>
            </a:r>
            <a:r>
              <a:rPr lang="tr-TR" dirty="0" err="1"/>
              <a:t>Avesta</a:t>
            </a:r>
            <a:r>
              <a:rPr lang="tr-TR" dirty="0"/>
              <a:t>, 1999), Geçiş Çağı, Dünya Sisteminin Yörüngesi, 1945-2025 (Hopkins ile birlikte, </a:t>
            </a:r>
            <a:r>
              <a:rPr lang="tr-TR" dirty="0" err="1"/>
              <a:t>Avesta</a:t>
            </a:r>
            <a:r>
              <a:rPr lang="tr-TR" dirty="0"/>
              <a:t>, 2000), Güncel Yorumlar (Aram, 2001), </a:t>
            </a:r>
            <a:r>
              <a:rPr lang="tr-TR" dirty="0" err="1"/>
              <a:t>Ütopistik</a:t>
            </a:r>
            <a:r>
              <a:rPr lang="tr-TR" dirty="0"/>
              <a:t> ya da 21. Yüzyılın Tarihsel Seçimleri (</a:t>
            </a:r>
            <a:r>
              <a:rPr lang="tr-TR" dirty="0" err="1"/>
              <a:t>Avesta</a:t>
            </a:r>
            <a:r>
              <a:rPr lang="tr-TR" dirty="0"/>
              <a:t>, 2001), Dünya Sistemleri Analizi: Bir Giriş (Aram, 2004), Modern Dünya Sistemi 1, 2 (Bakış, 2004, 2005), Avrupa Evrenselciliği (Aram, 2007).</a:t>
            </a:r>
          </a:p>
          <a:p>
            <a:endParaRPr lang="tr-TR" dirty="0"/>
          </a:p>
        </p:txBody>
      </p:sp>
    </p:spTree>
    <p:extLst>
      <p:ext uri="{BB962C8B-B14F-4D97-AF65-F5344CB8AC3E}">
        <p14:creationId xmlns:p14="http://schemas.microsoft.com/office/powerpoint/2010/main" val="3242650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Dünya Sistemi Kuramı</a:t>
            </a:r>
            <a:endParaRPr lang="tr-TR" dirty="0"/>
          </a:p>
        </p:txBody>
      </p:sp>
      <p:sp>
        <p:nvSpPr>
          <p:cNvPr id="3" name="İçerik Yer Tutucusu 2"/>
          <p:cNvSpPr>
            <a:spLocks noGrp="1"/>
          </p:cNvSpPr>
          <p:nvPr>
            <p:ph idx="1"/>
          </p:nvPr>
        </p:nvSpPr>
        <p:spPr/>
        <p:txBody>
          <a:bodyPr/>
          <a:lstStyle/>
          <a:p>
            <a:r>
              <a:rPr lang="tr-TR" dirty="0" smtClean="0"/>
              <a:t>Esas olarak Karl </a:t>
            </a:r>
            <a:r>
              <a:rPr lang="tr-TR" dirty="0" err="1"/>
              <a:t>Marx</a:t>
            </a:r>
            <a:r>
              <a:rPr lang="tr-TR" dirty="0"/>
              <a:t>, </a:t>
            </a:r>
            <a:r>
              <a:rPr lang="tr-TR" dirty="0" err="1"/>
              <a:t>Fernand</a:t>
            </a:r>
            <a:r>
              <a:rPr lang="tr-TR" dirty="0"/>
              <a:t> </a:t>
            </a:r>
            <a:r>
              <a:rPr lang="tr-TR" dirty="0" err="1"/>
              <a:t>Braudel</a:t>
            </a:r>
            <a:r>
              <a:rPr lang="tr-TR" dirty="0"/>
              <a:t>, </a:t>
            </a:r>
            <a:r>
              <a:rPr lang="tr-TR" dirty="0" err="1"/>
              <a:t>Andre</a:t>
            </a:r>
            <a:r>
              <a:rPr lang="tr-TR" dirty="0"/>
              <a:t> </a:t>
            </a:r>
            <a:r>
              <a:rPr lang="tr-TR" dirty="0" err="1"/>
              <a:t>Gunder</a:t>
            </a:r>
            <a:r>
              <a:rPr lang="tr-TR" dirty="0"/>
              <a:t> </a:t>
            </a:r>
            <a:r>
              <a:rPr lang="tr-TR" dirty="0" smtClean="0"/>
              <a:t>Frank’tan etkilenmiş ve onlardan beslenerek kuramını geliştirmiştir.  </a:t>
            </a:r>
            <a:endParaRPr lang="tr-TR" dirty="0"/>
          </a:p>
          <a:p>
            <a:r>
              <a:rPr lang="tr-TR" dirty="0" err="1"/>
              <a:t>Wallerstein’ın</a:t>
            </a:r>
            <a:r>
              <a:rPr lang="tr-TR" dirty="0"/>
              <a:t> </a:t>
            </a:r>
            <a:r>
              <a:rPr lang="tr-TR" dirty="0" smtClean="0"/>
              <a:t>daha önceleri de var olan düşüncelerini 1974’de sistematik bir kurama  dönüştürmesi ile gelişme yazını alanında önde gelen bir kuramcı olmuştur. Onun kuramı Bağımlılık Okulu ile başlayıp küreselleşme sürecinin hızlanması ve Bağımlılık Okulu’nun eleştiri alması nedeni ile Okulu aşarak dünyadaki hızlı değişimleri kavrayacak bir analize gitme çabasının bir ürünü olarak değerlendirilebilir.  </a:t>
            </a:r>
            <a:endParaRPr lang="tr-TR" dirty="0"/>
          </a:p>
        </p:txBody>
      </p:sp>
    </p:spTree>
    <p:extLst>
      <p:ext uri="{BB962C8B-B14F-4D97-AF65-F5344CB8AC3E}">
        <p14:creationId xmlns:p14="http://schemas.microsoft.com/office/powerpoint/2010/main" val="557921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Merkez Ülkeler ve İşbirlikleri</a:t>
            </a:r>
            <a:endParaRPr lang="tr-TR" dirty="0"/>
          </a:p>
        </p:txBody>
      </p:sp>
      <p:sp>
        <p:nvSpPr>
          <p:cNvPr id="3" name="İçerik Yer Tutucusu 2"/>
          <p:cNvSpPr>
            <a:spLocks noGrp="1"/>
          </p:cNvSpPr>
          <p:nvPr>
            <p:ph idx="1"/>
          </p:nvPr>
        </p:nvSpPr>
        <p:spPr/>
        <p:txBody>
          <a:bodyPr>
            <a:normAutofit fontScale="92500" lnSpcReduction="10000"/>
          </a:bodyPr>
          <a:lstStyle/>
          <a:p>
            <a:r>
              <a:rPr lang="tr-TR" dirty="0" smtClean="0"/>
              <a:t>Kuramını dünyada merkez ülkeler arasındaki ilişkinin çatışma ve rekabet ilişkisi değil işbirlikçi bir ilişki olduğu varsayımı üzerinde temellendirir. </a:t>
            </a:r>
          </a:p>
          <a:p>
            <a:r>
              <a:rPr lang="tr-TR" dirty="0" smtClean="0"/>
              <a:t>Amerika </a:t>
            </a:r>
            <a:r>
              <a:rPr lang="tr-TR" dirty="0"/>
              <a:t>Birleşik Devletleri, Rusya, Japonya ve Avrupa Devletleri gibi güçlü devletleri, tek bir modern dünya sisteminin küresel işbirlikçileri olarak değerlendirir. </a:t>
            </a:r>
            <a:endParaRPr lang="tr-TR" dirty="0" smtClean="0"/>
          </a:p>
          <a:p>
            <a:r>
              <a:rPr lang="tr-TR" dirty="0" smtClean="0"/>
              <a:t>Bu </a:t>
            </a:r>
            <a:r>
              <a:rPr lang="tr-TR" dirty="0"/>
              <a:t>işbirliğinin başında Amerika Birleşik </a:t>
            </a:r>
            <a:r>
              <a:rPr lang="tr-TR" dirty="0" smtClean="0"/>
              <a:t>Devletleri’nin olduğunu ve </a:t>
            </a:r>
            <a:r>
              <a:rPr lang="tr-TR" dirty="0"/>
              <a:t>dünya sistemi Amerika Birleşik Devletleri hegemonyası üzerinde </a:t>
            </a:r>
            <a:r>
              <a:rPr lang="tr-TR" dirty="0" smtClean="0"/>
              <a:t>kurulduğunu ileri sürer. </a:t>
            </a:r>
          </a:p>
          <a:p>
            <a:r>
              <a:rPr lang="tr-TR" dirty="0" smtClean="0"/>
              <a:t>Modern </a:t>
            </a:r>
            <a:r>
              <a:rPr lang="tr-TR" dirty="0"/>
              <a:t>dünya sisteminin, </a:t>
            </a:r>
            <a:r>
              <a:rPr lang="tr-TR" dirty="0" smtClean="0"/>
              <a:t>olası </a:t>
            </a:r>
            <a:r>
              <a:rPr lang="tr-TR" dirty="0"/>
              <a:t>ekonomik krizler nedeniyle kırılgan olduğunu </a:t>
            </a:r>
            <a:r>
              <a:rPr lang="tr-TR" dirty="0" smtClean="0"/>
              <a:t>ve </a:t>
            </a:r>
            <a:r>
              <a:rPr lang="tr-TR" dirty="0"/>
              <a:t>içinde bulunduğumuz dönemi bu hegemonyanın kırılmaya başladığı liberalizmden sonraki dönem </a:t>
            </a:r>
            <a:r>
              <a:rPr lang="tr-TR" dirty="0" smtClean="0"/>
              <a:t>olarak değerlendirir</a:t>
            </a:r>
            <a:r>
              <a:rPr lang="tr-TR" dirty="0" smtClean="0"/>
              <a:t>.</a:t>
            </a:r>
            <a:r>
              <a:rPr lang="tr-TR" dirty="0"/>
              <a:t> </a:t>
            </a:r>
            <a:r>
              <a:rPr lang="tr-TR" dirty="0" smtClean="0"/>
              <a:t>(</a:t>
            </a:r>
            <a:r>
              <a:rPr lang="tr-TR" dirty="0" err="1" smtClean="0"/>
              <a:t>Wallerstein</a:t>
            </a:r>
            <a:r>
              <a:rPr lang="tr-TR" dirty="0" smtClean="0"/>
              <a:t>, 1998b)</a:t>
            </a:r>
            <a:endParaRPr lang="tr-TR" dirty="0"/>
          </a:p>
        </p:txBody>
      </p:sp>
    </p:spTree>
    <p:extLst>
      <p:ext uri="{BB962C8B-B14F-4D97-AF65-F5344CB8AC3E}">
        <p14:creationId xmlns:p14="http://schemas.microsoft.com/office/powerpoint/2010/main" val="2746209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Dünya Sistemi</a:t>
            </a:r>
            <a:endParaRPr lang="tr-TR" dirty="0"/>
          </a:p>
        </p:txBody>
      </p:sp>
      <p:sp>
        <p:nvSpPr>
          <p:cNvPr id="3" name="İçerik Yer Tutucusu 2"/>
          <p:cNvSpPr>
            <a:spLocks noGrp="1"/>
          </p:cNvSpPr>
          <p:nvPr>
            <p:ph idx="1"/>
          </p:nvPr>
        </p:nvSpPr>
        <p:spPr/>
        <p:txBody>
          <a:bodyPr>
            <a:normAutofit/>
          </a:bodyPr>
          <a:lstStyle/>
          <a:p>
            <a:r>
              <a:rPr lang="tr-TR" dirty="0"/>
              <a:t>Modern dünya sistemi kapitalist bir dünya </a:t>
            </a:r>
            <a:r>
              <a:rPr lang="tr-TR" dirty="0" smtClean="0"/>
              <a:t>ekonomisidir.</a:t>
            </a:r>
          </a:p>
          <a:p>
            <a:r>
              <a:rPr lang="tr-TR" dirty="0" smtClean="0"/>
              <a:t>Kapitalizme özgü olan sonsuz </a:t>
            </a:r>
            <a:r>
              <a:rPr lang="tr-TR" dirty="0"/>
              <a:t>sermaye biriktirme dürtüsünün hükmü altındadır. </a:t>
            </a:r>
            <a:endParaRPr lang="tr-TR" dirty="0" smtClean="0"/>
          </a:p>
          <a:p>
            <a:r>
              <a:rPr lang="tr-TR" dirty="0" smtClean="0"/>
              <a:t>Bu </a:t>
            </a:r>
            <a:r>
              <a:rPr lang="tr-TR" dirty="0"/>
              <a:t>dünya sistemi yüzyıllar içinde genişleyip dünyanın diğer bölümlerini de sırasıyla kendi yarattığı iş bölümü içine dahil etmiştir (</a:t>
            </a:r>
            <a:r>
              <a:rPr lang="tr-TR" dirty="0" err="1"/>
              <a:t>Wallerstein</a:t>
            </a:r>
            <a:r>
              <a:rPr lang="tr-TR" dirty="0"/>
              <a:t>, 2000: 44-45). Bu iş bölümü Avrupa, Rusya, Uzak Doğu ve Afrika’yı içermektedir. </a:t>
            </a:r>
            <a:r>
              <a:rPr lang="tr-TR" dirty="0" err="1"/>
              <a:t>Wallerstein</a:t>
            </a:r>
            <a:r>
              <a:rPr lang="tr-TR" dirty="0"/>
              <a:t> (</a:t>
            </a:r>
            <a:r>
              <a:rPr lang="tr-TR" dirty="0" smtClean="0"/>
              <a:t>1998a: 19-26)</a:t>
            </a:r>
            <a:endParaRPr lang="tr-TR" dirty="0"/>
          </a:p>
        </p:txBody>
      </p:sp>
    </p:spTree>
    <p:extLst>
      <p:ext uri="{BB962C8B-B14F-4D97-AF65-F5344CB8AC3E}">
        <p14:creationId xmlns:p14="http://schemas.microsoft.com/office/powerpoint/2010/main" val="545503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Jeopolitik</a:t>
            </a:r>
            <a:endParaRPr lang="tr-TR" dirty="0"/>
          </a:p>
        </p:txBody>
      </p:sp>
      <p:sp>
        <p:nvSpPr>
          <p:cNvPr id="3" name="İçerik Yer Tutucusu 2"/>
          <p:cNvSpPr>
            <a:spLocks noGrp="1"/>
          </p:cNvSpPr>
          <p:nvPr>
            <p:ph idx="1"/>
          </p:nvPr>
        </p:nvSpPr>
        <p:spPr/>
        <p:txBody>
          <a:bodyPr>
            <a:normAutofit/>
          </a:bodyPr>
          <a:lstStyle/>
          <a:p>
            <a:r>
              <a:rPr lang="tr-TR" dirty="0" smtClean="0"/>
              <a:t>Jeopolitik</a:t>
            </a:r>
            <a:r>
              <a:rPr lang="tr-TR" dirty="0"/>
              <a:t>, bütün dünya coğrafyasını içine alan ve bir dünya sisteminin işlevsel parçaları olarak çalışan </a:t>
            </a:r>
            <a:r>
              <a:rPr lang="tr-TR" dirty="0" err="1"/>
              <a:t>hegemonik</a:t>
            </a:r>
            <a:r>
              <a:rPr lang="tr-TR" dirty="0"/>
              <a:t> ülkelerin dünyasını </a:t>
            </a:r>
            <a:r>
              <a:rPr lang="tr-TR" dirty="0" smtClean="0"/>
              <a:t>anlamını taşır. </a:t>
            </a:r>
          </a:p>
          <a:p>
            <a:r>
              <a:rPr lang="tr-TR" dirty="0" smtClean="0"/>
              <a:t>Tarih </a:t>
            </a:r>
            <a:r>
              <a:rPr lang="tr-TR" dirty="0"/>
              <a:t>boyunca, belirli dönemlerde jeopolitiği belirlemiş </a:t>
            </a:r>
            <a:r>
              <a:rPr lang="tr-TR" dirty="0" err="1"/>
              <a:t>hegemonik</a:t>
            </a:r>
            <a:r>
              <a:rPr lang="tr-TR" dirty="0"/>
              <a:t> ülkeler olmuştur, “kapitalist dünya ekonomisinin temel yapılarından biri dünya sistemi içinde hegemonyaların çevrimsel yükseliş ve çöküşleridir” (</a:t>
            </a:r>
            <a:r>
              <a:rPr lang="tr-TR" dirty="0" err="1"/>
              <a:t>Wallerstein</a:t>
            </a:r>
            <a:r>
              <a:rPr lang="tr-TR" dirty="0"/>
              <a:t>, 1998b: 17). </a:t>
            </a:r>
            <a:endParaRPr lang="tr-TR" dirty="0" smtClean="0"/>
          </a:p>
        </p:txBody>
      </p:sp>
    </p:spTree>
    <p:extLst>
      <p:ext uri="{BB962C8B-B14F-4D97-AF65-F5344CB8AC3E}">
        <p14:creationId xmlns:p14="http://schemas.microsoft.com/office/powerpoint/2010/main" val="2815409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Değişen </a:t>
            </a:r>
            <a:r>
              <a:rPr lang="tr-TR" dirty="0" err="1" smtClean="0"/>
              <a:t>Hegemonya’lar</a:t>
            </a:r>
            <a:endParaRPr lang="tr-TR" dirty="0"/>
          </a:p>
        </p:txBody>
      </p:sp>
      <p:sp>
        <p:nvSpPr>
          <p:cNvPr id="3" name="İçerik Yer Tutucusu 2"/>
          <p:cNvSpPr>
            <a:spLocks noGrp="1"/>
          </p:cNvSpPr>
          <p:nvPr>
            <p:ph idx="1"/>
          </p:nvPr>
        </p:nvSpPr>
        <p:spPr/>
        <p:txBody>
          <a:bodyPr>
            <a:normAutofit fontScale="85000" lnSpcReduction="20000"/>
          </a:bodyPr>
          <a:lstStyle/>
          <a:p>
            <a:r>
              <a:rPr lang="tr-TR" dirty="0" smtClean="0"/>
              <a:t>Tarihsel olarak İngiltere’nin </a:t>
            </a:r>
            <a:r>
              <a:rPr lang="tr-TR" dirty="0"/>
              <a:t>iktisadi üstünlüğünün sona </a:t>
            </a:r>
            <a:r>
              <a:rPr lang="tr-TR" dirty="0" smtClean="0"/>
              <a:t>ermesiyle </a:t>
            </a:r>
            <a:r>
              <a:rPr lang="tr-TR" dirty="0"/>
              <a:t>ABD </a:t>
            </a:r>
            <a:r>
              <a:rPr lang="tr-TR" dirty="0" smtClean="0"/>
              <a:t>hegemonyası yükselmiştir. </a:t>
            </a:r>
          </a:p>
          <a:p>
            <a:r>
              <a:rPr lang="tr-TR" dirty="0" smtClean="0"/>
              <a:t>Bu </a:t>
            </a:r>
            <a:r>
              <a:rPr lang="tr-TR" dirty="0"/>
              <a:t>dönemin jeopolitiği, ABD, Rusya ve Almanya’nın güçler dengesi içinde sürdürdüğü şiddetli ve belirsiz ittifak değiştirmelerinin yaşanması şeklindeydi. </a:t>
            </a:r>
            <a:endParaRPr lang="tr-TR" dirty="0" smtClean="0"/>
          </a:p>
          <a:p>
            <a:r>
              <a:rPr lang="tr-TR" dirty="0" smtClean="0"/>
              <a:t>Bu </a:t>
            </a:r>
            <a:r>
              <a:rPr lang="tr-TR" dirty="0"/>
              <a:t>güçler arasındaki rekabet ve ittifaklar uzun yıllar, Afrika, Güneydoğu Asya, Pasifik, Osmanlı, Çin, Meksika, Güney Amerika, </a:t>
            </a:r>
            <a:r>
              <a:rPr lang="tr-TR" dirty="0" err="1"/>
              <a:t>Karaibler</a:t>
            </a:r>
            <a:r>
              <a:rPr lang="tr-TR" dirty="0"/>
              <a:t> gibi dünya ekonomisinin çevre (periferi) ve </a:t>
            </a:r>
            <a:r>
              <a:rPr lang="tr-TR" dirty="0" err="1"/>
              <a:t>yarıçevre</a:t>
            </a:r>
            <a:r>
              <a:rPr lang="tr-TR" dirty="0"/>
              <a:t> bölgelerinde yani Avrupa dışı dünyada ve ülkelerde sürdü (</a:t>
            </a:r>
            <a:r>
              <a:rPr lang="tr-TR" dirty="0" err="1"/>
              <a:t>Wallerstein</a:t>
            </a:r>
            <a:r>
              <a:rPr lang="tr-TR" dirty="0"/>
              <a:t>, </a:t>
            </a:r>
            <a:r>
              <a:rPr lang="tr-TR" dirty="0" smtClean="0"/>
              <a:t>1998a: </a:t>
            </a:r>
            <a:r>
              <a:rPr lang="tr-TR" dirty="0"/>
              <a:t>18). </a:t>
            </a:r>
            <a:endParaRPr lang="tr-TR" dirty="0" smtClean="0"/>
          </a:p>
          <a:p>
            <a:r>
              <a:rPr lang="tr-TR" dirty="0" smtClean="0"/>
              <a:t>Çevre </a:t>
            </a:r>
            <a:r>
              <a:rPr lang="tr-TR" dirty="0"/>
              <a:t>ülkeler, </a:t>
            </a:r>
            <a:r>
              <a:rPr lang="tr-TR" dirty="0" err="1"/>
              <a:t>hegemonik</a:t>
            </a:r>
            <a:r>
              <a:rPr lang="tr-TR" dirty="0"/>
              <a:t> merkez ülkelerin kapitalist dünya ekonomisine dayalı dünya sisteminin devamını sağlamak için gerekliydi aynı zamanda merkez ülkelerinin varlığının devamını sağlayan kaynaklardı. </a:t>
            </a:r>
          </a:p>
          <a:p>
            <a:endParaRPr lang="tr-TR" dirty="0"/>
          </a:p>
        </p:txBody>
      </p:sp>
    </p:spTree>
    <p:extLst>
      <p:ext uri="{BB962C8B-B14F-4D97-AF65-F5344CB8AC3E}">
        <p14:creationId xmlns:p14="http://schemas.microsoft.com/office/powerpoint/2010/main" val="284447752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376</TotalTime>
  <Words>887</Words>
  <Application>Microsoft Office PowerPoint</Application>
  <PresentationFormat>Geniş ekran</PresentationFormat>
  <Paragraphs>39</Paragraphs>
  <Slides>12</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12</vt:i4>
      </vt:variant>
    </vt:vector>
  </HeadingPairs>
  <TitlesOfParts>
    <vt:vector size="15" baseType="lpstr">
      <vt:lpstr>Arial</vt:lpstr>
      <vt:lpstr>Garamond</vt:lpstr>
      <vt:lpstr>Organik</vt:lpstr>
      <vt:lpstr>GELİŞME VE AZGELİŞME SOSYOLOJİSİ</vt:lpstr>
      <vt:lpstr>PowerPoint Sunusu</vt:lpstr>
      <vt:lpstr>Wallaerstein Kimdir? </vt:lpstr>
      <vt:lpstr>Wallerstein: Başlıca Eserleri</vt:lpstr>
      <vt:lpstr>Dünya Sistemi Kuramı</vt:lpstr>
      <vt:lpstr>Merkez Ülkeler ve İşbirlikleri</vt:lpstr>
      <vt:lpstr>Dünya Sistemi</vt:lpstr>
      <vt:lpstr>Jeopolitik</vt:lpstr>
      <vt:lpstr>Değişen Hegemonya’lar</vt:lpstr>
      <vt:lpstr>Etkisi</vt:lpstr>
      <vt:lpstr>Dünya Sistemi ve Değişim</vt:lpstr>
      <vt:lpstr>Kaynaklar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GELİŞME VE AZGELİŞME SOSYOLOJİSİ</dc:title>
  <dc:creator>Kullanıcı</dc:creator>
  <cp:lastModifiedBy>Kullanıcı</cp:lastModifiedBy>
  <cp:revision>15</cp:revision>
  <dcterms:created xsi:type="dcterms:W3CDTF">2018-07-23T14:29:22Z</dcterms:created>
  <dcterms:modified xsi:type="dcterms:W3CDTF">2018-07-27T09:33:50Z</dcterms:modified>
</cp:coreProperties>
</file>