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5" r:id="rId2"/>
    <p:sldId id="321" r:id="rId3"/>
    <p:sldId id="322" r:id="rId4"/>
    <p:sldId id="340" r:id="rId5"/>
    <p:sldId id="336" r:id="rId6"/>
    <p:sldId id="27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A5344-0F5F-47C6-BF42-32CA2C941D8C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890AB-4A44-4532-B6D0-C1B7AD59B8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N" dirty="0" smtClean="0"/>
              <a:t>http://www.mnn.com/earth-matters/wilderness-resources/photos/7-amazing-examples-of-biomimicry/copying-mother-nature</a:t>
            </a:r>
          </a:p>
          <a:p>
            <a:pPr eaLnBrk="1" hangingPunct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664307-733D-4D8C-A073-E520BB6E0A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B7D6-EFF2-48DD-9AD8-C920A35E7775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CE3E-E0E3-469F-9C18-46F856667444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E611-A4E8-45D7-8072-F1B3A916765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2B75-7958-4D12-A54F-D546CA8A88E6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360C2-5544-4627-B6E2-1A1CD3E6C47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2CC6-3815-4879-8012-0FD7B81E5116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1AB3-8499-4449-9B78-8A6555985401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A594-F50F-46D4-B007-0C62CC4ACB5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FE31-5783-417B-B8C6-22A97B413334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61B2B-0177-4110-9321-4F1FDE6814FA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6640-6E1D-4D62-B966-8F65CD07DE33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DAD1F-8D2F-4A58-B1F5-F65D163FAF1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b="1" dirty="0" err="1" smtClean="0">
                <a:solidFill>
                  <a:srgbClr val="00B050"/>
                </a:solidFill>
                <a:latin typeface="+mn-lt"/>
                <a:cs typeface="Arial" charset="0"/>
              </a:rPr>
              <a:t>Biomimicry</a:t>
            </a:r>
            <a:r>
              <a:rPr lang="tr-TR" altLang="en-US" b="1" dirty="0" smtClean="0">
                <a:solidFill>
                  <a:srgbClr val="00B050"/>
                </a:solidFill>
                <a:latin typeface="+mn-lt"/>
                <a:cs typeface="Arial" charset="0"/>
              </a:rPr>
              <a:t> </a:t>
            </a:r>
            <a:r>
              <a:rPr lang="tr-TR" altLang="en-US" b="1" dirty="0" err="1" smtClean="0">
                <a:solidFill>
                  <a:srgbClr val="00B050"/>
                </a:solidFill>
                <a:latin typeface="+mn-lt"/>
                <a:cs typeface="Arial" charset="0"/>
              </a:rPr>
              <a:t>Design</a:t>
            </a:r>
            <a:r>
              <a:rPr lang="tr-TR" altLang="en-US" b="1" dirty="0" smtClean="0">
                <a:solidFill>
                  <a:srgbClr val="00B050"/>
                </a:solidFill>
                <a:latin typeface="+mn-lt"/>
                <a:cs typeface="Arial" charset="0"/>
              </a:rPr>
              <a:t> </a:t>
            </a:r>
            <a:r>
              <a:rPr lang="tr-TR" altLang="en-US" b="1" dirty="0" err="1" smtClean="0">
                <a:solidFill>
                  <a:srgbClr val="00B050"/>
                </a:solidFill>
                <a:latin typeface="+mn-lt"/>
                <a:cs typeface="Arial" charset="0"/>
              </a:rPr>
              <a:t>Thinking</a:t>
            </a:r>
            <a:endParaRPr lang="tr-TR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Dr. Arzu GÜRSOY ERGEN</a:t>
            </a:r>
          </a:p>
          <a:p>
            <a:r>
              <a:rPr lang="tr-TR" b="1" dirty="0" smtClean="0">
                <a:solidFill>
                  <a:srgbClr val="7030A0"/>
                </a:solidFill>
              </a:rPr>
              <a:t>Fen </a:t>
            </a:r>
            <a:r>
              <a:rPr lang="tr-TR" b="1" smtClean="0">
                <a:solidFill>
                  <a:srgbClr val="7030A0"/>
                </a:solidFill>
              </a:rPr>
              <a:t>Fakültesi Biyoloji Bölümü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solidFill>
                  <a:srgbClr val="00B050"/>
                </a:solidFill>
              </a:rPr>
              <a:t>WHY MIMIC NATURE??</a:t>
            </a:r>
            <a:endParaRPr lang="en-GB" sz="3600" b="1" dirty="0" smtClean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19812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is  a simple answer to this question: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Life </a:t>
            </a:r>
            <a:r>
              <a:rPr lang="en-US" dirty="0"/>
              <a:t>has sustained on earth for 3.85 billion years.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/>
              <a:t>Life adapts and evolves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/>
              <a:t>Life creates conditions </a:t>
            </a:r>
            <a:r>
              <a:rPr lang="en-US" dirty="0" smtClean="0"/>
              <a:t>conducive </a:t>
            </a:r>
            <a:r>
              <a:rPr lang="en-US" dirty="0"/>
              <a:t>to life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10244" name="Picture 2" descr="C:\Documents and Settings\Owner\Desktop\I10-03-evolution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81400"/>
            <a:ext cx="82311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IN" sz="3200" b="1" dirty="0" smtClean="0"/>
              <a:t>Strategies for Nature-Inspired Innovation</a:t>
            </a:r>
            <a:endParaRPr lang="en-GB" sz="3200" b="1" dirty="0" smtClean="0">
              <a:solidFill>
                <a:srgbClr val="FF000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05800" cy="5105400"/>
          </a:xfrm>
        </p:spPr>
        <p:txBody>
          <a:bodyPr>
            <a:normAutofit/>
          </a:bodyPr>
          <a:lstStyle/>
          <a:p>
            <a:pPr eaLnBrk="1" hangingPunct="1"/>
            <a:r>
              <a:rPr lang="en-IN" altLang="en-US" sz="2800" b="1" dirty="0" smtClean="0">
                <a:solidFill>
                  <a:srgbClr val="FF0000"/>
                </a:solidFill>
              </a:rPr>
              <a:t>Biology-to-Design</a:t>
            </a:r>
            <a:r>
              <a:rPr lang="en-IN" altLang="en-US" sz="2800" b="1" dirty="0" smtClean="0"/>
              <a:t> </a:t>
            </a:r>
            <a:r>
              <a:rPr lang="en-IN" altLang="en-US" sz="2800" b="1" dirty="0" smtClean="0">
                <a:solidFill>
                  <a:srgbClr val="FF0000"/>
                </a:solidFill>
              </a:rPr>
              <a:t>approach</a:t>
            </a:r>
          </a:p>
          <a:p>
            <a:pPr eaLnBrk="1" hangingPunct="1">
              <a:buFont typeface="Arial" charset="0"/>
              <a:buNone/>
            </a:pPr>
            <a:r>
              <a:rPr lang="en-IN" altLang="en-US" sz="2800" dirty="0" smtClean="0"/>
              <a:t>   Understanding a biological phenomenon and then applying it to a human design challenge.</a:t>
            </a:r>
          </a:p>
          <a:p>
            <a:pPr eaLnBrk="1" hangingPunct="1"/>
            <a:r>
              <a:rPr lang="en-IN" altLang="en-US" sz="2800" b="1" dirty="0" smtClean="0">
                <a:solidFill>
                  <a:srgbClr val="FF0000"/>
                </a:solidFill>
              </a:rPr>
              <a:t>Design-to-Biology</a:t>
            </a:r>
            <a:r>
              <a:rPr lang="en-IN" altLang="en-US" sz="2800" b="1" dirty="0" smtClean="0"/>
              <a:t> </a:t>
            </a:r>
            <a:r>
              <a:rPr lang="en-IN" altLang="en-US" sz="2800" b="1" dirty="0" smtClean="0">
                <a:solidFill>
                  <a:srgbClr val="FF0000"/>
                </a:solidFill>
              </a:rPr>
              <a:t>approach</a:t>
            </a:r>
          </a:p>
          <a:p>
            <a:pPr algn="just" eaLnBrk="1" hangingPunct="1">
              <a:buFont typeface="Arial" charset="0"/>
              <a:buNone/>
            </a:pPr>
            <a:r>
              <a:rPr lang="en-IN" altLang="en-US" sz="2800" dirty="0" smtClean="0"/>
              <a:t>   Identifying the core function of design challenge and then looking to nature to see how various organisms or ecosystems have achieved that function.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1026" name="Picture 2" descr="C:\Users\ARZU\Desktop\Adsız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975" y="1068388"/>
            <a:ext cx="7572375" cy="4867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5365104" cy="72008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cs typeface="Verdana"/>
              </a:rPr>
              <a:t>Why should we emulate nature?</a:t>
            </a:r>
            <a:endParaRPr lang="en-US" sz="3200" b="1" dirty="0">
              <a:solidFill>
                <a:srgbClr val="00B050"/>
              </a:solidFill>
              <a:cs typeface="Verdana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203848" y="2996952"/>
            <a:ext cx="1800200" cy="756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 smtClean="0">
                <a:latin typeface="+mj-lt"/>
                <a:cs typeface="Verdana"/>
              </a:rPr>
              <a:t>How does nature</a:t>
            </a:r>
            <a:endParaRPr lang="tr-TR" sz="1800" dirty="0" smtClean="0">
              <a:latin typeface="+mj-lt"/>
              <a:cs typeface="Verdana"/>
            </a:endParaRPr>
          </a:p>
          <a:p>
            <a:pPr marL="0" indent="0" algn="ctr">
              <a:buNone/>
            </a:pPr>
            <a:r>
              <a:rPr lang="en-US" sz="1800" dirty="0" smtClean="0">
                <a:latin typeface="+mj-lt"/>
                <a:cs typeface="Verdana"/>
              </a:rPr>
              <a:t>create color?</a:t>
            </a:r>
            <a:endParaRPr lang="en-US" sz="1800" b="1" dirty="0">
              <a:latin typeface="+mj-lt"/>
              <a:cs typeface="Verdana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347864" y="1772816"/>
            <a:ext cx="1728192" cy="756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smtClean="0">
                <a:latin typeface="+mj-lt"/>
                <a:cs typeface="Verdana"/>
              </a:rPr>
              <a:t>How does nature </a:t>
            </a:r>
          </a:p>
          <a:p>
            <a:pPr marL="0" indent="0">
              <a:buNone/>
            </a:pPr>
            <a:r>
              <a:rPr lang="en-US" sz="1600" dirty="0" smtClean="0">
                <a:latin typeface="+mj-lt"/>
                <a:cs typeface="Verdana"/>
              </a:rPr>
              <a:t>move in water?</a:t>
            </a:r>
            <a:endParaRPr lang="en-US" sz="1600" b="1" dirty="0">
              <a:latin typeface="+mj-lt"/>
              <a:cs typeface="Verdana"/>
            </a:endParaRPr>
          </a:p>
        </p:txBody>
      </p:sp>
      <p:pic>
        <p:nvPicPr>
          <p:cNvPr id="10" name="Picture 9" descr="peacock_feather_structure_fund_peacock_pavo_cristatus_bird_feather_eye_colorful-1416117.jpg!d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48880"/>
            <a:ext cx="2916416" cy="1944277"/>
          </a:xfrm>
          <a:prstGeom prst="rect">
            <a:avLst/>
          </a:prstGeom>
        </p:spPr>
      </p:pic>
      <p:pic>
        <p:nvPicPr>
          <p:cNvPr id="11" name="Picture 10" descr="lionfish_aquarium_sealife_tropical_underwater_ecosystem_fish_tank-739474.jpg!d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772816"/>
            <a:ext cx="2923725" cy="1944277"/>
          </a:xfrm>
          <a:prstGeom prst="rect">
            <a:avLst/>
          </a:prstGeom>
        </p:spPr>
      </p:pic>
      <p:sp>
        <p:nvSpPr>
          <p:cNvPr id="12" name="1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8" name="Picture 3" descr="rhinoceros_horn_wild_animal_fight-725145.jpg!d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365104"/>
            <a:ext cx="3097951" cy="1889750"/>
          </a:xfrm>
          <a:prstGeom prst="rect">
            <a:avLst/>
          </a:prstGeom>
        </p:spPr>
      </p:pic>
      <p:pic>
        <p:nvPicPr>
          <p:cNvPr id="9" name="Picture 5" descr="bluemussel_cornwall_fauna_maritime_beachlife_beach_seaside_nature-1290089.jpg!d.jpe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1"/>
          <a:stretch/>
        </p:blipFill>
        <p:spPr>
          <a:xfrm>
            <a:off x="5076056" y="3861048"/>
            <a:ext cx="3074132" cy="1889750"/>
          </a:xfrm>
          <a:prstGeom prst="rect">
            <a:avLst/>
          </a:prstGeom>
        </p:spPr>
      </p:pic>
      <p:sp>
        <p:nvSpPr>
          <p:cNvPr id="13" name="12 Dikdörtgen"/>
          <p:cNvSpPr/>
          <p:nvPr/>
        </p:nvSpPr>
        <p:spPr>
          <a:xfrm>
            <a:off x="3491880" y="4797152"/>
            <a:ext cx="16561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+mj-lt"/>
                <a:cs typeface="Verdana"/>
              </a:rPr>
              <a:t>How does nature </a:t>
            </a:r>
          </a:p>
          <a:p>
            <a:r>
              <a:rPr lang="en-US" dirty="0" smtClean="0">
                <a:solidFill>
                  <a:srgbClr val="0070C0"/>
                </a:solidFill>
                <a:latin typeface="+mj-lt"/>
                <a:cs typeface="Verdana"/>
              </a:rPr>
              <a:t>handle force?</a:t>
            </a:r>
            <a:endParaRPr lang="en-US" b="1" dirty="0">
              <a:solidFill>
                <a:srgbClr val="0070C0"/>
              </a:solidFill>
              <a:latin typeface="+mj-lt"/>
              <a:cs typeface="Verdana"/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5220072" y="5877272"/>
            <a:ext cx="30735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+mj-lt"/>
                <a:cs typeface="Verdana"/>
              </a:rPr>
              <a:t>How does nature</a:t>
            </a:r>
          </a:p>
          <a:p>
            <a:r>
              <a:rPr lang="en-US" dirty="0" smtClean="0">
                <a:solidFill>
                  <a:srgbClr val="0070C0"/>
                </a:solidFill>
                <a:latin typeface="+mj-lt"/>
                <a:cs typeface="Verdana"/>
              </a:rPr>
              <a:t>glue things together?</a:t>
            </a:r>
            <a:endParaRPr lang="en-US" b="1" dirty="0">
              <a:solidFill>
                <a:srgbClr val="0070C0"/>
              </a:solidFill>
              <a:latin typeface="+mj-lt"/>
              <a:cs typeface="Verdana"/>
            </a:endParaRPr>
          </a:p>
        </p:txBody>
      </p:sp>
      <p:sp>
        <p:nvSpPr>
          <p:cNvPr id="15" name="14 Dikdörtgen"/>
          <p:cNvSpPr/>
          <p:nvPr/>
        </p:nvSpPr>
        <p:spPr>
          <a:xfrm>
            <a:off x="611560" y="908720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cs typeface="Verdana"/>
              </a:rPr>
              <a:t>Organisms in nature face the same challenges as we do, but they meet them </a:t>
            </a:r>
            <a:r>
              <a:rPr lang="en-US" sz="2400" b="1" dirty="0" smtClean="0">
                <a:cs typeface="Verdana"/>
              </a:rPr>
              <a:t>sustainably.</a:t>
            </a:r>
            <a:endParaRPr lang="en-US" sz="2400" b="1" dirty="0"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568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1396752"/>
          </a:xfrm>
        </p:spPr>
        <p:txBody>
          <a:bodyPr>
            <a:noAutofit/>
          </a:bodyPr>
          <a:lstStyle/>
          <a:p>
            <a:pPr marL="0" indent="0" algn="ctr" defTabSz="912813">
              <a:lnSpc>
                <a:spcPct val="90000"/>
              </a:lnSpc>
              <a:spcAft>
                <a:spcPts val="1263"/>
              </a:spcAft>
              <a:buFontTx/>
              <a:buNone/>
            </a:pPr>
            <a:r>
              <a:rPr lang="en-US" sz="3600" b="1" dirty="0">
                <a:solidFill>
                  <a:srgbClr val="FF0000"/>
                </a:solidFill>
                <a:ea typeface="ＭＳ Ｐゴシック" charset="0"/>
                <a:cs typeface="Verdana"/>
              </a:rPr>
              <a:t>A process that leads to better design decisions by holistically considering long-term environmental impact, cost, and human well being.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cs typeface="Verdana"/>
              </a:rPr>
              <a:t>What is sustainable design?</a:t>
            </a:r>
            <a:endParaRPr lang="en-US" sz="3600" b="1" dirty="0">
              <a:cs typeface="Verdana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2339752" y="4437112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2">
              <a:buFont typeface="Wingdings" pitchFamily="2" charset="2"/>
              <a:buChar char="v"/>
            </a:pPr>
            <a:r>
              <a:rPr lang="tr-TR" sz="2800" dirty="0" err="1" smtClean="0">
                <a:latin typeface="+mj-lt"/>
                <a:ea typeface="ＭＳ Ｐゴシック" charset="0"/>
                <a:cs typeface="Verdana"/>
              </a:rPr>
              <a:t>Environmental</a:t>
            </a: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,</a:t>
            </a:r>
          </a:p>
          <a:p>
            <a:pPr lvl="2">
              <a:buFont typeface="Wingdings" pitchFamily="2" charset="2"/>
              <a:buChar char="v"/>
            </a:pPr>
            <a:r>
              <a:rPr lang="tr-TR" sz="2800" dirty="0" err="1" smtClean="0">
                <a:latin typeface="+mj-lt"/>
                <a:ea typeface="ＭＳ Ｐゴシック" charset="0"/>
                <a:cs typeface="Verdana"/>
              </a:rPr>
              <a:t>Social</a:t>
            </a: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, </a:t>
            </a:r>
          </a:p>
          <a:p>
            <a:pPr lvl="2">
              <a:buFont typeface="Wingdings" pitchFamily="2" charset="2"/>
              <a:buChar char="v"/>
            </a:pPr>
            <a:r>
              <a:rPr lang="tr-TR" sz="2800" dirty="0" err="1" smtClean="0">
                <a:latin typeface="+mj-lt"/>
                <a:ea typeface="ＭＳ Ｐゴシック" charset="0"/>
                <a:cs typeface="Verdana"/>
              </a:rPr>
              <a:t>Economic</a:t>
            </a: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 </a:t>
            </a:r>
            <a:r>
              <a:rPr lang="tr-TR" sz="2800" dirty="0" err="1" smtClean="0">
                <a:latin typeface="+mj-lt"/>
                <a:ea typeface="ＭＳ Ｐゴシック" charset="0"/>
                <a:cs typeface="Verdana"/>
              </a:rPr>
              <a:t>value</a:t>
            </a:r>
            <a:r>
              <a:rPr lang="tr-TR" sz="2800" dirty="0" smtClean="0">
                <a:latin typeface="+mj-lt"/>
                <a:ea typeface="ＭＳ Ｐゴシック" charset="0"/>
                <a:cs typeface="Verdana"/>
              </a:rPr>
              <a:t>.</a:t>
            </a:r>
            <a:r>
              <a:rPr lang="en-US" sz="2800" dirty="0" smtClean="0">
                <a:latin typeface="+mj-lt"/>
                <a:ea typeface="ＭＳ Ｐゴシック" charset="0"/>
                <a:cs typeface="Verdana"/>
              </a:rPr>
              <a:t> </a:t>
            </a:r>
            <a:endParaRPr lang="en-US" sz="2800" dirty="0">
              <a:latin typeface="+mj-lt"/>
              <a:ea typeface="ＭＳ Ｐゴシック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930331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189</Words>
  <Application>Microsoft Office PowerPoint</Application>
  <PresentationFormat>Ekran Gösterisi (4:3)</PresentationFormat>
  <Paragraphs>36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Symbol</vt:lpstr>
      <vt:lpstr>Verdana</vt:lpstr>
      <vt:lpstr>Wingdings</vt:lpstr>
      <vt:lpstr>Ofis Teması</vt:lpstr>
      <vt:lpstr>Biomimicry Design Thinking</vt:lpstr>
      <vt:lpstr>WHY MIMIC NATURE??</vt:lpstr>
      <vt:lpstr>Strategies for Nature-Inspired Innovation</vt:lpstr>
      <vt:lpstr>PowerPoint Sunusu</vt:lpstr>
      <vt:lpstr>Why should we emulate nature?</vt:lpstr>
      <vt:lpstr>What is sustainable design?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84</cp:revision>
  <dcterms:created xsi:type="dcterms:W3CDTF">2020-11-10T06:09:27Z</dcterms:created>
  <dcterms:modified xsi:type="dcterms:W3CDTF">2021-10-11T13:41:14Z</dcterms:modified>
</cp:coreProperties>
</file>