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handoutMasterIdLst>
    <p:handoutMasterId r:id="rId11"/>
  </p:handoutMasterIdLst>
  <p:sldIdLst>
    <p:sldId id="573" r:id="rId2"/>
    <p:sldId id="624" r:id="rId3"/>
    <p:sldId id="625" r:id="rId4"/>
    <p:sldId id="626" r:id="rId5"/>
    <p:sldId id="627" r:id="rId6"/>
    <p:sldId id="628" r:id="rId7"/>
    <p:sldId id="629" r:id="rId8"/>
    <p:sldId id="623" r:id="rId9"/>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Açık Stil 3 - Vurgu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A488322-F2BA-4B5B-9748-0D474271808F}" styleName="Orta Stil 3 - Vurgu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EBBBCC-DAD2-459C-BE2E-F6DE35CF9A28}" styleName="Koyu Stil 2 - Vurgu 3/Vurgu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57" autoAdjust="0"/>
    <p:restoredTop sz="94660"/>
  </p:normalViewPr>
  <p:slideViewPr>
    <p:cSldViewPr snapToGrid="0">
      <p:cViewPr varScale="1">
        <p:scale>
          <a:sx n="88" d="100"/>
          <a:sy n="88" d="100"/>
        </p:scale>
        <p:origin x="322" y="67"/>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7.05.2020</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7.05.2020</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smtClean="0"/>
              <a:t>Asıl metin stillerini düzenlemek için tıklayın</a:t>
            </a:r>
          </a:p>
          <a:p>
            <a:pPr lvl="1" rtl="0"/>
            <a:r>
              <a:rPr lang="tr-TR" noProof="0" dirty="0" smtClean="0"/>
              <a:t>İkinci düzey</a:t>
            </a:r>
          </a:p>
          <a:p>
            <a:pPr lvl="2" rtl="0"/>
            <a:r>
              <a:rPr lang="tr-TR" noProof="0" dirty="0" smtClean="0"/>
              <a:t>Üçüncü düzey</a:t>
            </a:r>
          </a:p>
          <a:p>
            <a:pPr lvl="3" rtl="0"/>
            <a:r>
              <a:rPr lang="tr-TR" noProof="0" dirty="0" smtClean="0"/>
              <a:t>Dördüncü düzey</a:t>
            </a:r>
          </a:p>
          <a:p>
            <a:pPr lvl="4" rtl="0"/>
            <a:r>
              <a:rPr lang="tr-TR" noProof="0" dirty="0" smtClean="0"/>
              <a:t>Beşinci düzey</a:t>
            </a:r>
            <a:endParaRPr lang="tr-TR" noProof="0" dirty="0"/>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smtClean="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7.05.2020</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smtClean="0"/>
              <a:t>Alt bilgi ekle</a:t>
            </a:r>
            <a:endParaRPr lang="tr-TR" noProof="0" dirty="0"/>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smtClean="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7.05.2020</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smtClean="0"/>
              <a:t>Alt bilgi ekle</a:t>
            </a:r>
            <a:endParaRPr lang="tr-TR" noProof="0" dirty="0"/>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7.05.2020</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smtClean="0"/>
              <a:t>Alt bilgi ekle</a:t>
            </a:r>
            <a:endParaRPr lang="tr-TR" noProof="0" dirty="0"/>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7.05.2020</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smtClean="0"/>
              <a:t>Alt bilgi ekle</a:t>
            </a:r>
            <a:endParaRPr lang="tr-TR" noProof="0" dirty="0"/>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smtClean="0"/>
              <a:t>Asıl başlık stili için tıklatın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smtClean="0"/>
              <a:t>Resim eklemek için simgeyi tıklatın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smtClean="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smtClean="0"/>
              <a:t>Asıl metin stillerini düzenlemek için tıklayın</a:t>
            </a:r>
          </a:p>
          <a:p>
            <a:pPr lvl="1" rtl="0" eaLnBrk="1" latinLnBrk="0" hangingPunct="1"/>
            <a:r>
              <a:rPr lang="tr-TR" noProof="0" dirty="0" smtClean="0"/>
              <a:t>İkinci düzey</a:t>
            </a:r>
          </a:p>
          <a:p>
            <a:pPr lvl="2" rtl="0" eaLnBrk="1" latinLnBrk="0" hangingPunct="1"/>
            <a:r>
              <a:rPr lang="tr-TR" noProof="0" dirty="0" smtClean="0"/>
              <a:t>Üçüncü düzey</a:t>
            </a:r>
          </a:p>
          <a:p>
            <a:pPr lvl="3" rtl="0" eaLnBrk="1" latinLnBrk="0" hangingPunct="1"/>
            <a:r>
              <a:rPr lang="tr-TR" noProof="0" dirty="0" smtClean="0"/>
              <a:t>Dördüncü düzey</a:t>
            </a:r>
          </a:p>
          <a:p>
            <a:pPr lvl="4" rtl="0" eaLnBrk="1" latinLnBrk="0" hangingPunct="1"/>
            <a:r>
              <a:rPr lang="tr-TR" noProof="0" dirty="0" smtClean="0"/>
              <a:t>Beşinci düzey</a:t>
            </a:r>
            <a:endParaRPr lang="tr-TR" noProof="0" dirty="0"/>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7.05.2020</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smtClean="0"/>
              <a:t>Alt bilgi ekle</a:t>
            </a:r>
            <a:endParaRPr lang="tr-TR" noProof="0" dirty="0"/>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image" Target="../media/image51.png"/><Relationship Id="rId1" Type="http://schemas.openxmlformats.org/officeDocument/2006/relationships/slideLayout" Target="../slideLayouts/slideLayout7.xml"/><Relationship Id="rId5" Type="http://schemas.openxmlformats.org/officeDocument/2006/relationships/image" Target="../media/image54.png"/><Relationship Id="rId4" Type="http://schemas.openxmlformats.org/officeDocument/2006/relationships/image" Target="../media/image53.png"/></Relationships>
</file>

<file path=ppt/slides/_rels/slide6.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image" Target="../media/image55.png"/><Relationship Id="rId1" Type="http://schemas.openxmlformats.org/officeDocument/2006/relationships/slideLayout" Target="../slideLayouts/slideLayout7.xml"/><Relationship Id="rId5" Type="http://schemas.openxmlformats.org/officeDocument/2006/relationships/image" Target="../media/image56.png"/><Relationship Id="rId4" Type="http://schemas.openxmlformats.org/officeDocument/2006/relationships/image" Target="../media/image53.png"/></Relationships>
</file>

<file path=ppt/slides/_rels/slide7.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image" Target="../media/image57.png"/><Relationship Id="rId1" Type="http://schemas.openxmlformats.org/officeDocument/2006/relationships/slideLayout" Target="../slideLayouts/slideLayout7.xml"/><Relationship Id="rId5" Type="http://schemas.openxmlformats.org/officeDocument/2006/relationships/image" Target="../media/image58.png"/><Relationship Id="rId4" Type="http://schemas.openxmlformats.org/officeDocument/2006/relationships/image" Target="../media/image5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78393" y="1223482"/>
            <a:ext cx="4164859" cy="1815882"/>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AŞÇILIK PROGRAMI</a:t>
            </a:r>
          </a:p>
          <a:p>
            <a:pPr algn="ctr">
              <a:spcAft>
                <a:spcPts val="0"/>
              </a:spcAft>
            </a:pPr>
            <a:endParaRPr lang="tr-TR" sz="2800" b="1" kern="150" dirty="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YİYECEK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VE </a:t>
            </a: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İÇECEK</a:t>
            </a: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 MALİYET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KONTROLÜ</a:t>
            </a:r>
            <a:endParaRPr lang="tr-TR" sz="2800" kern="150" dirty="0">
              <a:latin typeface="Times New Roman" panose="02020603050405020304" pitchFamily="18" charset="0"/>
              <a:ea typeface="SimSun" panose="02010600030101010101" pitchFamily="2" charset="-122"/>
              <a:cs typeface="Mangal"/>
            </a:endParaRPr>
          </a:p>
        </p:txBody>
      </p:sp>
      <p:pic>
        <p:nvPicPr>
          <p:cNvPr id="3" name="Resim 2"/>
          <p:cNvPicPr>
            <a:picLocks noChangeAspect="1"/>
          </p:cNvPicPr>
          <p:nvPr/>
        </p:nvPicPr>
        <p:blipFill>
          <a:blip r:embed="rId2"/>
          <a:stretch>
            <a:fillRect/>
          </a:stretch>
        </p:blipFill>
        <p:spPr>
          <a:xfrm>
            <a:off x="5741398" y="3701143"/>
            <a:ext cx="6038850" cy="2778987"/>
          </a:xfrm>
          <a:prstGeom prst="rect">
            <a:avLst/>
          </a:prstGeom>
        </p:spPr>
      </p:pic>
      <p:pic>
        <p:nvPicPr>
          <p:cNvPr id="4" name="Resim 3"/>
          <p:cNvPicPr>
            <a:picLocks noChangeAspect="1"/>
          </p:cNvPicPr>
          <p:nvPr/>
        </p:nvPicPr>
        <p:blipFill>
          <a:blip r:embed="rId3"/>
          <a:stretch>
            <a:fillRect/>
          </a:stretch>
        </p:blipFill>
        <p:spPr>
          <a:xfrm>
            <a:off x="292417" y="150223"/>
            <a:ext cx="5267325" cy="3962400"/>
          </a:xfrm>
          <a:prstGeom prst="rect">
            <a:avLst/>
          </a:prstGeom>
        </p:spPr>
      </p:pic>
      <p:sp>
        <p:nvSpPr>
          <p:cNvPr id="5" name="Dikdörtgen 4"/>
          <p:cNvSpPr/>
          <p:nvPr/>
        </p:nvSpPr>
        <p:spPr>
          <a:xfrm>
            <a:off x="2070716" y="4450008"/>
            <a:ext cx="1710726" cy="523220"/>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SimSun" panose="02010600030101010101" pitchFamily="2" charset="-122"/>
                <a:cs typeface="Times New Roman" panose="02020603050405020304" pitchFamily="18" charset="0"/>
              </a:rPr>
              <a:t>KONU </a:t>
            </a:r>
            <a:r>
              <a:rPr lang="tr-TR" sz="2800" b="1" kern="150" dirty="0" smtClean="0">
                <a:latin typeface="Times New Roman" panose="02020603050405020304" pitchFamily="18" charset="0"/>
                <a:ea typeface="SimSun" panose="02010600030101010101" pitchFamily="2" charset="-122"/>
                <a:cs typeface="Times New Roman" panose="02020603050405020304" pitchFamily="18" charset="0"/>
              </a:rPr>
              <a:t>10</a:t>
            </a:r>
            <a:endParaRPr lang="tr-TR" sz="28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414966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847287"/>
            <a:ext cx="11443062" cy="2811604"/>
          </a:xfrm>
          <a:prstGeom prst="rect">
            <a:avLst/>
          </a:prstGeom>
        </p:spPr>
        <p:txBody>
          <a:bodyPr wrap="square">
            <a:spAutoFit/>
          </a:bodyPr>
          <a:lstStyle/>
          <a:p>
            <a:pPr algn="ctr">
              <a:lnSpc>
                <a:spcPct val="107000"/>
              </a:lnSpc>
              <a:spcAft>
                <a:spcPts val="800"/>
              </a:spcAft>
            </a:pPr>
            <a:r>
              <a:rPr lang="tr-TR" sz="2000" b="1" dirty="0" smtClean="0">
                <a:latin typeface="Times New Roman" panose="02020603050405020304" pitchFamily="18" charset="0"/>
                <a:ea typeface="Calibri" panose="020F0502020204030204" pitchFamily="34" charset="0"/>
                <a:cs typeface="Times New Roman" panose="02020603050405020304" pitchFamily="18" charset="0"/>
              </a:rPr>
              <a:t>Yiyecek İçecek Bütçesi Gider Tahmini</a:t>
            </a:r>
          </a:p>
          <a:p>
            <a:pPr algn="ctr">
              <a:lnSpc>
                <a:spcPct val="107000"/>
              </a:lnSpc>
              <a:spcAft>
                <a:spcPts val="8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Yiyecek içecek satışlarının maliyetleri hesaplanırken geçmiş senelere ait ortalama değerler kullanılabilir. Örneğin geçmiş son beş senenin ortalama yüzdesi referans alınabilir. İşletme isterse son senenin artış oranını da kendisine referans olarak belirleyebilir. Bu karar işletmenin içinde bulunduğu ekonomik ve diğer dış etkenlere göre belirlenebilecektir. </a:t>
            </a:r>
            <a:endParaRPr lang="tr-TR"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pPr>
            <a:endParaRPr lang="tr-TR" dirty="0" smtClean="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pPr>
            <a:endParaRPr lang="tr-TR" sz="1400" dirty="0" smtClean="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pPr>
            <a:endParaRPr lang="tr-TR" sz="14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pPr>
            <a:endParaRPr lang="tr-TR" sz="1400" dirty="0">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Dikdörtgen 2"/>
              <p:cNvSpPr/>
              <p:nvPr/>
            </p:nvSpPr>
            <p:spPr>
              <a:xfrm>
                <a:off x="2769325" y="3553784"/>
                <a:ext cx="7106195" cy="1927579"/>
              </a:xfrm>
              <a:prstGeom prst="rect">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p:spPr>
            <p:txBody>
              <a:bodyPr wrap="square">
                <a:spAutoFit/>
              </a:bodyPr>
              <a:lstStyle/>
              <a:p>
                <a:pPr algn="just">
                  <a:lnSpc>
                    <a:spcPct val="107000"/>
                  </a:lnSpc>
                  <a:spcAft>
                    <a:spcPts val="8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Satış maliyeti ilgili olarak şu formüllerden yararlanılabilir:</a:t>
                </a:r>
              </a:p>
              <a:p>
                <a:pPr algn="just">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Yiyecek maliyet yüzdesi</a:t>
                </a:r>
                <a14:m>
                  <m:oMath xmlns:m="http://schemas.openxmlformats.org/officeDocument/2006/math">
                    <m:r>
                      <a:rPr lang="tr-TR" i="1">
                        <a:latin typeface="Cambria Math" panose="02040503050406030204" pitchFamily="18" charset="0"/>
                        <a:ea typeface="Calibri" panose="020F0502020204030204" pitchFamily="34" charset="0"/>
                        <a:cs typeface="Times New Roman" panose="02020603050405020304" pitchFamily="18" charset="0"/>
                      </a:rPr>
                      <m:t>=</m:t>
                    </m:r>
                    <m:f>
                      <m:fPr>
                        <m:ctrlPr>
                          <a:rPr lang="tr-TR" i="1">
                            <a:latin typeface="Cambria Math" panose="02040503050406030204" pitchFamily="18" charset="0"/>
                            <a:ea typeface="Calibri" panose="020F0502020204030204" pitchFamily="34" charset="0"/>
                            <a:cs typeface="Times New Roman" panose="02020603050405020304" pitchFamily="18" charset="0"/>
                          </a:rPr>
                        </m:ctrlPr>
                      </m:fPr>
                      <m:num>
                        <m:r>
                          <a:rPr lang="tr-TR" i="1">
                            <a:latin typeface="Cambria Math" panose="02040503050406030204" pitchFamily="18" charset="0"/>
                            <a:ea typeface="Calibri" panose="020F0502020204030204" pitchFamily="34" charset="0"/>
                            <a:cs typeface="Times New Roman" panose="02020603050405020304" pitchFamily="18" charset="0"/>
                          </a:rPr>
                          <m:t>𝑆𝑎𝑡𝚤𝑙𝑎𝑛</m:t>
                        </m:r>
                        <m:r>
                          <a:rPr lang="tr-TR" i="1">
                            <a:latin typeface="Cambria Math" panose="02040503050406030204" pitchFamily="18" charset="0"/>
                            <a:ea typeface="Calibri" panose="020F0502020204030204" pitchFamily="34" charset="0"/>
                            <a:cs typeface="Times New Roman" panose="02020603050405020304" pitchFamily="18" charset="0"/>
                          </a:rPr>
                          <m:t> </m:t>
                        </m:r>
                        <m:r>
                          <a:rPr lang="tr-TR" i="1">
                            <a:latin typeface="Cambria Math" panose="02040503050406030204" pitchFamily="18" charset="0"/>
                            <a:ea typeface="Calibri" panose="020F0502020204030204" pitchFamily="34" charset="0"/>
                            <a:cs typeface="Times New Roman" panose="02020603050405020304" pitchFamily="18" charset="0"/>
                          </a:rPr>
                          <m:t>𝑦𝑖𝑦𝑒𝑐𝑒𝑘</m:t>
                        </m:r>
                        <m:r>
                          <a:rPr lang="tr-TR" i="1">
                            <a:latin typeface="Cambria Math" panose="02040503050406030204" pitchFamily="18" charset="0"/>
                            <a:ea typeface="Calibri" panose="020F0502020204030204" pitchFamily="34" charset="0"/>
                            <a:cs typeface="Times New Roman" panose="02020603050405020304" pitchFamily="18" charset="0"/>
                          </a:rPr>
                          <m:t> </m:t>
                        </m:r>
                        <m:r>
                          <a:rPr lang="tr-TR" i="1">
                            <a:latin typeface="Cambria Math" panose="02040503050406030204" pitchFamily="18" charset="0"/>
                            <a:ea typeface="Calibri" panose="020F0502020204030204" pitchFamily="34" charset="0"/>
                            <a:cs typeface="Times New Roman" panose="02020603050405020304" pitchFamily="18" charset="0"/>
                          </a:rPr>
                          <m:t>𝑚𝑎𝑙𝑖𝑦𝑒𝑡𝑖</m:t>
                        </m:r>
                      </m:num>
                      <m:den>
                        <m:r>
                          <a:rPr lang="tr-TR" i="1">
                            <a:latin typeface="Cambria Math" panose="02040503050406030204" pitchFamily="18" charset="0"/>
                            <a:ea typeface="Calibri" panose="020F0502020204030204" pitchFamily="34" charset="0"/>
                            <a:cs typeface="Times New Roman" panose="02020603050405020304" pitchFamily="18" charset="0"/>
                          </a:rPr>
                          <m:t>𝑌𝑖𝑦𝑒𝑐𝑒𝑘</m:t>
                        </m:r>
                        <m:r>
                          <a:rPr lang="tr-TR" i="1">
                            <a:latin typeface="Cambria Math" panose="02040503050406030204" pitchFamily="18" charset="0"/>
                            <a:ea typeface="Calibri" panose="020F0502020204030204" pitchFamily="34" charset="0"/>
                            <a:cs typeface="Times New Roman" panose="02020603050405020304" pitchFamily="18" charset="0"/>
                          </a:rPr>
                          <m:t> </m:t>
                        </m:r>
                        <m:r>
                          <a:rPr lang="tr-TR" i="1">
                            <a:latin typeface="Cambria Math" panose="02040503050406030204" pitchFamily="18" charset="0"/>
                            <a:ea typeface="Calibri" panose="020F0502020204030204" pitchFamily="34" charset="0"/>
                            <a:cs typeface="Times New Roman" panose="02020603050405020304" pitchFamily="18" charset="0"/>
                          </a:rPr>
                          <m:t>𝑠𝑎𝑡𝚤</m:t>
                        </m:r>
                        <m:r>
                          <a:rPr lang="tr-TR" i="1">
                            <a:latin typeface="Cambria Math" panose="02040503050406030204" pitchFamily="18" charset="0"/>
                            <a:ea typeface="Calibri" panose="020F0502020204030204" pitchFamily="34" charset="0"/>
                            <a:cs typeface="Times New Roman" panose="02020603050405020304" pitchFamily="18" charset="0"/>
                          </a:rPr>
                          <m:t>ş</m:t>
                        </m:r>
                        <m:r>
                          <a:rPr lang="tr-TR" i="1">
                            <a:latin typeface="Cambria Math" panose="02040503050406030204" pitchFamily="18" charset="0"/>
                            <a:ea typeface="Calibri" panose="020F0502020204030204" pitchFamily="34" charset="0"/>
                            <a:cs typeface="Times New Roman" panose="02020603050405020304" pitchFamily="18" charset="0"/>
                          </a:rPr>
                          <m:t>𝑙𝑎𝑟𝚤</m:t>
                        </m:r>
                      </m:den>
                    </m:f>
                  </m:oMath>
                </a14:m>
                <a:endParaRPr lang="tr-T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tr-T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İçecek maliyet</a:t>
                </a:r>
                <a14:m>
                  <m:oMath xmlns:m="http://schemas.openxmlformats.org/officeDocument/2006/math">
                    <m:r>
                      <a:rPr lang="tr-TR">
                        <a:latin typeface="Cambria Math" panose="02040503050406030204" pitchFamily="18" charset="0"/>
                        <a:ea typeface="Calibri" panose="020F0502020204030204" pitchFamily="34" charset="0"/>
                        <a:cs typeface="Times New Roman" panose="02020603050405020304" pitchFamily="18" charset="0"/>
                      </a:rPr>
                      <m:t> </m:t>
                    </m:r>
                    <m:r>
                      <m:rPr>
                        <m:sty m:val="p"/>
                      </m:rPr>
                      <a:rPr lang="tr-TR">
                        <a:latin typeface="Cambria Math" panose="02040503050406030204" pitchFamily="18" charset="0"/>
                        <a:ea typeface="Calibri" panose="020F0502020204030204" pitchFamily="34" charset="0"/>
                        <a:cs typeface="Times New Roman" panose="02020603050405020304" pitchFamily="18" charset="0"/>
                      </a:rPr>
                      <m:t>y</m:t>
                    </m:r>
                    <m:r>
                      <a:rPr lang="tr-TR">
                        <a:latin typeface="Cambria Math" panose="02040503050406030204" pitchFamily="18" charset="0"/>
                        <a:ea typeface="Calibri" panose="020F0502020204030204" pitchFamily="34" charset="0"/>
                        <a:cs typeface="Times New Roman" panose="02020603050405020304" pitchFamily="18" charset="0"/>
                      </a:rPr>
                      <m:t>ü</m:t>
                    </m:r>
                    <m:r>
                      <m:rPr>
                        <m:sty m:val="p"/>
                      </m:rPr>
                      <a:rPr lang="tr-TR">
                        <a:latin typeface="Cambria Math" panose="02040503050406030204" pitchFamily="18" charset="0"/>
                        <a:ea typeface="Calibri" panose="020F0502020204030204" pitchFamily="34" charset="0"/>
                        <a:cs typeface="Times New Roman" panose="02020603050405020304" pitchFamily="18" charset="0"/>
                      </a:rPr>
                      <m:t>zdesi</m:t>
                    </m:r>
                    <m:r>
                      <a:rPr lang="tr-TR" i="1">
                        <a:latin typeface="Cambria Math" panose="02040503050406030204" pitchFamily="18" charset="0"/>
                        <a:ea typeface="Calibri" panose="020F0502020204030204" pitchFamily="34" charset="0"/>
                        <a:cs typeface="Times New Roman" panose="02020603050405020304" pitchFamily="18" charset="0"/>
                      </a:rPr>
                      <m:t>=</m:t>
                    </m:r>
                    <m:f>
                      <m:fPr>
                        <m:ctrlPr>
                          <a:rPr lang="tr-TR" i="1">
                            <a:latin typeface="Cambria Math" panose="02040503050406030204" pitchFamily="18" charset="0"/>
                            <a:ea typeface="Calibri" panose="020F0502020204030204" pitchFamily="34" charset="0"/>
                            <a:cs typeface="Times New Roman" panose="02020603050405020304" pitchFamily="18" charset="0"/>
                          </a:rPr>
                        </m:ctrlPr>
                      </m:fPr>
                      <m:num>
                        <m:r>
                          <a:rPr lang="tr-TR" i="1">
                            <a:latin typeface="Cambria Math" panose="02040503050406030204" pitchFamily="18" charset="0"/>
                            <a:ea typeface="Calibri" panose="020F0502020204030204" pitchFamily="34" charset="0"/>
                            <a:cs typeface="Times New Roman" panose="02020603050405020304" pitchFamily="18" charset="0"/>
                          </a:rPr>
                          <m:t>𝑆𝑎𝑡𝚤𝑙𝑎𝑛</m:t>
                        </m:r>
                        <m:r>
                          <a:rPr lang="tr-TR" i="1">
                            <a:latin typeface="Cambria Math" panose="02040503050406030204" pitchFamily="18" charset="0"/>
                            <a:ea typeface="Calibri" panose="020F0502020204030204" pitchFamily="34" charset="0"/>
                            <a:cs typeface="Times New Roman" panose="02020603050405020304" pitchFamily="18" charset="0"/>
                          </a:rPr>
                          <m:t> </m:t>
                        </m:r>
                        <m:r>
                          <a:rPr lang="tr-TR" i="1">
                            <a:latin typeface="Cambria Math" panose="02040503050406030204" pitchFamily="18" charset="0"/>
                            <a:ea typeface="Calibri" panose="020F0502020204030204" pitchFamily="34" charset="0"/>
                            <a:cs typeface="Times New Roman" panose="02020603050405020304" pitchFamily="18" charset="0"/>
                          </a:rPr>
                          <m:t>𝑖</m:t>
                        </m:r>
                        <m:r>
                          <a:rPr lang="tr-TR" i="1">
                            <a:latin typeface="Cambria Math" panose="02040503050406030204" pitchFamily="18" charset="0"/>
                            <a:ea typeface="Calibri" panose="020F0502020204030204" pitchFamily="34" charset="0"/>
                            <a:cs typeface="Times New Roman" panose="02020603050405020304" pitchFamily="18" charset="0"/>
                          </a:rPr>
                          <m:t>ç</m:t>
                        </m:r>
                        <m:r>
                          <a:rPr lang="tr-TR" i="1">
                            <a:latin typeface="Cambria Math" panose="02040503050406030204" pitchFamily="18" charset="0"/>
                            <a:ea typeface="Calibri" panose="020F0502020204030204" pitchFamily="34" charset="0"/>
                            <a:cs typeface="Times New Roman" panose="02020603050405020304" pitchFamily="18" charset="0"/>
                          </a:rPr>
                          <m:t>𝑒𝑐𝑒𝑘</m:t>
                        </m:r>
                        <m:r>
                          <a:rPr lang="tr-TR" i="1">
                            <a:latin typeface="Cambria Math" panose="02040503050406030204" pitchFamily="18" charset="0"/>
                            <a:ea typeface="Calibri" panose="020F0502020204030204" pitchFamily="34" charset="0"/>
                            <a:cs typeface="Times New Roman" panose="02020603050405020304" pitchFamily="18" charset="0"/>
                          </a:rPr>
                          <m:t> </m:t>
                        </m:r>
                        <m:r>
                          <a:rPr lang="tr-TR" i="1">
                            <a:latin typeface="Cambria Math" panose="02040503050406030204" pitchFamily="18" charset="0"/>
                            <a:ea typeface="Calibri" panose="020F0502020204030204" pitchFamily="34" charset="0"/>
                            <a:cs typeface="Times New Roman" panose="02020603050405020304" pitchFamily="18" charset="0"/>
                          </a:rPr>
                          <m:t>𝑚𝑎𝑙𝑖𝑦𝑒𝑡𝑖</m:t>
                        </m:r>
                      </m:num>
                      <m:den>
                        <m:r>
                          <a:rPr lang="tr-TR" i="1">
                            <a:latin typeface="Cambria Math" panose="02040503050406030204" pitchFamily="18" charset="0"/>
                            <a:ea typeface="Calibri" panose="020F0502020204030204" pitchFamily="34" charset="0"/>
                            <a:cs typeface="Times New Roman" panose="02020603050405020304" pitchFamily="18" charset="0"/>
                          </a:rPr>
                          <m:t>İç</m:t>
                        </m:r>
                        <m:r>
                          <a:rPr lang="tr-TR" i="1">
                            <a:latin typeface="Cambria Math" panose="02040503050406030204" pitchFamily="18" charset="0"/>
                            <a:ea typeface="Calibri" panose="020F0502020204030204" pitchFamily="34" charset="0"/>
                            <a:cs typeface="Times New Roman" panose="02020603050405020304" pitchFamily="18" charset="0"/>
                          </a:rPr>
                          <m:t>𝑒𝑐𝑒𝑘</m:t>
                        </m:r>
                        <m:r>
                          <a:rPr lang="tr-TR" b="0" i="1" smtClean="0">
                            <a:latin typeface="Cambria Math" panose="02040503050406030204" pitchFamily="18" charset="0"/>
                            <a:ea typeface="Calibri" panose="020F0502020204030204" pitchFamily="34" charset="0"/>
                            <a:cs typeface="Times New Roman" panose="02020603050405020304" pitchFamily="18" charset="0"/>
                          </a:rPr>
                          <m:t> </m:t>
                        </m:r>
                        <m:r>
                          <a:rPr lang="tr-TR" i="1">
                            <a:latin typeface="Cambria Math" panose="02040503050406030204" pitchFamily="18" charset="0"/>
                            <a:ea typeface="Calibri" panose="020F0502020204030204" pitchFamily="34" charset="0"/>
                            <a:cs typeface="Times New Roman" panose="02020603050405020304" pitchFamily="18" charset="0"/>
                          </a:rPr>
                          <m:t>𝑠𝑎𝑡𝚤</m:t>
                        </m:r>
                        <m:r>
                          <a:rPr lang="tr-TR" i="1">
                            <a:latin typeface="Cambria Math" panose="02040503050406030204" pitchFamily="18" charset="0"/>
                            <a:ea typeface="Calibri" panose="020F0502020204030204" pitchFamily="34" charset="0"/>
                            <a:cs typeface="Times New Roman" panose="02020603050405020304" pitchFamily="18" charset="0"/>
                          </a:rPr>
                          <m:t>ş</m:t>
                        </m:r>
                        <m:r>
                          <a:rPr lang="tr-TR" i="1">
                            <a:latin typeface="Cambria Math" panose="02040503050406030204" pitchFamily="18" charset="0"/>
                            <a:ea typeface="Calibri" panose="020F0502020204030204" pitchFamily="34" charset="0"/>
                            <a:cs typeface="Times New Roman" panose="02020603050405020304" pitchFamily="18" charset="0"/>
                          </a:rPr>
                          <m:t>𝑙𝑎𝑟𝚤</m:t>
                        </m:r>
                      </m:den>
                    </m:f>
                  </m:oMath>
                </a14:m>
                <a:endParaRPr lang="tr-TR" dirty="0"/>
              </a:p>
            </p:txBody>
          </p:sp>
        </mc:Choice>
        <mc:Fallback xmlns="">
          <p:sp>
            <p:nvSpPr>
              <p:cNvPr id="3" name="Dikdörtgen 2"/>
              <p:cNvSpPr>
                <a:spLocks noRot="1" noChangeAspect="1" noMove="1" noResize="1" noEditPoints="1" noAdjustHandles="1" noChangeArrowheads="1" noChangeShapeType="1" noTextEdit="1"/>
              </p:cNvSpPr>
              <p:nvPr/>
            </p:nvSpPr>
            <p:spPr>
              <a:xfrm>
                <a:off x="2769325" y="3553784"/>
                <a:ext cx="7106195" cy="1927579"/>
              </a:xfrm>
              <a:prstGeom prst="rect">
                <a:avLst/>
              </a:prstGeom>
              <a:blipFill>
                <a:blip r:embed="rId2"/>
                <a:stretch>
                  <a:fillRect l="-686" t="-1899" b="-1899"/>
                </a:stretch>
              </a:blipFill>
            </p:spPr>
            <p:txBody>
              <a:bodyPr/>
              <a:lstStyle/>
              <a:p>
                <a:r>
                  <a:rPr lang="tr-TR">
                    <a:noFill/>
                  </a:rPr>
                  <a:t> </a:t>
                </a:r>
              </a:p>
            </p:txBody>
          </p:sp>
        </mc:Fallback>
      </mc:AlternateContent>
    </p:spTree>
    <p:extLst>
      <p:ext uri="{BB962C8B-B14F-4D97-AF65-F5344CB8AC3E}">
        <p14:creationId xmlns:p14="http://schemas.microsoft.com/office/powerpoint/2010/main" val="3641898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31521" y="1048121"/>
            <a:ext cx="10371908" cy="4557145"/>
          </a:xfrm>
          <a:prstGeom prst="rect">
            <a:avLst/>
          </a:prstGeom>
        </p:spPr>
        <p:txBody>
          <a:bodyPr wrap="square">
            <a:spAutoFit/>
          </a:bodyPr>
          <a:lstStyle/>
          <a:p>
            <a:pPr algn="ctr">
              <a:lnSpc>
                <a:spcPct val="107000"/>
              </a:lnSpc>
              <a:spcAft>
                <a:spcPts val="800"/>
              </a:spcAft>
            </a:pPr>
            <a:r>
              <a:rPr lang="tr-TR" sz="2000" dirty="0" smtClean="0">
                <a:latin typeface="Times New Roman" panose="02020603050405020304" pitchFamily="18" charset="0"/>
                <a:ea typeface="Calibri" panose="020F0502020204030204" pitchFamily="34" charset="0"/>
                <a:cs typeface="Times New Roman" panose="02020603050405020304" pitchFamily="18" charset="0"/>
              </a:rPr>
              <a:t>Yiyecek içecek işletmeleri, yiyecek maliyetlerinin durumunu günlük, haftalık, aylık dönemlerde kıyaslama olanağı sağlamak amacıyla yiyecek içecek maliyet yüzdelerini hesaplar .Yiyecek içecek maliyet yüzdesi, yiyecek satışlarıyla maliyetlerin kıyaslanmasına yarayan yiyecek servis oranı anahtarıdır. </a:t>
            </a:r>
          </a:p>
          <a:p>
            <a:pPr algn="ctr">
              <a:lnSpc>
                <a:spcPct val="107000"/>
              </a:lnSpc>
              <a:spcAft>
                <a:spcPts val="800"/>
              </a:spcAft>
            </a:pPr>
            <a:r>
              <a:rPr lang="tr-TR" sz="2000" dirty="0" smtClean="0">
                <a:latin typeface="Times New Roman" panose="02020603050405020304" pitchFamily="18" charset="0"/>
                <a:ea typeface="Calibri" panose="020F0502020204030204" pitchFamily="34" charset="0"/>
                <a:cs typeface="Times New Roman" panose="02020603050405020304" pitchFamily="18" charset="0"/>
              </a:rPr>
              <a:t>Maliyetlerin uygunluğunu araştırmak içim bu orana ihtiyaç olur. Yiyecek içecek maliyetlerinin her gün aynı kalacağı düşünülemeyeceği için önceki satışlardan hesaplanan maliyet yüzdesinin ilerleyen zaman içerisinde maliyet yüzdeleriyle kıyaslamaları yapılarak işletmenin satış-maliyet-kar durumları ortaya çıkarılabilir.</a:t>
            </a:r>
          </a:p>
          <a:p>
            <a:pPr algn="ctr">
              <a:lnSpc>
                <a:spcPct val="107000"/>
              </a:lnSpc>
              <a:spcAft>
                <a:spcPts val="800"/>
              </a:spcAft>
            </a:pPr>
            <a:r>
              <a:rPr lang="tr-TR" sz="2000" dirty="0" smtClean="0">
                <a:latin typeface="Times New Roman" panose="02020603050405020304" pitchFamily="18" charset="0"/>
                <a:ea typeface="Calibri" panose="020F0502020204030204" pitchFamily="34" charset="0"/>
                <a:cs typeface="Times New Roman" panose="02020603050405020304" pitchFamily="18" charset="0"/>
              </a:rPr>
              <a:t>Bir yiyeceğin maliyet yüzdesi üç unsurdan etkilenir</a:t>
            </a:r>
          </a:p>
          <a:p>
            <a:pPr algn="ctr">
              <a:lnSpc>
                <a:spcPct val="107000"/>
              </a:lnSpc>
              <a:spcAft>
                <a:spcPts val="800"/>
              </a:spcAft>
            </a:pPr>
            <a:r>
              <a:rPr lang="tr-TR" sz="2000" dirty="0" smtClean="0">
                <a:latin typeface="Times New Roman" panose="02020603050405020304" pitchFamily="18" charset="0"/>
                <a:ea typeface="Calibri" panose="020F0502020204030204" pitchFamily="34" charset="0"/>
                <a:cs typeface="Times New Roman" panose="02020603050405020304" pitchFamily="18" charset="0"/>
              </a:rPr>
              <a:t>1.Satılan yiyeceğin maliyeti</a:t>
            </a:r>
          </a:p>
          <a:p>
            <a:pPr algn="ctr">
              <a:lnSpc>
                <a:spcPct val="107000"/>
              </a:lnSpc>
              <a:spcAft>
                <a:spcPts val="800"/>
              </a:spcAft>
            </a:pPr>
            <a:r>
              <a:rPr lang="tr-TR" sz="2000" dirty="0" smtClean="0">
                <a:latin typeface="Times New Roman" panose="02020603050405020304" pitchFamily="18" charset="0"/>
                <a:ea typeface="Calibri" panose="020F0502020204030204" pitchFamily="34" charset="0"/>
                <a:cs typeface="Times New Roman" panose="02020603050405020304" pitchFamily="18" charset="0"/>
              </a:rPr>
              <a:t>2.Servis edilen porsiyonun büyüklüğü</a:t>
            </a:r>
          </a:p>
          <a:p>
            <a:pPr algn="ctr">
              <a:lnSpc>
                <a:spcPct val="107000"/>
              </a:lnSpc>
              <a:spcAft>
                <a:spcPts val="800"/>
              </a:spcAft>
            </a:pPr>
            <a:r>
              <a:rPr lang="tr-TR" sz="2000" dirty="0" smtClean="0">
                <a:latin typeface="Times New Roman" panose="02020603050405020304" pitchFamily="18" charset="0"/>
                <a:ea typeface="Calibri" panose="020F0502020204030204" pitchFamily="34" charset="0"/>
                <a:cs typeface="Times New Roman" panose="02020603050405020304" pitchFamily="18" charset="0"/>
              </a:rPr>
              <a:t>3.Müşteri tarafından ödenecek mönü fiyatı</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2873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036320" y="1556547"/>
            <a:ext cx="10162903" cy="2862322"/>
          </a:xfrm>
          <a:prstGeom prst="rect">
            <a:avLst/>
          </a:prstGeom>
        </p:spPr>
        <p:txBody>
          <a:bodyPr wrap="square">
            <a:spAutoFit/>
          </a:bodyPr>
          <a:lstStyle/>
          <a:p>
            <a:pPr algn="ctr"/>
            <a:r>
              <a:rPr lang="tr-TR" sz="2000" dirty="0">
                <a:latin typeface="Times New Roman" panose="02020603050405020304" pitchFamily="18" charset="0"/>
                <a:ea typeface="Calibri" panose="020F0502020204030204" pitchFamily="34" charset="0"/>
                <a:cs typeface="Times New Roman" panose="02020603050405020304" pitchFamily="18" charset="0"/>
              </a:rPr>
              <a:t>Yiyecek içecek </a:t>
            </a:r>
            <a:r>
              <a:rPr lang="tr-TR" sz="2000" dirty="0" smtClean="0">
                <a:latin typeface="Times New Roman" panose="02020603050405020304" pitchFamily="18" charset="0"/>
                <a:ea typeface="Calibri" panose="020F0502020204030204" pitchFamily="34" charset="0"/>
                <a:cs typeface="Times New Roman" panose="02020603050405020304" pitchFamily="18" charset="0"/>
              </a:rPr>
              <a:t>maliyet yüzdesi formülünde, maliyet olarak satılan yiyeceğin maliyeti akla gelmelidir. Stoktaki ya da üretim merkezlerinde bekleyen satılmamış yiyecek malzemeleri bu maliyet kapsamında değildir.</a:t>
            </a:r>
          </a:p>
          <a:p>
            <a:pPr algn="ctr"/>
            <a:endParaRPr lang="tr-TR" sz="2000" dirty="0">
              <a:latin typeface="Times New Roman" panose="02020603050405020304" pitchFamily="18" charset="0"/>
              <a:cs typeface="Times New Roman" panose="02020603050405020304" pitchFamily="18" charset="0"/>
            </a:endParaRPr>
          </a:p>
          <a:p>
            <a:pPr algn="ctr"/>
            <a:r>
              <a:rPr lang="tr-TR" sz="2000" dirty="0" smtClean="0">
                <a:latin typeface="Times New Roman" panose="02020603050405020304" pitchFamily="18" charset="0"/>
                <a:cs typeface="Times New Roman" panose="02020603050405020304" pitchFamily="18" charset="0"/>
              </a:rPr>
              <a:t>Düşük yiyecek maliyet yüzdesi, beklenenden daha az sayıda yiyeceğin servisinin yapıldığı veya standart reçetelerde tespit edilenden daha küçük porsiyonlarda yiyeceğin üretildiğini işaret eder.</a:t>
            </a:r>
          </a:p>
          <a:p>
            <a:pPr algn="ctr"/>
            <a:endParaRPr lang="tr-TR" sz="2000" dirty="0">
              <a:latin typeface="Times New Roman" panose="02020603050405020304" pitchFamily="18" charset="0"/>
              <a:cs typeface="Times New Roman" panose="02020603050405020304" pitchFamily="18" charset="0"/>
            </a:endParaRPr>
          </a:p>
          <a:p>
            <a:pPr algn="ctr"/>
            <a:r>
              <a:rPr lang="tr-TR" sz="2000" dirty="0" smtClean="0">
                <a:latin typeface="Times New Roman" panose="02020603050405020304" pitchFamily="18" charset="0"/>
                <a:cs typeface="Times New Roman" panose="02020603050405020304" pitchFamily="18" charset="0"/>
              </a:rPr>
              <a:t>Yüksek yiyecek maliyeti ise yiyecek maliyetlerinde artışlardan kaynaklandığı gibi bunun sebebi çalınma ve bozulma da olabilir.</a:t>
            </a:r>
            <a:endParaRPr lang="tr-TR" sz="2000" dirty="0"/>
          </a:p>
        </p:txBody>
      </p:sp>
      <p:sp>
        <p:nvSpPr>
          <p:cNvPr id="4" name="Dikdörtgen 3"/>
          <p:cNvSpPr/>
          <p:nvPr/>
        </p:nvSpPr>
        <p:spPr>
          <a:xfrm>
            <a:off x="496388" y="5241676"/>
            <a:ext cx="11512732" cy="1084015"/>
          </a:xfrm>
          <a:prstGeom prst="rect">
            <a:avLst/>
          </a:prstGeom>
        </p:spPr>
        <p:txBody>
          <a:bodyPr wrap="square">
            <a:spAutoFit/>
          </a:bodyPr>
          <a:lstStyle/>
          <a:p>
            <a:pPr algn="ctr">
              <a:lnSpc>
                <a:spcPct val="107000"/>
              </a:lnSpc>
              <a:spcAft>
                <a:spcPts val="8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Genellikle yiyecek içecek maliyeti ile ilgili olarak sektör ortalaması </a:t>
            </a:r>
            <a:r>
              <a:rPr lang="tr-TR"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%30 ile %40 </a:t>
            </a:r>
            <a:r>
              <a:rPr lang="tr-TR" dirty="0" smtClean="0">
                <a:latin typeface="Times New Roman" panose="02020603050405020304" pitchFamily="18" charset="0"/>
                <a:ea typeface="Calibri" panose="020F0502020204030204" pitchFamily="34" charset="0"/>
                <a:cs typeface="Times New Roman" panose="02020603050405020304" pitchFamily="18" charset="0"/>
              </a:rPr>
              <a:t>arasında, içecek maliyetleri ise </a:t>
            </a:r>
            <a:r>
              <a:rPr lang="tr-TR"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%18 ile %20</a:t>
            </a:r>
            <a:r>
              <a:rPr lang="tr-TR" dirty="0" smtClean="0">
                <a:latin typeface="Times New Roman" panose="02020603050405020304" pitchFamily="18" charset="0"/>
                <a:ea typeface="Calibri" panose="020F0502020204030204" pitchFamily="34" charset="0"/>
                <a:cs typeface="Times New Roman" panose="02020603050405020304" pitchFamily="18" charset="0"/>
              </a:rPr>
              <a:t> arasında değişkenlik göstermektedir.</a:t>
            </a:r>
            <a:endParaRPr lang="tr-TR"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pPr>
            <a:endParaRPr lang="tr-TR"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48637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0" y="988768"/>
            <a:ext cx="11974286" cy="705321"/>
          </a:xfrm>
          <a:prstGeom prst="rect">
            <a:avLst/>
          </a:prstGeom>
        </p:spPr>
        <p:txBody>
          <a:bodyPr wrap="square">
            <a:spAutoFit/>
          </a:bodyPr>
          <a:lstStyle/>
          <a:p>
            <a:pPr algn="just">
              <a:lnSpc>
                <a:spcPct val="107000"/>
              </a:lnSpc>
              <a:spcAft>
                <a:spcPts val="800"/>
              </a:spcAft>
            </a:pPr>
            <a:r>
              <a:rPr lang="tr-TR" sz="2000" b="1" dirty="0" smtClean="0">
                <a:latin typeface="Times New Roman" panose="02020603050405020304" pitchFamily="18" charset="0"/>
                <a:ea typeface="Calibri" panose="020F0502020204030204" pitchFamily="34" charset="0"/>
                <a:cs typeface="Times New Roman" panose="02020603050405020304" pitchFamily="18" charset="0"/>
              </a:rPr>
              <a:t>Örnek 4:</a:t>
            </a:r>
            <a:r>
              <a:rPr lang="tr-TR" sz="2000" dirty="0" smtClean="0">
                <a:latin typeface="Times New Roman" panose="02020603050405020304" pitchFamily="18" charset="0"/>
                <a:ea typeface="Calibri" panose="020F0502020204030204" pitchFamily="34" charset="0"/>
                <a:cs typeface="Times New Roman" panose="02020603050405020304" pitchFamily="18" charset="0"/>
              </a:rPr>
              <a:t>Tezcan </a:t>
            </a:r>
            <a:r>
              <a:rPr lang="tr-TR" sz="2000" dirty="0">
                <a:latin typeface="Times New Roman" panose="02020603050405020304" pitchFamily="18" charset="0"/>
                <a:ea typeface="Calibri" panose="020F0502020204030204" pitchFamily="34" charset="0"/>
                <a:cs typeface="Times New Roman" panose="02020603050405020304" pitchFamily="18" charset="0"/>
              </a:rPr>
              <a:t>otel işletmesinin </a:t>
            </a:r>
            <a:r>
              <a:rPr lang="tr-TR" sz="2000" dirty="0" smtClean="0">
                <a:latin typeface="Times New Roman" panose="02020603050405020304" pitchFamily="18" charset="0"/>
                <a:ea typeface="Calibri" panose="020F0502020204030204" pitchFamily="34" charset="0"/>
                <a:cs typeface="Times New Roman" panose="02020603050405020304" pitchFamily="18" charset="0"/>
              </a:rPr>
              <a:t>2019 </a:t>
            </a:r>
            <a:r>
              <a:rPr lang="tr-TR" sz="2000" dirty="0">
                <a:latin typeface="Times New Roman" panose="02020603050405020304" pitchFamily="18" charset="0"/>
                <a:ea typeface="Calibri" panose="020F0502020204030204" pitchFamily="34" charset="0"/>
                <a:cs typeface="Times New Roman" panose="02020603050405020304" pitchFamily="18" charset="0"/>
              </a:rPr>
              <a:t>yılı </a:t>
            </a:r>
            <a:r>
              <a:rPr lang="tr-TR" sz="2000" dirty="0" smtClean="0">
                <a:latin typeface="Times New Roman" panose="02020603050405020304" pitchFamily="18" charset="0"/>
                <a:ea typeface="Calibri" panose="020F0502020204030204" pitchFamily="34" charset="0"/>
                <a:cs typeface="Times New Roman" panose="02020603050405020304" pitchFamily="18" charset="0"/>
              </a:rPr>
              <a:t>akşam yemeği gelirleri </a:t>
            </a:r>
            <a:r>
              <a:rPr lang="tr-TR" dirty="0" smtClean="0"/>
              <a:t>3.378.671 TL, içecek gelirleri ise 675.717 TL olarak tahmin edilmektedir. Buna göre Tezcan otelin 2019 yılı yiyecek içecek giderlerinin ne kadar olması beklenir? </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Dikdörtgen 4"/>
              <p:cNvSpPr/>
              <p:nvPr/>
            </p:nvSpPr>
            <p:spPr>
              <a:xfrm>
                <a:off x="606594" y="3784793"/>
                <a:ext cx="3965060" cy="667812"/>
              </a:xfrm>
              <a:prstGeom prst="rect">
                <a:avLst/>
              </a:prstGeom>
            </p:spPr>
            <p:txBody>
              <a:bodyPr wrap="none">
                <a:spAutoFit/>
              </a:bodyPr>
              <a:lstStyle/>
              <a:p>
                <a:pPr algn="just">
                  <a:lnSpc>
                    <a:spcPct val="107000"/>
                  </a:lnSpc>
                  <a:spcAft>
                    <a:spcPts val="800"/>
                  </a:spcAft>
                </a:pPr>
                <a14:m>
                  <m:oMath xmlns:m="http://schemas.openxmlformats.org/officeDocument/2006/math">
                    <m:f>
                      <m:fPr>
                        <m:ctrlPr>
                          <a:rPr lang="tr-TR" sz="2400" i="1" smtClean="0">
                            <a:latin typeface="Cambria Math" panose="02040503050406030204" pitchFamily="18" charset="0"/>
                            <a:ea typeface="Calibri" panose="020F0502020204030204" pitchFamily="34" charset="0"/>
                            <a:cs typeface="Times New Roman" panose="02020603050405020304" pitchFamily="18" charset="0"/>
                          </a:rPr>
                        </m:ctrlPr>
                      </m:fPr>
                      <m:num>
                        <m:r>
                          <a:rPr lang="tr-TR" sz="2400" i="1">
                            <a:latin typeface="Cambria Math" panose="02040503050406030204" pitchFamily="18" charset="0"/>
                            <a:ea typeface="Calibri" panose="020F0502020204030204" pitchFamily="34" charset="0"/>
                            <a:cs typeface="Times New Roman" panose="02020603050405020304" pitchFamily="18" charset="0"/>
                          </a:rPr>
                          <m:t>40</m:t>
                        </m:r>
                      </m:num>
                      <m:den>
                        <m:r>
                          <a:rPr lang="tr-TR" sz="2400" i="1">
                            <a:latin typeface="Cambria Math" panose="02040503050406030204" pitchFamily="18" charset="0"/>
                            <a:ea typeface="Calibri" panose="020F0502020204030204" pitchFamily="34" charset="0"/>
                            <a:cs typeface="Times New Roman" panose="02020603050405020304" pitchFamily="18" charset="0"/>
                          </a:rPr>
                          <m:t>100</m:t>
                        </m:r>
                      </m:den>
                    </m:f>
                  </m:oMath>
                </a14:m>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dirty="0" smtClean="0">
                    <a:latin typeface="Times New Roman" panose="02020603050405020304" pitchFamily="18" charset="0"/>
                    <a:ea typeface="Calibri" panose="020F0502020204030204" pitchFamily="34" charset="0"/>
                    <a:cs typeface="Times New Roman" panose="02020603050405020304" pitchFamily="18" charset="0"/>
                  </a:rPr>
                  <a:t>  =  </a:t>
                </a:r>
                <a14:m>
                  <m:oMath xmlns:m="http://schemas.openxmlformats.org/officeDocument/2006/math">
                    <m:f>
                      <m:fPr>
                        <m:ctrlPr>
                          <a:rPr lang="tr-TR" sz="2400" i="1">
                            <a:latin typeface="Cambria Math" panose="02040503050406030204" pitchFamily="18" charset="0"/>
                            <a:ea typeface="Calibri" panose="020F0502020204030204" pitchFamily="34" charset="0"/>
                            <a:cs typeface="Times New Roman" panose="02020603050405020304" pitchFamily="18" charset="0"/>
                          </a:rPr>
                        </m:ctrlPr>
                      </m:fPr>
                      <m:num>
                        <m:r>
                          <a:rPr lang="tr-TR" sz="2400" b="0" i="1" smtClean="0">
                            <a:latin typeface="Cambria Math" panose="02040503050406030204" pitchFamily="18" charset="0"/>
                            <a:ea typeface="Calibri" panose="020F0502020204030204" pitchFamily="34" charset="0"/>
                            <a:cs typeface="Times New Roman" panose="02020603050405020304" pitchFamily="18" charset="0"/>
                          </a:rPr>
                          <m:t>  </m:t>
                        </m:r>
                        <m:r>
                          <a:rPr lang="tr-TR" sz="2400" i="1">
                            <a:latin typeface="Cambria Math" panose="02040503050406030204" pitchFamily="18" charset="0"/>
                            <a:ea typeface="Calibri" panose="020F0502020204030204" pitchFamily="34" charset="0"/>
                            <a:cs typeface="Times New Roman" panose="02020603050405020304" pitchFamily="18" charset="0"/>
                          </a:rPr>
                          <m:t>𝑆𝑎𝑡𝚤𝑙𝑎𝑛</m:t>
                        </m:r>
                        <m:r>
                          <a:rPr lang="tr-TR" sz="2400" i="1">
                            <a:latin typeface="Cambria Math" panose="02040503050406030204" pitchFamily="18" charset="0"/>
                            <a:ea typeface="Calibri" panose="020F0502020204030204" pitchFamily="34" charset="0"/>
                            <a:cs typeface="Times New Roman" panose="02020603050405020304" pitchFamily="18" charset="0"/>
                          </a:rPr>
                          <m:t> </m:t>
                        </m:r>
                        <m:r>
                          <a:rPr lang="tr-TR" sz="2400" i="1">
                            <a:latin typeface="Cambria Math" panose="02040503050406030204" pitchFamily="18" charset="0"/>
                            <a:ea typeface="Calibri" panose="020F0502020204030204" pitchFamily="34" charset="0"/>
                            <a:cs typeface="Times New Roman" panose="02020603050405020304" pitchFamily="18" charset="0"/>
                          </a:rPr>
                          <m:t>𝑦𝑖𝑦𝑒𝑐𝑒𝑘</m:t>
                        </m:r>
                        <m:r>
                          <a:rPr lang="tr-TR" sz="2400" i="1">
                            <a:latin typeface="Cambria Math" panose="02040503050406030204" pitchFamily="18" charset="0"/>
                            <a:ea typeface="Calibri" panose="020F0502020204030204" pitchFamily="34" charset="0"/>
                            <a:cs typeface="Times New Roman" panose="02020603050405020304" pitchFamily="18" charset="0"/>
                          </a:rPr>
                          <m:t> </m:t>
                        </m:r>
                        <m:r>
                          <a:rPr lang="tr-TR" sz="2400" i="1">
                            <a:latin typeface="Cambria Math" panose="02040503050406030204" pitchFamily="18" charset="0"/>
                            <a:ea typeface="Calibri" panose="020F0502020204030204" pitchFamily="34" charset="0"/>
                            <a:cs typeface="Times New Roman" panose="02020603050405020304" pitchFamily="18" charset="0"/>
                          </a:rPr>
                          <m:t>𝑚𝑎𝑙𝑖𝑦𝑒𝑡𝑖</m:t>
                        </m:r>
                      </m:num>
                      <m:den>
                        <m:r>
                          <a:rPr lang="tr-TR" sz="2400" i="1">
                            <a:latin typeface="Cambria Math" panose="02040503050406030204" pitchFamily="18" charset="0"/>
                            <a:ea typeface="Calibri" panose="020F0502020204030204" pitchFamily="34" charset="0"/>
                            <a:cs typeface="Times New Roman" panose="02020603050405020304" pitchFamily="18" charset="0"/>
                          </a:rPr>
                          <m:t>3.378.671</m:t>
                        </m:r>
                      </m:den>
                    </m:f>
                  </m:oMath>
                </a14:m>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p:txBody>
          </p:sp>
        </mc:Choice>
        <mc:Fallback xmlns="">
          <p:sp>
            <p:nvSpPr>
              <p:cNvPr id="5" name="Dikdörtgen 4"/>
              <p:cNvSpPr>
                <a:spLocks noRot="1" noChangeAspect="1" noMove="1" noResize="1" noEditPoints="1" noAdjustHandles="1" noChangeArrowheads="1" noChangeShapeType="1" noTextEdit="1"/>
              </p:cNvSpPr>
              <p:nvPr/>
            </p:nvSpPr>
            <p:spPr>
              <a:xfrm>
                <a:off x="606594" y="3784793"/>
                <a:ext cx="3965060" cy="667812"/>
              </a:xfrm>
              <a:prstGeom prst="rect">
                <a:avLst/>
              </a:prstGeom>
              <a:blipFill>
                <a:blip r:embed="rId2"/>
                <a:stretch>
                  <a:fillRect b="-8257"/>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6" name="Dikdörtgen 5"/>
              <p:cNvSpPr/>
              <p:nvPr/>
            </p:nvSpPr>
            <p:spPr>
              <a:xfrm>
                <a:off x="89403" y="2098365"/>
                <a:ext cx="5491247" cy="626325"/>
              </a:xfrm>
              <a:prstGeom prst="rect">
                <a:avLst/>
              </a:prstGeom>
            </p:spPr>
            <p:txBody>
              <a:bodyPr wrap="none">
                <a:spAutoFit/>
              </a:bodyPr>
              <a:lstStyle/>
              <a:p>
                <a:r>
                  <a:rPr lang="tr-TR" sz="2000" dirty="0">
                    <a:latin typeface="Times New Roman" panose="02020603050405020304" pitchFamily="18" charset="0"/>
                    <a:ea typeface="Calibri" panose="020F0502020204030204" pitchFamily="34" charset="0"/>
                    <a:cs typeface="Times New Roman" panose="02020603050405020304" pitchFamily="18" charset="0"/>
                  </a:rPr>
                  <a:t>Yiyecek maliyet yüzdesi</a:t>
                </a:r>
                <a14:m>
                  <m:oMath xmlns:m="http://schemas.openxmlformats.org/officeDocument/2006/math">
                    <m:r>
                      <a:rPr lang="tr-TR" sz="2200" i="1">
                        <a:latin typeface="Cambria Math" panose="02040503050406030204" pitchFamily="18" charset="0"/>
                        <a:ea typeface="Calibri" panose="020F0502020204030204" pitchFamily="34" charset="0"/>
                        <a:cs typeface="Times New Roman" panose="02020603050405020304" pitchFamily="18" charset="0"/>
                      </a:rPr>
                      <m:t>=</m:t>
                    </m:r>
                    <m:f>
                      <m:fPr>
                        <m:ctrlPr>
                          <a:rPr lang="tr-TR" sz="2200" i="1">
                            <a:latin typeface="Cambria Math" panose="02040503050406030204" pitchFamily="18" charset="0"/>
                            <a:ea typeface="Calibri" panose="020F0502020204030204" pitchFamily="34" charset="0"/>
                            <a:cs typeface="Times New Roman" panose="02020603050405020304" pitchFamily="18" charset="0"/>
                          </a:rPr>
                        </m:ctrlPr>
                      </m:fPr>
                      <m:num>
                        <m:r>
                          <a:rPr lang="tr-TR" sz="2200" i="1">
                            <a:latin typeface="Cambria Math" panose="02040503050406030204" pitchFamily="18" charset="0"/>
                            <a:ea typeface="Calibri" panose="020F0502020204030204" pitchFamily="34" charset="0"/>
                            <a:cs typeface="Times New Roman" panose="02020603050405020304" pitchFamily="18" charset="0"/>
                          </a:rPr>
                          <m:t>𝑆𝑎𝑡𝚤𝑙𝑎𝑛</m:t>
                        </m:r>
                        <m:r>
                          <a:rPr lang="tr-TR" sz="2200" i="1">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𝑦𝑖𝑦𝑒𝑐𝑒𝑘</m:t>
                        </m:r>
                        <m:r>
                          <a:rPr lang="tr-TR" sz="2200" i="1">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𝑚𝑎𝑙𝑖𝑦𝑒𝑡𝑖</m:t>
                        </m:r>
                      </m:num>
                      <m:den>
                        <m:r>
                          <a:rPr lang="tr-TR" sz="2200" i="1">
                            <a:latin typeface="Cambria Math" panose="02040503050406030204" pitchFamily="18" charset="0"/>
                            <a:ea typeface="Calibri" panose="020F0502020204030204" pitchFamily="34" charset="0"/>
                            <a:cs typeface="Times New Roman" panose="02020603050405020304" pitchFamily="18" charset="0"/>
                          </a:rPr>
                          <m:t>𝑌𝑖𝑦𝑒𝑐𝑒𝑘</m:t>
                        </m:r>
                        <m:r>
                          <a:rPr lang="tr-TR" sz="2200" i="1">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𝑠𝑎𝑡𝚤</m:t>
                        </m:r>
                        <m:r>
                          <a:rPr lang="tr-TR" sz="2200" i="1">
                            <a:latin typeface="Cambria Math" panose="02040503050406030204" pitchFamily="18" charset="0"/>
                            <a:ea typeface="Calibri" panose="020F0502020204030204" pitchFamily="34" charset="0"/>
                            <a:cs typeface="Times New Roman" panose="02020603050405020304" pitchFamily="18" charset="0"/>
                          </a:rPr>
                          <m:t>ş</m:t>
                        </m:r>
                        <m:r>
                          <a:rPr lang="tr-TR" sz="2200" i="1">
                            <a:latin typeface="Cambria Math" panose="02040503050406030204" pitchFamily="18" charset="0"/>
                            <a:ea typeface="Calibri" panose="020F0502020204030204" pitchFamily="34" charset="0"/>
                            <a:cs typeface="Times New Roman" panose="02020603050405020304" pitchFamily="18" charset="0"/>
                          </a:rPr>
                          <m:t>𝑙𝑎𝑟𝚤</m:t>
                        </m:r>
                      </m:den>
                    </m:f>
                  </m:oMath>
                </a14:m>
                <a:endParaRPr lang="tr-TR" sz="2200" dirty="0">
                  <a:latin typeface="Times New Roman" panose="02020603050405020304" pitchFamily="18" charset="0"/>
                  <a:cs typeface="Times New Roman" panose="02020603050405020304" pitchFamily="18" charset="0"/>
                </a:endParaRPr>
              </a:p>
            </p:txBody>
          </p:sp>
        </mc:Choice>
        <mc:Fallback xmlns="">
          <p:sp>
            <p:nvSpPr>
              <p:cNvPr id="6" name="Dikdörtgen 5"/>
              <p:cNvSpPr>
                <a:spLocks noRot="1" noChangeAspect="1" noMove="1" noResize="1" noEditPoints="1" noAdjustHandles="1" noChangeArrowheads="1" noChangeShapeType="1" noTextEdit="1"/>
              </p:cNvSpPr>
              <p:nvPr/>
            </p:nvSpPr>
            <p:spPr>
              <a:xfrm>
                <a:off x="89403" y="2098365"/>
                <a:ext cx="5491247" cy="626325"/>
              </a:xfrm>
              <a:prstGeom prst="rect">
                <a:avLst/>
              </a:prstGeom>
              <a:blipFill>
                <a:blip r:embed="rId3"/>
                <a:stretch>
                  <a:fillRect l="-1222"/>
                </a:stretch>
              </a:blipFill>
            </p:spPr>
            <p:txBody>
              <a:bodyPr/>
              <a:lstStyle/>
              <a:p>
                <a:r>
                  <a:rPr lang="tr-TR">
                    <a:noFill/>
                  </a:rPr>
                  <a:t> </a:t>
                </a:r>
              </a:p>
            </p:txBody>
          </p:sp>
        </mc:Fallback>
      </mc:AlternateContent>
      <p:sp>
        <p:nvSpPr>
          <p:cNvPr id="7" name="Dikdörtgen 6"/>
          <p:cNvSpPr/>
          <p:nvPr/>
        </p:nvSpPr>
        <p:spPr>
          <a:xfrm>
            <a:off x="609514" y="5465386"/>
            <a:ext cx="4200381" cy="399405"/>
          </a:xfrm>
          <a:prstGeom prst="rect">
            <a:avLst/>
          </a:prstGeom>
        </p:spPr>
        <p:txBody>
          <a:bodyPr wrap="none">
            <a:spAutoFit/>
          </a:bodyPr>
          <a:lstStyle/>
          <a:p>
            <a:pPr algn="just">
              <a:lnSpc>
                <a:spcPct val="107000"/>
              </a:lnSpc>
              <a:spcAft>
                <a:spcPts val="800"/>
              </a:spcAft>
            </a:pPr>
            <a:r>
              <a:rPr lang="tr-TR" sz="2000" dirty="0">
                <a:latin typeface="Times New Roman" panose="02020603050405020304" pitchFamily="18" charset="0"/>
                <a:ea typeface="Calibri" panose="020F0502020204030204" pitchFamily="34" charset="0"/>
                <a:cs typeface="Times New Roman" panose="02020603050405020304" pitchFamily="18" charset="0"/>
              </a:rPr>
              <a:t>Satılan yiyecek maliyeti=1.351.468 TL</a:t>
            </a:r>
          </a:p>
        </p:txBody>
      </p:sp>
      <mc:AlternateContent xmlns:mc="http://schemas.openxmlformats.org/markup-compatibility/2006" xmlns:a14="http://schemas.microsoft.com/office/drawing/2010/main">
        <mc:Choice Requires="a14">
          <p:sp>
            <p:nvSpPr>
              <p:cNvPr id="8" name="Dikdörtgen 7"/>
              <p:cNvSpPr/>
              <p:nvPr/>
            </p:nvSpPr>
            <p:spPr>
              <a:xfrm>
                <a:off x="6672922" y="2098365"/>
                <a:ext cx="5221494" cy="626325"/>
              </a:xfrm>
              <a:prstGeom prst="rect">
                <a:avLst/>
              </a:prstGeom>
            </p:spPr>
            <p:txBody>
              <a:bodyPr wrap="none">
                <a:spAutoFit/>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İçecek </a:t>
                </a:r>
                <a:r>
                  <a:rPr lang="tr-TR" dirty="0">
                    <a:latin typeface="Times New Roman" panose="02020603050405020304" pitchFamily="18" charset="0"/>
                    <a:ea typeface="Calibri" panose="020F0502020204030204" pitchFamily="34" charset="0"/>
                    <a:cs typeface="Times New Roman" panose="02020603050405020304" pitchFamily="18" charset="0"/>
                  </a:rPr>
                  <a:t>maliyet</a:t>
                </a:r>
                <a14:m>
                  <m:oMath xmlns:m="http://schemas.openxmlformats.org/officeDocument/2006/math">
                    <m:r>
                      <a:rPr lang="tr-TR" sz="2200">
                        <a:latin typeface="Cambria Math" panose="02040503050406030204" pitchFamily="18" charset="0"/>
                        <a:ea typeface="Calibri" panose="020F0502020204030204" pitchFamily="34" charset="0"/>
                        <a:cs typeface="Times New Roman" panose="02020603050405020304" pitchFamily="18" charset="0"/>
                      </a:rPr>
                      <m:t> </m:t>
                    </m:r>
                    <m:r>
                      <m:rPr>
                        <m:sty m:val="p"/>
                      </m:rPr>
                      <a:rPr lang="tr-TR" sz="2200">
                        <a:latin typeface="Cambria Math" panose="02040503050406030204" pitchFamily="18" charset="0"/>
                        <a:ea typeface="Calibri" panose="020F0502020204030204" pitchFamily="34" charset="0"/>
                        <a:cs typeface="Times New Roman" panose="02020603050405020304" pitchFamily="18" charset="0"/>
                      </a:rPr>
                      <m:t>y</m:t>
                    </m:r>
                    <m:r>
                      <a:rPr lang="tr-TR" sz="2200">
                        <a:latin typeface="Cambria Math" panose="02040503050406030204" pitchFamily="18" charset="0"/>
                        <a:ea typeface="Calibri" panose="020F0502020204030204" pitchFamily="34" charset="0"/>
                        <a:cs typeface="Times New Roman" panose="02020603050405020304" pitchFamily="18" charset="0"/>
                      </a:rPr>
                      <m:t>ü</m:t>
                    </m:r>
                    <m:r>
                      <m:rPr>
                        <m:sty m:val="p"/>
                      </m:rPr>
                      <a:rPr lang="tr-TR" sz="2200">
                        <a:latin typeface="Cambria Math" panose="02040503050406030204" pitchFamily="18" charset="0"/>
                        <a:ea typeface="Calibri" panose="020F0502020204030204" pitchFamily="34" charset="0"/>
                        <a:cs typeface="Times New Roman" panose="02020603050405020304" pitchFamily="18" charset="0"/>
                      </a:rPr>
                      <m:t>zdesi</m:t>
                    </m:r>
                    <m:r>
                      <a:rPr lang="tr-TR" sz="2200" i="1">
                        <a:latin typeface="Cambria Math" panose="02040503050406030204" pitchFamily="18" charset="0"/>
                        <a:ea typeface="Calibri" panose="020F0502020204030204" pitchFamily="34" charset="0"/>
                        <a:cs typeface="Times New Roman" panose="02020603050405020304" pitchFamily="18" charset="0"/>
                      </a:rPr>
                      <m:t>=</m:t>
                    </m:r>
                    <m:f>
                      <m:fPr>
                        <m:ctrlPr>
                          <a:rPr lang="tr-TR" sz="2200" i="1">
                            <a:latin typeface="Cambria Math" panose="02040503050406030204" pitchFamily="18" charset="0"/>
                            <a:ea typeface="Calibri" panose="020F0502020204030204" pitchFamily="34" charset="0"/>
                            <a:cs typeface="Times New Roman" panose="02020603050405020304" pitchFamily="18" charset="0"/>
                          </a:rPr>
                        </m:ctrlPr>
                      </m:fPr>
                      <m:num>
                        <m:r>
                          <a:rPr lang="tr-TR" sz="2200" i="1">
                            <a:latin typeface="Cambria Math" panose="02040503050406030204" pitchFamily="18" charset="0"/>
                            <a:ea typeface="Calibri" panose="020F0502020204030204" pitchFamily="34" charset="0"/>
                            <a:cs typeface="Times New Roman" panose="02020603050405020304" pitchFamily="18" charset="0"/>
                          </a:rPr>
                          <m:t>𝑆𝑎𝑡𝚤𝑙𝑎𝑛</m:t>
                        </m:r>
                        <m:r>
                          <a:rPr lang="tr-TR" sz="2200" i="1">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𝑖</m:t>
                        </m:r>
                        <m:r>
                          <a:rPr lang="tr-TR" sz="2200" i="1">
                            <a:latin typeface="Cambria Math" panose="02040503050406030204" pitchFamily="18" charset="0"/>
                            <a:ea typeface="Calibri" panose="020F0502020204030204" pitchFamily="34" charset="0"/>
                            <a:cs typeface="Times New Roman" panose="02020603050405020304" pitchFamily="18" charset="0"/>
                          </a:rPr>
                          <m:t>ç</m:t>
                        </m:r>
                        <m:r>
                          <a:rPr lang="tr-TR" sz="2200" i="1">
                            <a:latin typeface="Cambria Math" panose="02040503050406030204" pitchFamily="18" charset="0"/>
                            <a:ea typeface="Calibri" panose="020F0502020204030204" pitchFamily="34" charset="0"/>
                            <a:cs typeface="Times New Roman" panose="02020603050405020304" pitchFamily="18" charset="0"/>
                          </a:rPr>
                          <m:t>𝑒𝑐𝑒𝑘</m:t>
                        </m:r>
                        <m:r>
                          <a:rPr lang="tr-TR" sz="2200" i="1">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𝑚𝑎𝑙𝑖𝑦𝑒𝑡𝑖</m:t>
                        </m:r>
                      </m:num>
                      <m:den>
                        <m:r>
                          <a:rPr lang="tr-TR" sz="2200" i="1">
                            <a:latin typeface="Cambria Math" panose="02040503050406030204" pitchFamily="18" charset="0"/>
                            <a:ea typeface="Calibri" panose="020F0502020204030204" pitchFamily="34" charset="0"/>
                            <a:cs typeface="Times New Roman" panose="02020603050405020304" pitchFamily="18" charset="0"/>
                          </a:rPr>
                          <m:t>İç</m:t>
                        </m:r>
                        <m:r>
                          <a:rPr lang="tr-TR" sz="2200" i="1">
                            <a:latin typeface="Cambria Math" panose="02040503050406030204" pitchFamily="18" charset="0"/>
                            <a:ea typeface="Calibri" panose="020F0502020204030204" pitchFamily="34" charset="0"/>
                            <a:cs typeface="Times New Roman" panose="02020603050405020304" pitchFamily="18" charset="0"/>
                          </a:rPr>
                          <m:t>𝑒𝑐𝑒𝑘</m:t>
                        </m:r>
                        <m:r>
                          <a:rPr lang="tr-TR" sz="2200" b="0" i="1" smtClean="0">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𝑠𝑎𝑡𝚤</m:t>
                        </m:r>
                        <m:r>
                          <a:rPr lang="tr-TR" sz="2200" i="1">
                            <a:latin typeface="Cambria Math" panose="02040503050406030204" pitchFamily="18" charset="0"/>
                            <a:ea typeface="Calibri" panose="020F0502020204030204" pitchFamily="34" charset="0"/>
                            <a:cs typeface="Times New Roman" panose="02020603050405020304" pitchFamily="18" charset="0"/>
                          </a:rPr>
                          <m:t>ş</m:t>
                        </m:r>
                        <m:r>
                          <a:rPr lang="tr-TR" sz="2200" i="1">
                            <a:latin typeface="Cambria Math" panose="02040503050406030204" pitchFamily="18" charset="0"/>
                            <a:ea typeface="Calibri" panose="020F0502020204030204" pitchFamily="34" charset="0"/>
                            <a:cs typeface="Times New Roman" panose="02020603050405020304" pitchFamily="18" charset="0"/>
                          </a:rPr>
                          <m:t>𝑙𝑎𝑟𝚤</m:t>
                        </m:r>
                      </m:den>
                    </m:f>
                  </m:oMath>
                </a14:m>
                <a:endParaRPr lang="tr-TR" sz="2200" dirty="0"/>
              </a:p>
            </p:txBody>
          </p:sp>
        </mc:Choice>
        <mc:Fallback xmlns="">
          <p:sp>
            <p:nvSpPr>
              <p:cNvPr id="8" name="Dikdörtgen 7"/>
              <p:cNvSpPr>
                <a:spLocks noRot="1" noChangeAspect="1" noMove="1" noResize="1" noEditPoints="1" noAdjustHandles="1" noChangeArrowheads="1" noChangeShapeType="1" noTextEdit="1"/>
              </p:cNvSpPr>
              <p:nvPr/>
            </p:nvSpPr>
            <p:spPr>
              <a:xfrm>
                <a:off x="6672922" y="2098365"/>
                <a:ext cx="5221494" cy="626325"/>
              </a:xfrm>
              <a:prstGeom prst="rect">
                <a:avLst/>
              </a:prstGeom>
              <a:blipFill>
                <a:blip r:embed="rId4"/>
                <a:stretch>
                  <a:fillRect l="-1051"/>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9" name="Dikdörtgen 8"/>
              <p:cNvSpPr/>
              <p:nvPr/>
            </p:nvSpPr>
            <p:spPr>
              <a:xfrm>
                <a:off x="6706581" y="3784986"/>
                <a:ext cx="3806363" cy="667619"/>
              </a:xfrm>
              <a:prstGeom prst="rect">
                <a:avLst/>
              </a:prstGeom>
            </p:spPr>
            <p:txBody>
              <a:bodyPr wrap="none">
                <a:spAutoFit/>
              </a:bodyPr>
              <a:lstStyle/>
              <a:p>
                <a:pPr algn="just">
                  <a:lnSpc>
                    <a:spcPct val="107000"/>
                  </a:lnSpc>
                  <a:spcAft>
                    <a:spcPts val="800"/>
                  </a:spcAft>
                </a:pPr>
                <a14:m>
                  <m:oMath xmlns:m="http://schemas.openxmlformats.org/officeDocument/2006/math">
                    <m:f>
                      <m:fPr>
                        <m:ctrlPr>
                          <a:rPr lang="tr-TR" sz="2400" i="1" smtClean="0">
                            <a:latin typeface="Cambria Math" panose="02040503050406030204" pitchFamily="18" charset="0"/>
                            <a:ea typeface="Calibri" panose="020F0502020204030204" pitchFamily="34" charset="0"/>
                            <a:cs typeface="Times New Roman" panose="02020603050405020304" pitchFamily="18" charset="0"/>
                          </a:rPr>
                        </m:ctrlPr>
                      </m:fPr>
                      <m:num>
                        <m:r>
                          <a:rPr lang="tr-TR" sz="2400" b="0" i="1" smtClean="0">
                            <a:latin typeface="Cambria Math" panose="02040503050406030204" pitchFamily="18" charset="0"/>
                            <a:ea typeface="Calibri" panose="020F0502020204030204" pitchFamily="34" charset="0"/>
                            <a:cs typeface="Times New Roman" panose="02020603050405020304" pitchFamily="18" charset="0"/>
                          </a:rPr>
                          <m:t>20</m:t>
                        </m:r>
                      </m:num>
                      <m:den>
                        <m:r>
                          <a:rPr lang="tr-TR" sz="2400" i="1">
                            <a:latin typeface="Cambria Math" panose="02040503050406030204" pitchFamily="18" charset="0"/>
                            <a:ea typeface="Calibri" panose="020F0502020204030204" pitchFamily="34" charset="0"/>
                            <a:cs typeface="Times New Roman" panose="02020603050405020304" pitchFamily="18" charset="0"/>
                          </a:rPr>
                          <m:t>100</m:t>
                        </m:r>
                      </m:den>
                    </m:f>
                  </m:oMath>
                </a14:m>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dirty="0" smtClean="0">
                    <a:latin typeface="Times New Roman" panose="02020603050405020304" pitchFamily="18" charset="0"/>
                    <a:ea typeface="Calibri" panose="020F0502020204030204" pitchFamily="34" charset="0"/>
                    <a:cs typeface="Times New Roman" panose="02020603050405020304" pitchFamily="18" charset="0"/>
                  </a:rPr>
                  <a:t>  =   </a:t>
                </a:r>
                <a14:m>
                  <m:oMath xmlns:m="http://schemas.openxmlformats.org/officeDocument/2006/math">
                    <m:f>
                      <m:fPr>
                        <m:ctrlPr>
                          <a:rPr lang="tr-TR" sz="2400" i="1">
                            <a:latin typeface="Cambria Math" panose="02040503050406030204" pitchFamily="18" charset="0"/>
                            <a:ea typeface="Calibri" panose="020F0502020204030204" pitchFamily="34" charset="0"/>
                            <a:cs typeface="Times New Roman" panose="02020603050405020304" pitchFamily="18" charset="0"/>
                          </a:rPr>
                        </m:ctrlPr>
                      </m:fPr>
                      <m:num>
                        <m:r>
                          <a:rPr lang="tr-TR" sz="2400" b="0" i="1" smtClean="0">
                            <a:latin typeface="Cambria Math" panose="02040503050406030204" pitchFamily="18" charset="0"/>
                            <a:ea typeface="Calibri" panose="020F0502020204030204" pitchFamily="34" charset="0"/>
                            <a:cs typeface="Times New Roman" panose="02020603050405020304" pitchFamily="18" charset="0"/>
                          </a:rPr>
                          <m:t> </m:t>
                        </m:r>
                        <m:r>
                          <a:rPr lang="tr-TR" sz="2400" i="1">
                            <a:latin typeface="Cambria Math" panose="02040503050406030204" pitchFamily="18" charset="0"/>
                            <a:ea typeface="Calibri" panose="020F0502020204030204" pitchFamily="34" charset="0"/>
                            <a:cs typeface="Times New Roman" panose="02020603050405020304" pitchFamily="18" charset="0"/>
                          </a:rPr>
                          <m:t>𝑆𝑎𝑡𝚤𝑙𝑎𝑛</m:t>
                        </m:r>
                        <m:r>
                          <a:rPr lang="tr-TR" sz="2400" i="1">
                            <a:latin typeface="Cambria Math" panose="02040503050406030204" pitchFamily="18" charset="0"/>
                            <a:ea typeface="Calibri" panose="020F0502020204030204" pitchFamily="34" charset="0"/>
                            <a:cs typeface="Times New Roman" panose="02020603050405020304" pitchFamily="18" charset="0"/>
                          </a:rPr>
                          <m:t> </m:t>
                        </m:r>
                        <m:r>
                          <a:rPr lang="tr-TR" sz="2400" b="0" i="1" smtClean="0">
                            <a:latin typeface="Cambria Math" panose="02040503050406030204" pitchFamily="18" charset="0"/>
                            <a:ea typeface="Calibri" panose="020F0502020204030204" pitchFamily="34" charset="0"/>
                            <a:cs typeface="Times New Roman" panose="02020603050405020304" pitchFamily="18" charset="0"/>
                          </a:rPr>
                          <m:t>𝑖</m:t>
                        </m:r>
                        <m:r>
                          <a:rPr lang="tr-TR" sz="2400" b="0" i="1" smtClean="0">
                            <a:latin typeface="Cambria Math" panose="02040503050406030204" pitchFamily="18" charset="0"/>
                            <a:ea typeface="Calibri" panose="020F0502020204030204" pitchFamily="34" charset="0"/>
                            <a:cs typeface="Times New Roman" panose="02020603050405020304" pitchFamily="18" charset="0"/>
                          </a:rPr>
                          <m:t>ç</m:t>
                        </m:r>
                        <m:r>
                          <a:rPr lang="tr-TR" sz="2400" b="0" i="1" smtClean="0">
                            <a:latin typeface="Cambria Math" panose="02040503050406030204" pitchFamily="18" charset="0"/>
                            <a:ea typeface="Calibri" panose="020F0502020204030204" pitchFamily="34" charset="0"/>
                            <a:cs typeface="Times New Roman" panose="02020603050405020304" pitchFamily="18" charset="0"/>
                          </a:rPr>
                          <m:t>𝑒𝑐𝑒𝑘</m:t>
                        </m:r>
                        <m:r>
                          <a:rPr lang="tr-TR" sz="2400" i="1">
                            <a:latin typeface="Cambria Math" panose="02040503050406030204" pitchFamily="18" charset="0"/>
                            <a:ea typeface="Calibri" panose="020F0502020204030204" pitchFamily="34" charset="0"/>
                            <a:cs typeface="Times New Roman" panose="02020603050405020304" pitchFamily="18" charset="0"/>
                          </a:rPr>
                          <m:t> </m:t>
                        </m:r>
                        <m:r>
                          <a:rPr lang="tr-TR" sz="2400" i="1">
                            <a:latin typeface="Cambria Math" panose="02040503050406030204" pitchFamily="18" charset="0"/>
                            <a:ea typeface="Calibri" panose="020F0502020204030204" pitchFamily="34" charset="0"/>
                            <a:cs typeface="Times New Roman" panose="02020603050405020304" pitchFamily="18" charset="0"/>
                          </a:rPr>
                          <m:t>𝑚𝑎𝑙𝑖𝑦𝑒𝑡𝑖</m:t>
                        </m:r>
                      </m:num>
                      <m:den>
                        <m:r>
                          <a:rPr lang="tr-TR" sz="2400" b="0" i="1" smtClean="0">
                            <a:latin typeface="Cambria Math" panose="02040503050406030204" pitchFamily="18" charset="0"/>
                            <a:ea typeface="Calibri" panose="020F0502020204030204" pitchFamily="34" charset="0"/>
                            <a:cs typeface="Times New Roman" panose="02020603050405020304" pitchFamily="18" charset="0"/>
                          </a:rPr>
                          <m:t>675.717</m:t>
                        </m:r>
                      </m:den>
                    </m:f>
                  </m:oMath>
                </a14:m>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p:txBody>
          </p:sp>
        </mc:Choice>
        <mc:Fallback xmlns="">
          <p:sp>
            <p:nvSpPr>
              <p:cNvPr id="9" name="Dikdörtgen 8"/>
              <p:cNvSpPr>
                <a:spLocks noRot="1" noChangeAspect="1" noMove="1" noResize="1" noEditPoints="1" noAdjustHandles="1" noChangeArrowheads="1" noChangeShapeType="1" noTextEdit="1"/>
              </p:cNvSpPr>
              <p:nvPr/>
            </p:nvSpPr>
            <p:spPr>
              <a:xfrm>
                <a:off x="6706581" y="3784986"/>
                <a:ext cx="3806363" cy="667619"/>
              </a:xfrm>
              <a:prstGeom prst="rect">
                <a:avLst/>
              </a:prstGeom>
              <a:blipFill>
                <a:blip r:embed="rId5"/>
                <a:stretch>
                  <a:fillRect b="-8257"/>
                </a:stretch>
              </a:blipFill>
            </p:spPr>
            <p:txBody>
              <a:bodyPr/>
              <a:lstStyle/>
              <a:p>
                <a:r>
                  <a:rPr lang="tr-TR">
                    <a:noFill/>
                  </a:rPr>
                  <a:t> </a:t>
                </a:r>
              </a:p>
            </p:txBody>
          </p:sp>
        </mc:Fallback>
      </mc:AlternateContent>
      <p:sp>
        <p:nvSpPr>
          <p:cNvPr id="10" name="Dikdörtgen 9"/>
          <p:cNvSpPr/>
          <p:nvPr/>
        </p:nvSpPr>
        <p:spPr>
          <a:xfrm>
            <a:off x="6830389" y="5465385"/>
            <a:ext cx="3865354" cy="399405"/>
          </a:xfrm>
          <a:prstGeom prst="rect">
            <a:avLst/>
          </a:prstGeom>
        </p:spPr>
        <p:txBody>
          <a:bodyPr wrap="none">
            <a:spAutoFit/>
          </a:bodyPr>
          <a:lstStyle/>
          <a:p>
            <a:pPr algn="just">
              <a:lnSpc>
                <a:spcPct val="107000"/>
              </a:lnSpc>
              <a:spcAft>
                <a:spcPts val="800"/>
              </a:spcAft>
            </a:pPr>
            <a:r>
              <a:rPr lang="tr-TR" sz="2000" dirty="0">
                <a:latin typeface="Times New Roman" panose="02020603050405020304" pitchFamily="18" charset="0"/>
                <a:ea typeface="Calibri" panose="020F0502020204030204" pitchFamily="34" charset="0"/>
                <a:cs typeface="Times New Roman" panose="02020603050405020304" pitchFamily="18" charset="0"/>
              </a:rPr>
              <a:t>Satılan </a:t>
            </a:r>
            <a:r>
              <a:rPr lang="tr-TR" sz="2000" dirty="0" smtClean="0">
                <a:latin typeface="Times New Roman" panose="02020603050405020304" pitchFamily="18" charset="0"/>
                <a:ea typeface="Calibri" panose="020F0502020204030204" pitchFamily="34" charset="0"/>
                <a:cs typeface="Times New Roman" panose="02020603050405020304" pitchFamily="18" charset="0"/>
              </a:rPr>
              <a:t>içecek maliyeti=135.143 TL</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2211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xEl>
                                              <p:pRg st="0" end="0"/>
                                            </p:txEl>
                                          </p:spTgt>
                                        </p:tgtEl>
                                        <p:attrNameLst>
                                          <p:attrName>style.visibility</p:attrName>
                                        </p:attrNameLst>
                                      </p:cBhvr>
                                      <p:to>
                                        <p:strVal val="visible"/>
                                      </p:to>
                                    </p:set>
                                    <p:anim calcmode="lin" valueType="num">
                                      <p:cBhvr additive="base">
                                        <p:cTn id="3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0" y="988768"/>
            <a:ext cx="11974286" cy="1014380"/>
          </a:xfrm>
          <a:prstGeom prst="rect">
            <a:avLst/>
          </a:prstGeom>
        </p:spPr>
        <p:txBody>
          <a:bodyPr wrap="square">
            <a:spAutoFit/>
          </a:bodyPr>
          <a:lstStyle/>
          <a:p>
            <a:pPr algn="just">
              <a:lnSpc>
                <a:spcPct val="107000"/>
              </a:lnSpc>
              <a:spcAft>
                <a:spcPts val="800"/>
              </a:spcAft>
            </a:pPr>
            <a:r>
              <a:rPr lang="tr-TR" sz="2000" b="1" dirty="0" smtClean="0">
                <a:latin typeface="Times New Roman" panose="02020603050405020304" pitchFamily="18" charset="0"/>
                <a:ea typeface="Calibri" panose="020F0502020204030204" pitchFamily="34" charset="0"/>
                <a:cs typeface="Times New Roman" panose="02020603050405020304" pitchFamily="18" charset="0"/>
              </a:rPr>
              <a:t>Örnek 5:</a:t>
            </a:r>
            <a:r>
              <a:rPr lang="tr-TR" sz="2000" dirty="0" smtClean="0">
                <a:latin typeface="Times New Roman" panose="02020603050405020304" pitchFamily="18" charset="0"/>
                <a:ea typeface="Calibri" panose="020F0502020204030204" pitchFamily="34" charset="0"/>
                <a:cs typeface="Times New Roman" panose="02020603050405020304" pitchFamily="18" charset="0"/>
              </a:rPr>
              <a:t>Özcan </a:t>
            </a:r>
            <a:r>
              <a:rPr lang="tr-TR" sz="2000" dirty="0">
                <a:latin typeface="Times New Roman" panose="02020603050405020304" pitchFamily="18" charset="0"/>
                <a:ea typeface="Calibri" panose="020F0502020204030204" pitchFamily="34" charset="0"/>
                <a:cs typeface="Times New Roman" panose="02020603050405020304" pitchFamily="18" charset="0"/>
              </a:rPr>
              <a:t>otel işletmesinin </a:t>
            </a:r>
            <a:r>
              <a:rPr lang="tr-TR" sz="2000" dirty="0" smtClean="0">
                <a:latin typeface="Times New Roman" panose="02020603050405020304" pitchFamily="18" charset="0"/>
                <a:ea typeface="Calibri" panose="020F0502020204030204" pitchFamily="34" charset="0"/>
                <a:cs typeface="Times New Roman" panose="02020603050405020304" pitchFamily="18" charset="0"/>
              </a:rPr>
              <a:t>2020 </a:t>
            </a:r>
            <a:r>
              <a:rPr lang="tr-TR" sz="2000" dirty="0">
                <a:latin typeface="Times New Roman" panose="02020603050405020304" pitchFamily="18" charset="0"/>
                <a:ea typeface="Calibri" panose="020F0502020204030204" pitchFamily="34" charset="0"/>
                <a:cs typeface="Times New Roman" panose="02020603050405020304" pitchFamily="18" charset="0"/>
              </a:rPr>
              <a:t>yılı </a:t>
            </a:r>
            <a:r>
              <a:rPr lang="tr-TR" sz="2000" dirty="0" smtClean="0">
                <a:latin typeface="Times New Roman" panose="02020603050405020304" pitchFamily="18" charset="0"/>
                <a:ea typeface="Calibri" panose="020F0502020204030204" pitchFamily="34" charset="0"/>
                <a:cs typeface="Times New Roman" panose="02020603050405020304" pitchFamily="18" charset="0"/>
              </a:rPr>
              <a:t>akşam yemeği gelirleri 4.525.000</a:t>
            </a:r>
            <a:r>
              <a:rPr lang="tr-TR" dirty="0" smtClean="0"/>
              <a:t> TL, içecek gelirleri ise 850.000 TL olarak tahmin edilmektedir. Özcan otelin son beş yıllık ortalamalarına göre yiyecek maliyet yüzdesi %28, içecek maliyet yüzdesi ise %13 ‘tür. Buna göre Özcan otelin 2020 yılı yiyecek içecek giderlerinin ne kadar olması beklenir? </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Dikdörtgen 4"/>
              <p:cNvSpPr/>
              <p:nvPr/>
            </p:nvSpPr>
            <p:spPr>
              <a:xfrm>
                <a:off x="606594" y="3784793"/>
                <a:ext cx="3965060" cy="667812"/>
              </a:xfrm>
              <a:prstGeom prst="rect">
                <a:avLst/>
              </a:prstGeom>
            </p:spPr>
            <p:txBody>
              <a:bodyPr wrap="none">
                <a:spAutoFit/>
              </a:bodyPr>
              <a:lstStyle/>
              <a:p>
                <a:pPr algn="just">
                  <a:lnSpc>
                    <a:spcPct val="107000"/>
                  </a:lnSpc>
                  <a:spcAft>
                    <a:spcPts val="800"/>
                  </a:spcAft>
                </a:pPr>
                <a14:m>
                  <m:oMath xmlns:m="http://schemas.openxmlformats.org/officeDocument/2006/math">
                    <m:f>
                      <m:fPr>
                        <m:ctrlPr>
                          <a:rPr lang="tr-TR" sz="2400" i="1" smtClean="0">
                            <a:latin typeface="Cambria Math" panose="02040503050406030204" pitchFamily="18" charset="0"/>
                            <a:ea typeface="Calibri" panose="020F0502020204030204" pitchFamily="34" charset="0"/>
                            <a:cs typeface="Times New Roman" panose="02020603050405020304" pitchFamily="18" charset="0"/>
                          </a:rPr>
                        </m:ctrlPr>
                      </m:fPr>
                      <m:num>
                        <m:r>
                          <a:rPr lang="tr-TR" sz="2400" b="0" i="1" smtClean="0">
                            <a:latin typeface="Cambria Math" panose="02040503050406030204" pitchFamily="18" charset="0"/>
                            <a:ea typeface="Calibri" panose="020F0502020204030204" pitchFamily="34" charset="0"/>
                            <a:cs typeface="Times New Roman" panose="02020603050405020304" pitchFamily="18" charset="0"/>
                          </a:rPr>
                          <m:t>28</m:t>
                        </m:r>
                      </m:num>
                      <m:den>
                        <m:r>
                          <a:rPr lang="tr-TR" sz="2400" i="1">
                            <a:latin typeface="Cambria Math" panose="02040503050406030204" pitchFamily="18" charset="0"/>
                            <a:ea typeface="Calibri" panose="020F0502020204030204" pitchFamily="34" charset="0"/>
                            <a:cs typeface="Times New Roman" panose="02020603050405020304" pitchFamily="18" charset="0"/>
                          </a:rPr>
                          <m:t>100</m:t>
                        </m:r>
                      </m:den>
                    </m:f>
                  </m:oMath>
                </a14:m>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dirty="0" smtClean="0">
                    <a:latin typeface="Times New Roman" panose="02020603050405020304" pitchFamily="18" charset="0"/>
                    <a:ea typeface="Calibri" panose="020F0502020204030204" pitchFamily="34" charset="0"/>
                    <a:cs typeface="Times New Roman" panose="02020603050405020304" pitchFamily="18" charset="0"/>
                  </a:rPr>
                  <a:t>  =  </a:t>
                </a:r>
                <a14:m>
                  <m:oMath xmlns:m="http://schemas.openxmlformats.org/officeDocument/2006/math">
                    <m:f>
                      <m:fPr>
                        <m:ctrlPr>
                          <a:rPr lang="tr-TR" sz="2400" i="1">
                            <a:latin typeface="Cambria Math" panose="02040503050406030204" pitchFamily="18" charset="0"/>
                            <a:ea typeface="Calibri" panose="020F0502020204030204" pitchFamily="34" charset="0"/>
                            <a:cs typeface="Times New Roman" panose="02020603050405020304" pitchFamily="18" charset="0"/>
                          </a:rPr>
                        </m:ctrlPr>
                      </m:fPr>
                      <m:num>
                        <m:r>
                          <a:rPr lang="tr-TR" sz="2400" b="0" i="1" smtClean="0">
                            <a:latin typeface="Cambria Math" panose="02040503050406030204" pitchFamily="18" charset="0"/>
                            <a:ea typeface="Calibri" panose="020F0502020204030204" pitchFamily="34" charset="0"/>
                            <a:cs typeface="Times New Roman" panose="02020603050405020304" pitchFamily="18" charset="0"/>
                          </a:rPr>
                          <m:t>  </m:t>
                        </m:r>
                        <m:r>
                          <a:rPr lang="tr-TR" sz="2400" i="1">
                            <a:latin typeface="Cambria Math" panose="02040503050406030204" pitchFamily="18" charset="0"/>
                            <a:ea typeface="Calibri" panose="020F0502020204030204" pitchFamily="34" charset="0"/>
                            <a:cs typeface="Times New Roman" panose="02020603050405020304" pitchFamily="18" charset="0"/>
                          </a:rPr>
                          <m:t>𝑆𝑎𝑡𝚤𝑙𝑎𝑛</m:t>
                        </m:r>
                        <m:r>
                          <a:rPr lang="tr-TR" sz="2400" i="1">
                            <a:latin typeface="Cambria Math" panose="02040503050406030204" pitchFamily="18" charset="0"/>
                            <a:ea typeface="Calibri" panose="020F0502020204030204" pitchFamily="34" charset="0"/>
                            <a:cs typeface="Times New Roman" panose="02020603050405020304" pitchFamily="18" charset="0"/>
                          </a:rPr>
                          <m:t> </m:t>
                        </m:r>
                        <m:r>
                          <a:rPr lang="tr-TR" sz="2400" i="1">
                            <a:latin typeface="Cambria Math" panose="02040503050406030204" pitchFamily="18" charset="0"/>
                            <a:ea typeface="Calibri" panose="020F0502020204030204" pitchFamily="34" charset="0"/>
                            <a:cs typeface="Times New Roman" panose="02020603050405020304" pitchFamily="18" charset="0"/>
                          </a:rPr>
                          <m:t>𝑦𝑖𝑦𝑒𝑐𝑒𝑘</m:t>
                        </m:r>
                        <m:r>
                          <a:rPr lang="tr-TR" sz="2400" i="1">
                            <a:latin typeface="Cambria Math" panose="02040503050406030204" pitchFamily="18" charset="0"/>
                            <a:ea typeface="Calibri" panose="020F0502020204030204" pitchFamily="34" charset="0"/>
                            <a:cs typeface="Times New Roman" panose="02020603050405020304" pitchFamily="18" charset="0"/>
                          </a:rPr>
                          <m:t> </m:t>
                        </m:r>
                        <m:r>
                          <a:rPr lang="tr-TR" sz="2400" i="1">
                            <a:latin typeface="Cambria Math" panose="02040503050406030204" pitchFamily="18" charset="0"/>
                            <a:ea typeface="Calibri" panose="020F0502020204030204" pitchFamily="34" charset="0"/>
                            <a:cs typeface="Times New Roman" panose="02020603050405020304" pitchFamily="18" charset="0"/>
                          </a:rPr>
                          <m:t>𝑚𝑎𝑙𝑖𝑦𝑒𝑡𝑖</m:t>
                        </m:r>
                      </m:num>
                      <m:den>
                        <m:r>
                          <a:rPr lang="tr-TR" sz="2400" b="0" i="1" smtClean="0">
                            <a:latin typeface="Cambria Math" panose="02040503050406030204" pitchFamily="18" charset="0"/>
                            <a:ea typeface="Calibri" panose="020F0502020204030204" pitchFamily="34" charset="0"/>
                            <a:cs typeface="Times New Roman" panose="02020603050405020304" pitchFamily="18" charset="0"/>
                          </a:rPr>
                          <m:t>4.525.000</m:t>
                        </m:r>
                      </m:den>
                    </m:f>
                  </m:oMath>
                </a14:m>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p:txBody>
          </p:sp>
        </mc:Choice>
        <mc:Fallback xmlns="">
          <p:sp>
            <p:nvSpPr>
              <p:cNvPr id="5" name="Dikdörtgen 4"/>
              <p:cNvSpPr>
                <a:spLocks noRot="1" noChangeAspect="1" noMove="1" noResize="1" noEditPoints="1" noAdjustHandles="1" noChangeArrowheads="1" noChangeShapeType="1" noTextEdit="1"/>
              </p:cNvSpPr>
              <p:nvPr/>
            </p:nvSpPr>
            <p:spPr>
              <a:xfrm>
                <a:off x="606594" y="3784793"/>
                <a:ext cx="3965060" cy="667812"/>
              </a:xfrm>
              <a:prstGeom prst="rect">
                <a:avLst/>
              </a:prstGeom>
              <a:blipFill>
                <a:blip r:embed="rId2"/>
                <a:stretch>
                  <a:fillRect b="-8257"/>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6" name="Dikdörtgen 5"/>
              <p:cNvSpPr/>
              <p:nvPr/>
            </p:nvSpPr>
            <p:spPr>
              <a:xfrm>
                <a:off x="89403" y="2098365"/>
                <a:ext cx="5491247" cy="626325"/>
              </a:xfrm>
              <a:prstGeom prst="rect">
                <a:avLst/>
              </a:prstGeom>
            </p:spPr>
            <p:txBody>
              <a:bodyPr wrap="none">
                <a:spAutoFit/>
              </a:bodyPr>
              <a:lstStyle/>
              <a:p>
                <a:r>
                  <a:rPr lang="tr-TR" sz="2000" dirty="0">
                    <a:latin typeface="Times New Roman" panose="02020603050405020304" pitchFamily="18" charset="0"/>
                    <a:ea typeface="Calibri" panose="020F0502020204030204" pitchFamily="34" charset="0"/>
                    <a:cs typeface="Times New Roman" panose="02020603050405020304" pitchFamily="18" charset="0"/>
                  </a:rPr>
                  <a:t>Yiyecek maliyet yüzdesi</a:t>
                </a:r>
                <a14:m>
                  <m:oMath xmlns:m="http://schemas.openxmlformats.org/officeDocument/2006/math">
                    <m:r>
                      <a:rPr lang="tr-TR" sz="2200" i="1">
                        <a:latin typeface="Cambria Math" panose="02040503050406030204" pitchFamily="18" charset="0"/>
                        <a:ea typeface="Calibri" panose="020F0502020204030204" pitchFamily="34" charset="0"/>
                        <a:cs typeface="Times New Roman" panose="02020603050405020304" pitchFamily="18" charset="0"/>
                      </a:rPr>
                      <m:t>=</m:t>
                    </m:r>
                    <m:f>
                      <m:fPr>
                        <m:ctrlPr>
                          <a:rPr lang="tr-TR" sz="2200" i="1">
                            <a:latin typeface="Cambria Math" panose="02040503050406030204" pitchFamily="18" charset="0"/>
                            <a:ea typeface="Calibri" panose="020F0502020204030204" pitchFamily="34" charset="0"/>
                            <a:cs typeface="Times New Roman" panose="02020603050405020304" pitchFamily="18" charset="0"/>
                          </a:rPr>
                        </m:ctrlPr>
                      </m:fPr>
                      <m:num>
                        <m:r>
                          <a:rPr lang="tr-TR" sz="2200" i="1">
                            <a:latin typeface="Cambria Math" panose="02040503050406030204" pitchFamily="18" charset="0"/>
                            <a:ea typeface="Calibri" panose="020F0502020204030204" pitchFamily="34" charset="0"/>
                            <a:cs typeface="Times New Roman" panose="02020603050405020304" pitchFamily="18" charset="0"/>
                          </a:rPr>
                          <m:t>𝑆𝑎𝑡𝚤𝑙𝑎𝑛</m:t>
                        </m:r>
                        <m:r>
                          <a:rPr lang="tr-TR" sz="2200" i="1">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𝑦𝑖𝑦𝑒𝑐𝑒𝑘</m:t>
                        </m:r>
                        <m:r>
                          <a:rPr lang="tr-TR" sz="2200" i="1">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𝑚𝑎𝑙𝑖𝑦𝑒𝑡𝑖</m:t>
                        </m:r>
                      </m:num>
                      <m:den>
                        <m:r>
                          <a:rPr lang="tr-TR" sz="2200" i="1">
                            <a:latin typeface="Cambria Math" panose="02040503050406030204" pitchFamily="18" charset="0"/>
                            <a:ea typeface="Calibri" panose="020F0502020204030204" pitchFamily="34" charset="0"/>
                            <a:cs typeface="Times New Roman" panose="02020603050405020304" pitchFamily="18" charset="0"/>
                          </a:rPr>
                          <m:t>𝑌𝑖𝑦𝑒𝑐𝑒𝑘</m:t>
                        </m:r>
                        <m:r>
                          <a:rPr lang="tr-TR" sz="2200" i="1">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𝑠𝑎𝑡𝚤</m:t>
                        </m:r>
                        <m:r>
                          <a:rPr lang="tr-TR" sz="2200" i="1">
                            <a:latin typeface="Cambria Math" panose="02040503050406030204" pitchFamily="18" charset="0"/>
                            <a:ea typeface="Calibri" panose="020F0502020204030204" pitchFamily="34" charset="0"/>
                            <a:cs typeface="Times New Roman" panose="02020603050405020304" pitchFamily="18" charset="0"/>
                          </a:rPr>
                          <m:t>ş</m:t>
                        </m:r>
                        <m:r>
                          <a:rPr lang="tr-TR" sz="2200" i="1">
                            <a:latin typeface="Cambria Math" panose="02040503050406030204" pitchFamily="18" charset="0"/>
                            <a:ea typeface="Calibri" panose="020F0502020204030204" pitchFamily="34" charset="0"/>
                            <a:cs typeface="Times New Roman" panose="02020603050405020304" pitchFamily="18" charset="0"/>
                          </a:rPr>
                          <m:t>𝑙𝑎𝑟𝚤</m:t>
                        </m:r>
                      </m:den>
                    </m:f>
                  </m:oMath>
                </a14:m>
                <a:endParaRPr lang="tr-TR" sz="2200" dirty="0">
                  <a:latin typeface="Times New Roman" panose="02020603050405020304" pitchFamily="18" charset="0"/>
                  <a:cs typeface="Times New Roman" panose="02020603050405020304" pitchFamily="18" charset="0"/>
                </a:endParaRPr>
              </a:p>
            </p:txBody>
          </p:sp>
        </mc:Choice>
        <mc:Fallback xmlns="">
          <p:sp>
            <p:nvSpPr>
              <p:cNvPr id="6" name="Dikdörtgen 5"/>
              <p:cNvSpPr>
                <a:spLocks noRot="1" noChangeAspect="1" noMove="1" noResize="1" noEditPoints="1" noAdjustHandles="1" noChangeArrowheads="1" noChangeShapeType="1" noTextEdit="1"/>
              </p:cNvSpPr>
              <p:nvPr/>
            </p:nvSpPr>
            <p:spPr>
              <a:xfrm>
                <a:off x="89403" y="2098365"/>
                <a:ext cx="5491247" cy="626325"/>
              </a:xfrm>
              <a:prstGeom prst="rect">
                <a:avLst/>
              </a:prstGeom>
              <a:blipFill>
                <a:blip r:embed="rId3"/>
                <a:stretch>
                  <a:fillRect l="-1222"/>
                </a:stretch>
              </a:blipFill>
            </p:spPr>
            <p:txBody>
              <a:bodyPr/>
              <a:lstStyle/>
              <a:p>
                <a:r>
                  <a:rPr lang="tr-TR">
                    <a:noFill/>
                  </a:rPr>
                  <a:t> </a:t>
                </a:r>
              </a:p>
            </p:txBody>
          </p:sp>
        </mc:Fallback>
      </mc:AlternateContent>
      <p:sp>
        <p:nvSpPr>
          <p:cNvPr id="7" name="Dikdörtgen 6"/>
          <p:cNvSpPr/>
          <p:nvPr/>
        </p:nvSpPr>
        <p:spPr>
          <a:xfrm>
            <a:off x="609515" y="5465386"/>
            <a:ext cx="4200381" cy="421654"/>
          </a:xfrm>
          <a:prstGeom prst="rect">
            <a:avLst/>
          </a:prstGeom>
        </p:spPr>
        <p:txBody>
          <a:bodyPr wrap="none">
            <a:spAutoFit/>
          </a:bodyPr>
          <a:lstStyle/>
          <a:p>
            <a:pPr algn="just">
              <a:lnSpc>
                <a:spcPct val="107000"/>
              </a:lnSpc>
              <a:spcAft>
                <a:spcPts val="800"/>
              </a:spcAft>
            </a:pPr>
            <a:r>
              <a:rPr lang="tr-TR" sz="2000" dirty="0">
                <a:latin typeface="Times New Roman" panose="02020603050405020304" pitchFamily="18" charset="0"/>
                <a:ea typeface="Calibri" panose="020F0502020204030204" pitchFamily="34" charset="0"/>
                <a:cs typeface="Times New Roman" panose="02020603050405020304" pitchFamily="18" charset="0"/>
              </a:rPr>
              <a:t>Satılan yiyecek </a:t>
            </a:r>
            <a:r>
              <a:rPr lang="tr-TR" sz="2000" dirty="0" smtClean="0">
                <a:latin typeface="Times New Roman" panose="02020603050405020304" pitchFamily="18" charset="0"/>
                <a:ea typeface="Calibri" panose="020F0502020204030204" pitchFamily="34" charset="0"/>
                <a:cs typeface="Times New Roman" panose="02020603050405020304" pitchFamily="18" charset="0"/>
              </a:rPr>
              <a:t>maliyeti=1.267.000 </a:t>
            </a:r>
            <a:r>
              <a:rPr lang="tr-TR" sz="2000" dirty="0">
                <a:latin typeface="Times New Roman" panose="02020603050405020304" pitchFamily="18" charset="0"/>
                <a:ea typeface="Calibri" panose="020F0502020204030204" pitchFamily="34" charset="0"/>
                <a:cs typeface="Times New Roman" panose="02020603050405020304" pitchFamily="18" charset="0"/>
              </a:rPr>
              <a:t>TL</a:t>
            </a:r>
          </a:p>
        </p:txBody>
      </p:sp>
      <mc:AlternateContent xmlns:mc="http://schemas.openxmlformats.org/markup-compatibility/2006" xmlns:a14="http://schemas.microsoft.com/office/drawing/2010/main">
        <mc:Choice Requires="a14">
          <p:sp>
            <p:nvSpPr>
              <p:cNvPr id="8" name="Dikdörtgen 7"/>
              <p:cNvSpPr/>
              <p:nvPr/>
            </p:nvSpPr>
            <p:spPr>
              <a:xfrm>
                <a:off x="6672922" y="2098365"/>
                <a:ext cx="5221494" cy="626325"/>
              </a:xfrm>
              <a:prstGeom prst="rect">
                <a:avLst/>
              </a:prstGeom>
            </p:spPr>
            <p:txBody>
              <a:bodyPr wrap="none">
                <a:spAutoFit/>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İçecek </a:t>
                </a:r>
                <a:r>
                  <a:rPr lang="tr-TR" dirty="0">
                    <a:latin typeface="Times New Roman" panose="02020603050405020304" pitchFamily="18" charset="0"/>
                    <a:ea typeface="Calibri" panose="020F0502020204030204" pitchFamily="34" charset="0"/>
                    <a:cs typeface="Times New Roman" panose="02020603050405020304" pitchFamily="18" charset="0"/>
                  </a:rPr>
                  <a:t>maliyet</a:t>
                </a:r>
                <a14:m>
                  <m:oMath xmlns:m="http://schemas.openxmlformats.org/officeDocument/2006/math">
                    <m:r>
                      <a:rPr lang="tr-TR" sz="2200">
                        <a:latin typeface="Cambria Math" panose="02040503050406030204" pitchFamily="18" charset="0"/>
                        <a:ea typeface="Calibri" panose="020F0502020204030204" pitchFamily="34" charset="0"/>
                        <a:cs typeface="Times New Roman" panose="02020603050405020304" pitchFamily="18" charset="0"/>
                      </a:rPr>
                      <m:t> </m:t>
                    </m:r>
                    <m:r>
                      <m:rPr>
                        <m:sty m:val="p"/>
                      </m:rPr>
                      <a:rPr lang="tr-TR" sz="2200">
                        <a:latin typeface="Cambria Math" panose="02040503050406030204" pitchFamily="18" charset="0"/>
                        <a:ea typeface="Calibri" panose="020F0502020204030204" pitchFamily="34" charset="0"/>
                        <a:cs typeface="Times New Roman" panose="02020603050405020304" pitchFamily="18" charset="0"/>
                      </a:rPr>
                      <m:t>y</m:t>
                    </m:r>
                    <m:r>
                      <a:rPr lang="tr-TR" sz="2200">
                        <a:latin typeface="Cambria Math" panose="02040503050406030204" pitchFamily="18" charset="0"/>
                        <a:ea typeface="Calibri" panose="020F0502020204030204" pitchFamily="34" charset="0"/>
                        <a:cs typeface="Times New Roman" panose="02020603050405020304" pitchFamily="18" charset="0"/>
                      </a:rPr>
                      <m:t>ü</m:t>
                    </m:r>
                    <m:r>
                      <m:rPr>
                        <m:sty m:val="p"/>
                      </m:rPr>
                      <a:rPr lang="tr-TR" sz="2200">
                        <a:latin typeface="Cambria Math" panose="02040503050406030204" pitchFamily="18" charset="0"/>
                        <a:ea typeface="Calibri" panose="020F0502020204030204" pitchFamily="34" charset="0"/>
                        <a:cs typeface="Times New Roman" panose="02020603050405020304" pitchFamily="18" charset="0"/>
                      </a:rPr>
                      <m:t>zdesi</m:t>
                    </m:r>
                    <m:r>
                      <a:rPr lang="tr-TR" sz="2200" i="1">
                        <a:latin typeface="Cambria Math" panose="02040503050406030204" pitchFamily="18" charset="0"/>
                        <a:ea typeface="Calibri" panose="020F0502020204030204" pitchFamily="34" charset="0"/>
                        <a:cs typeface="Times New Roman" panose="02020603050405020304" pitchFamily="18" charset="0"/>
                      </a:rPr>
                      <m:t>=</m:t>
                    </m:r>
                    <m:f>
                      <m:fPr>
                        <m:ctrlPr>
                          <a:rPr lang="tr-TR" sz="2200" i="1">
                            <a:latin typeface="Cambria Math" panose="02040503050406030204" pitchFamily="18" charset="0"/>
                            <a:ea typeface="Calibri" panose="020F0502020204030204" pitchFamily="34" charset="0"/>
                            <a:cs typeface="Times New Roman" panose="02020603050405020304" pitchFamily="18" charset="0"/>
                          </a:rPr>
                        </m:ctrlPr>
                      </m:fPr>
                      <m:num>
                        <m:r>
                          <a:rPr lang="tr-TR" sz="2200" i="1">
                            <a:latin typeface="Cambria Math" panose="02040503050406030204" pitchFamily="18" charset="0"/>
                            <a:ea typeface="Calibri" panose="020F0502020204030204" pitchFamily="34" charset="0"/>
                            <a:cs typeface="Times New Roman" panose="02020603050405020304" pitchFamily="18" charset="0"/>
                          </a:rPr>
                          <m:t>𝑆𝑎𝑡𝚤𝑙𝑎𝑛</m:t>
                        </m:r>
                        <m:r>
                          <a:rPr lang="tr-TR" sz="2200" i="1">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𝑖</m:t>
                        </m:r>
                        <m:r>
                          <a:rPr lang="tr-TR" sz="2200" i="1">
                            <a:latin typeface="Cambria Math" panose="02040503050406030204" pitchFamily="18" charset="0"/>
                            <a:ea typeface="Calibri" panose="020F0502020204030204" pitchFamily="34" charset="0"/>
                            <a:cs typeface="Times New Roman" panose="02020603050405020304" pitchFamily="18" charset="0"/>
                          </a:rPr>
                          <m:t>ç</m:t>
                        </m:r>
                        <m:r>
                          <a:rPr lang="tr-TR" sz="2200" i="1">
                            <a:latin typeface="Cambria Math" panose="02040503050406030204" pitchFamily="18" charset="0"/>
                            <a:ea typeface="Calibri" panose="020F0502020204030204" pitchFamily="34" charset="0"/>
                            <a:cs typeface="Times New Roman" panose="02020603050405020304" pitchFamily="18" charset="0"/>
                          </a:rPr>
                          <m:t>𝑒𝑐𝑒𝑘</m:t>
                        </m:r>
                        <m:r>
                          <a:rPr lang="tr-TR" sz="2200" i="1">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𝑚𝑎𝑙𝑖𝑦𝑒𝑡𝑖</m:t>
                        </m:r>
                      </m:num>
                      <m:den>
                        <m:r>
                          <a:rPr lang="tr-TR" sz="2200" i="1">
                            <a:latin typeface="Cambria Math" panose="02040503050406030204" pitchFamily="18" charset="0"/>
                            <a:ea typeface="Calibri" panose="020F0502020204030204" pitchFamily="34" charset="0"/>
                            <a:cs typeface="Times New Roman" panose="02020603050405020304" pitchFamily="18" charset="0"/>
                          </a:rPr>
                          <m:t>İç</m:t>
                        </m:r>
                        <m:r>
                          <a:rPr lang="tr-TR" sz="2200" i="1">
                            <a:latin typeface="Cambria Math" panose="02040503050406030204" pitchFamily="18" charset="0"/>
                            <a:ea typeface="Calibri" panose="020F0502020204030204" pitchFamily="34" charset="0"/>
                            <a:cs typeface="Times New Roman" panose="02020603050405020304" pitchFamily="18" charset="0"/>
                          </a:rPr>
                          <m:t>𝑒𝑐𝑒𝑘</m:t>
                        </m:r>
                        <m:r>
                          <a:rPr lang="tr-TR" sz="2200" b="0" i="1" smtClean="0">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𝑠𝑎𝑡𝚤</m:t>
                        </m:r>
                        <m:r>
                          <a:rPr lang="tr-TR" sz="2200" i="1">
                            <a:latin typeface="Cambria Math" panose="02040503050406030204" pitchFamily="18" charset="0"/>
                            <a:ea typeface="Calibri" panose="020F0502020204030204" pitchFamily="34" charset="0"/>
                            <a:cs typeface="Times New Roman" panose="02020603050405020304" pitchFamily="18" charset="0"/>
                          </a:rPr>
                          <m:t>ş</m:t>
                        </m:r>
                        <m:r>
                          <a:rPr lang="tr-TR" sz="2200" i="1">
                            <a:latin typeface="Cambria Math" panose="02040503050406030204" pitchFamily="18" charset="0"/>
                            <a:ea typeface="Calibri" panose="020F0502020204030204" pitchFamily="34" charset="0"/>
                            <a:cs typeface="Times New Roman" panose="02020603050405020304" pitchFamily="18" charset="0"/>
                          </a:rPr>
                          <m:t>𝑙𝑎𝑟𝚤</m:t>
                        </m:r>
                      </m:den>
                    </m:f>
                  </m:oMath>
                </a14:m>
                <a:endParaRPr lang="tr-TR" sz="2200" dirty="0"/>
              </a:p>
            </p:txBody>
          </p:sp>
        </mc:Choice>
        <mc:Fallback xmlns="">
          <p:sp>
            <p:nvSpPr>
              <p:cNvPr id="8" name="Dikdörtgen 7"/>
              <p:cNvSpPr>
                <a:spLocks noRot="1" noChangeAspect="1" noMove="1" noResize="1" noEditPoints="1" noAdjustHandles="1" noChangeArrowheads="1" noChangeShapeType="1" noTextEdit="1"/>
              </p:cNvSpPr>
              <p:nvPr/>
            </p:nvSpPr>
            <p:spPr>
              <a:xfrm>
                <a:off x="6672922" y="2098365"/>
                <a:ext cx="5221494" cy="626325"/>
              </a:xfrm>
              <a:prstGeom prst="rect">
                <a:avLst/>
              </a:prstGeom>
              <a:blipFill>
                <a:blip r:embed="rId4"/>
                <a:stretch>
                  <a:fillRect l="-1051"/>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9" name="Dikdörtgen 8"/>
              <p:cNvSpPr/>
              <p:nvPr/>
            </p:nvSpPr>
            <p:spPr>
              <a:xfrm>
                <a:off x="6706581" y="3784986"/>
                <a:ext cx="3806363" cy="688650"/>
              </a:xfrm>
              <a:prstGeom prst="rect">
                <a:avLst/>
              </a:prstGeom>
            </p:spPr>
            <p:txBody>
              <a:bodyPr wrap="none">
                <a:spAutoFit/>
              </a:bodyPr>
              <a:lstStyle/>
              <a:p>
                <a:pPr algn="just">
                  <a:lnSpc>
                    <a:spcPct val="107000"/>
                  </a:lnSpc>
                  <a:spcAft>
                    <a:spcPts val="800"/>
                  </a:spcAft>
                </a:pPr>
                <a14:m>
                  <m:oMath xmlns:m="http://schemas.openxmlformats.org/officeDocument/2006/math">
                    <m:f>
                      <m:fPr>
                        <m:ctrlPr>
                          <a:rPr lang="tr-TR" sz="2400" i="1" smtClean="0">
                            <a:latin typeface="Cambria Math" panose="02040503050406030204" pitchFamily="18" charset="0"/>
                            <a:ea typeface="Calibri" panose="020F0502020204030204" pitchFamily="34" charset="0"/>
                            <a:cs typeface="Times New Roman" panose="02020603050405020304" pitchFamily="18" charset="0"/>
                          </a:rPr>
                        </m:ctrlPr>
                      </m:fPr>
                      <m:num>
                        <m:r>
                          <a:rPr lang="tr-TR" sz="2400" b="0" i="1" smtClean="0">
                            <a:latin typeface="Cambria Math" panose="02040503050406030204" pitchFamily="18" charset="0"/>
                            <a:ea typeface="Calibri" panose="020F0502020204030204" pitchFamily="34" charset="0"/>
                            <a:cs typeface="Times New Roman" panose="02020603050405020304" pitchFamily="18" charset="0"/>
                          </a:rPr>
                          <m:t>13</m:t>
                        </m:r>
                      </m:num>
                      <m:den>
                        <m:r>
                          <a:rPr lang="tr-TR" sz="2400" i="1">
                            <a:latin typeface="Cambria Math" panose="02040503050406030204" pitchFamily="18" charset="0"/>
                            <a:ea typeface="Calibri" panose="020F0502020204030204" pitchFamily="34" charset="0"/>
                            <a:cs typeface="Times New Roman" panose="02020603050405020304" pitchFamily="18" charset="0"/>
                          </a:rPr>
                          <m:t>100</m:t>
                        </m:r>
                      </m:den>
                    </m:f>
                  </m:oMath>
                </a14:m>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dirty="0" smtClean="0">
                    <a:latin typeface="Times New Roman" panose="02020603050405020304" pitchFamily="18" charset="0"/>
                    <a:ea typeface="Calibri" panose="020F0502020204030204" pitchFamily="34" charset="0"/>
                    <a:cs typeface="Times New Roman" panose="02020603050405020304" pitchFamily="18" charset="0"/>
                  </a:rPr>
                  <a:t>  =   </a:t>
                </a:r>
                <a14:m>
                  <m:oMath xmlns:m="http://schemas.openxmlformats.org/officeDocument/2006/math">
                    <m:f>
                      <m:fPr>
                        <m:ctrlPr>
                          <a:rPr lang="tr-TR" sz="2400" i="1">
                            <a:latin typeface="Cambria Math" panose="02040503050406030204" pitchFamily="18" charset="0"/>
                            <a:ea typeface="Calibri" panose="020F0502020204030204" pitchFamily="34" charset="0"/>
                            <a:cs typeface="Times New Roman" panose="02020603050405020304" pitchFamily="18" charset="0"/>
                          </a:rPr>
                        </m:ctrlPr>
                      </m:fPr>
                      <m:num>
                        <m:r>
                          <a:rPr lang="tr-TR" sz="2400" b="0" i="1" smtClean="0">
                            <a:latin typeface="Cambria Math" panose="02040503050406030204" pitchFamily="18" charset="0"/>
                            <a:ea typeface="Calibri" panose="020F0502020204030204" pitchFamily="34" charset="0"/>
                            <a:cs typeface="Times New Roman" panose="02020603050405020304" pitchFamily="18" charset="0"/>
                          </a:rPr>
                          <m:t> </m:t>
                        </m:r>
                        <m:r>
                          <a:rPr lang="tr-TR" sz="2400" i="1">
                            <a:latin typeface="Cambria Math" panose="02040503050406030204" pitchFamily="18" charset="0"/>
                            <a:ea typeface="Calibri" panose="020F0502020204030204" pitchFamily="34" charset="0"/>
                            <a:cs typeface="Times New Roman" panose="02020603050405020304" pitchFamily="18" charset="0"/>
                          </a:rPr>
                          <m:t>𝑆𝑎𝑡𝚤𝑙𝑎𝑛</m:t>
                        </m:r>
                        <m:r>
                          <a:rPr lang="tr-TR" sz="2400" i="1">
                            <a:latin typeface="Cambria Math" panose="02040503050406030204" pitchFamily="18" charset="0"/>
                            <a:ea typeface="Calibri" panose="020F0502020204030204" pitchFamily="34" charset="0"/>
                            <a:cs typeface="Times New Roman" panose="02020603050405020304" pitchFamily="18" charset="0"/>
                          </a:rPr>
                          <m:t> </m:t>
                        </m:r>
                        <m:r>
                          <a:rPr lang="tr-TR" sz="2400" b="0" i="1" smtClean="0">
                            <a:latin typeface="Cambria Math" panose="02040503050406030204" pitchFamily="18" charset="0"/>
                            <a:ea typeface="Calibri" panose="020F0502020204030204" pitchFamily="34" charset="0"/>
                            <a:cs typeface="Times New Roman" panose="02020603050405020304" pitchFamily="18" charset="0"/>
                          </a:rPr>
                          <m:t>𝑖</m:t>
                        </m:r>
                        <m:r>
                          <a:rPr lang="tr-TR" sz="2400" b="0" i="1" smtClean="0">
                            <a:latin typeface="Cambria Math" panose="02040503050406030204" pitchFamily="18" charset="0"/>
                            <a:ea typeface="Calibri" panose="020F0502020204030204" pitchFamily="34" charset="0"/>
                            <a:cs typeface="Times New Roman" panose="02020603050405020304" pitchFamily="18" charset="0"/>
                          </a:rPr>
                          <m:t>ç</m:t>
                        </m:r>
                        <m:r>
                          <a:rPr lang="tr-TR" sz="2400" b="0" i="1" smtClean="0">
                            <a:latin typeface="Cambria Math" panose="02040503050406030204" pitchFamily="18" charset="0"/>
                            <a:ea typeface="Calibri" panose="020F0502020204030204" pitchFamily="34" charset="0"/>
                            <a:cs typeface="Times New Roman" panose="02020603050405020304" pitchFamily="18" charset="0"/>
                          </a:rPr>
                          <m:t>𝑒𝑐𝑒𝑘</m:t>
                        </m:r>
                        <m:r>
                          <a:rPr lang="tr-TR" sz="2400" i="1">
                            <a:latin typeface="Cambria Math" panose="02040503050406030204" pitchFamily="18" charset="0"/>
                            <a:ea typeface="Calibri" panose="020F0502020204030204" pitchFamily="34" charset="0"/>
                            <a:cs typeface="Times New Roman" panose="02020603050405020304" pitchFamily="18" charset="0"/>
                          </a:rPr>
                          <m:t> </m:t>
                        </m:r>
                        <m:r>
                          <a:rPr lang="tr-TR" sz="2400" i="1">
                            <a:latin typeface="Cambria Math" panose="02040503050406030204" pitchFamily="18" charset="0"/>
                            <a:ea typeface="Calibri" panose="020F0502020204030204" pitchFamily="34" charset="0"/>
                            <a:cs typeface="Times New Roman" panose="02020603050405020304" pitchFamily="18" charset="0"/>
                          </a:rPr>
                          <m:t>𝑚𝑎𝑙𝑖𝑦𝑒𝑡𝑖</m:t>
                        </m:r>
                      </m:num>
                      <m:den>
                        <m:r>
                          <a:rPr lang="tr-TR" sz="2400" b="0" i="1" smtClean="0">
                            <a:latin typeface="Cambria Math" panose="02040503050406030204" pitchFamily="18" charset="0"/>
                            <a:ea typeface="Calibri" panose="020F0502020204030204" pitchFamily="34" charset="0"/>
                            <a:cs typeface="Times New Roman" panose="02020603050405020304" pitchFamily="18" charset="0"/>
                          </a:rPr>
                          <m:t>850.000</m:t>
                        </m:r>
                      </m:den>
                    </m:f>
                  </m:oMath>
                </a14:m>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p:txBody>
          </p:sp>
        </mc:Choice>
        <mc:Fallback xmlns="">
          <p:sp>
            <p:nvSpPr>
              <p:cNvPr id="9" name="Dikdörtgen 8"/>
              <p:cNvSpPr>
                <a:spLocks noRot="1" noChangeAspect="1" noMove="1" noResize="1" noEditPoints="1" noAdjustHandles="1" noChangeArrowheads="1" noChangeShapeType="1" noTextEdit="1"/>
              </p:cNvSpPr>
              <p:nvPr/>
            </p:nvSpPr>
            <p:spPr>
              <a:xfrm>
                <a:off x="6706581" y="3784986"/>
                <a:ext cx="3806363" cy="688650"/>
              </a:xfrm>
              <a:prstGeom prst="rect">
                <a:avLst/>
              </a:prstGeom>
              <a:blipFill>
                <a:blip r:embed="rId5"/>
                <a:stretch>
                  <a:fillRect b="-4425"/>
                </a:stretch>
              </a:blipFill>
            </p:spPr>
            <p:txBody>
              <a:bodyPr/>
              <a:lstStyle/>
              <a:p>
                <a:r>
                  <a:rPr lang="tr-TR">
                    <a:noFill/>
                  </a:rPr>
                  <a:t> </a:t>
                </a:r>
              </a:p>
            </p:txBody>
          </p:sp>
        </mc:Fallback>
      </mc:AlternateContent>
      <p:sp>
        <p:nvSpPr>
          <p:cNvPr id="10" name="Dikdörtgen 9"/>
          <p:cNvSpPr/>
          <p:nvPr/>
        </p:nvSpPr>
        <p:spPr>
          <a:xfrm>
            <a:off x="6771014" y="5465385"/>
            <a:ext cx="3984104" cy="421654"/>
          </a:xfrm>
          <a:prstGeom prst="rect">
            <a:avLst/>
          </a:prstGeom>
        </p:spPr>
        <p:txBody>
          <a:bodyPr wrap="none">
            <a:spAutoFit/>
          </a:bodyPr>
          <a:lstStyle/>
          <a:p>
            <a:pPr algn="just">
              <a:lnSpc>
                <a:spcPct val="107000"/>
              </a:lnSpc>
              <a:spcAft>
                <a:spcPts val="800"/>
              </a:spcAft>
            </a:pPr>
            <a:r>
              <a:rPr lang="tr-TR" sz="2000" dirty="0">
                <a:latin typeface="Times New Roman" panose="02020603050405020304" pitchFamily="18" charset="0"/>
                <a:ea typeface="Calibri" panose="020F0502020204030204" pitchFamily="34" charset="0"/>
                <a:cs typeface="Times New Roman" panose="02020603050405020304" pitchFamily="18" charset="0"/>
              </a:rPr>
              <a:t>Satılan </a:t>
            </a:r>
            <a:r>
              <a:rPr lang="tr-TR" sz="2000" dirty="0" smtClean="0">
                <a:latin typeface="Times New Roman" panose="02020603050405020304" pitchFamily="18" charset="0"/>
                <a:ea typeface="Calibri" panose="020F0502020204030204" pitchFamily="34" charset="0"/>
                <a:cs typeface="Times New Roman" panose="02020603050405020304" pitchFamily="18" charset="0"/>
              </a:rPr>
              <a:t>içecek maliyeti=110.500 TL</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48773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xEl>
                                              <p:pRg st="0" end="0"/>
                                            </p:txEl>
                                          </p:spTgt>
                                        </p:tgtEl>
                                        <p:attrNameLst>
                                          <p:attrName>style.visibility</p:attrName>
                                        </p:attrNameLst>
                                      </p:cBhvr>
                                      <p:to>
                                        <p:strVal val="visible"/>
                                      </p:to>
                                    </p:set>
                                    <p:anim calcmode="lin" valueType="num">
                                      <p:cBhvr additive="base">
                                        <p:cTn id="3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0" y="988768"/>
            <a:ext cx="11974286" cy="1014380"/>
          </a:xfrm>
          <a:prstGeom prst="rect">
            <a:avLst/>
          </a:prstGeom>
        </p:spPr>
        <p:txBody>
          <a:bodyPr wrap="square">
            <a:spAutoFit/>
          </a:bodyPr>
          <a:lstStyle/>
          <a:p>
            <a:pPr algn="just">
              <a:lnSpc>
                <a:spcPct val="107000"/>
              </a:lnSpc>
              <a:spcAft>
                <a:spcPts val="800"/>
              </a:spcAft>
            </a:pPr>
            <a:r>
              <a:rPr lang="tr-TR" sz="2000" b="1" dirty="0" smtClean="0">
                <a:latin typeface="Times New Roman" panose="02020603050405020304" pitchFamily="18" charset="0"/>
                <a:ea typeface="Calibri" panose="020F0502020204030204" pitchFamily="34" charset="0"/>
                <a:cs typeface="Times New Roman" panose="02020603050405020304" pitchFamily="18" charset="0"/>
              </a:rPr>
              <a:t>Örnek 6:</a:t>
            </a:r>
            <a:r>
              <a:rPr lang="tr-TR" sz="2000" dirty="0" smtClean="0">
                <a:latin typeface="Times New Roman" panose="02020603050405020304" pitchFamily="18" charset="0"/>
                <a:ea typeface="Calibri" panose="020F0502020204030204" pitchFamily="34" charset="0"/>
                <a:cs typeface="Times New Roman" panose="02020603050405020304" pitchFamily="18" charset="0"/>
              </a:rPr>
              <a:t>Tayfur </a:t>
            </a:r>
            <a:r>
              <a:rPr lang="tr-TR" sz="2000" dirty="0">
                <a:latin typeface="Times New Roman" panose="02020603050405020304" pitchFamily="18" charset="0"/>
                <a:ea typeface="Calibri" panose="020F0502020204030204" pitchFamily="34" charset="0"/>
                <a:cs typeface="Times New Roman" panose="02020603050405020304" pitchFamily="18" charset="0"/>
              </a:rPr>
              <a:t>otel işletmesinin </a:t>
            </a:r>
            <a:r>
              <a:rPr lang="tr-TR" sz="2000" dirty="0" smtClean="0">
                <a:latin typeface="Times New Roman" panose="02020603050405020304" pitchFamily="18" charset="0"/>
                <a:ea typeface="Calibri" panose="020F0502020204030204" pitchFamily="34" charset="0"/>
                <a:cs typeface="Times New Roman" panose="02020603050405020304" pitchFamily="18" charset="0"/>
              </a:rPr>
              <a:t>2018 yılı akşam yemeği maliyeti 2.300.000</a:t>
            </a:r>
            <a:r>
              <a:rPr lang="tr-TR" dirty="0" smtClean="0"/>
              <a:t> TL, içecek maliyeti ise 1.350.000 TL olarak gerçekleşmiştir. Tayfur otelin 2018 yılı yiyecek maliyet yüzdesi %32, içecek maliyet yüzdesi ise %19 ‘dur. Buna göre Tayfur otelin 2018 yılı yiyecek ve içecek gelirleri ne düzeyde gerçekleşmiştir? </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Dikdörtgen 4"/>
              <p:cNvSpPr/>
              <p:nvPr/>
            </p:nvSpPr>
            <p:spPr>
              <a:xfrm>
                <a:off x="1096472" y="3784793"/>
                <a:ext cx="2985304" cy="701667"/>
              </a:xfrm>
              <a:prstGeom prst="rect">
                <a:avLst/>
              </a:prstGeom>
            </p:spPr>
            <p:txBody>
              <a:bodyPr wrap="none">
                <a:spAutoFit/>
              </a:bodyPr>
              <a:lstStyle/>
              <a:p>
                <a:pPr algn="just">
                  <a:lnSpc>
                    <a:spcPct val="107000"/>
                  </a:lnSpc>
                  <a:spcAft>
                    <a:spcPts val="800"/>
                  </a:spcAft>
                </a:pPr>
                <a14:m>
                  <m:oMath xmlns:m="http://schemas.openxmlformats.org/officeDocument/2006/math">
                    <m:f>
                      <m:fPr>
                        <m:ctrlPr>
                          <a:rPr lang="tr-TR" sz="2400" i="1" smtClean="0">
                            <a:latin typeface="Cambria Math" panose="02040503050406030204" pitchFamily="18" charset="0"/>
                            <a:ea typeface="Calibri" panose="020F0502020204030204" pitchFamily="34" charset="0"/>
                            <a:cs typeface="Times New Roman" panose="02020603050405020304" pitchFamily="18" charset="0"/>
                          </a:rPr>
                        </m:ctrlPr>
                      </m:fPr>
                      <m:num>
                        <m:r>
                          <a:rPr lang="tr-TR" sz="2400" b="0" i="1" smtClean="0">
                            <a:latin typeface="Cambria Math" panose="02040503050406030204" pitchFamily="18" charset="0"/>
                            <a:ea typeface="Calibri" panose="020F0502020204030204" pitchFamily="34" charset="0"/>
                            <a:cs typeface="Times New Roman" panose="02020603050405020304" pitchFamily="18" charset="0"/>
                          </a:rPr>
                          <m:t>32</m:t>
                        </m:r>
                      </m:num>
                      <m:den>
                        <m:r>
                          <a:rPr lang="tr-TR" sz="2400" i="1">
                            <a:latin typeface="Cambria Math" panose="02040503050406030204" pitchFamily="18" charset="0"/>
                            <a:ea typeface="Calibri" panose="020F0502020204030204" pitchFamily="34" charset="0"/>
                            <a:cs typeface="Times New Roman" panose="02020603050405020304" pitchFamily="18" charset="0"/>
                          </a:rPr>
                          <m:t>100</m:t>
                        </m:r>
                      </m:den>
                    </m:f>
                  </m:oMath>
                </a14:m>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dirty="0" smtClean="0">
                    <a:latin typeface="Times New Roman" panose="02020603050405020304" pitchFamily="18" charset="0"/>
                    <a:ea typeface="Calibri" panose="020F0502020204030204" pitchFamily="34" charset="0"/>
                    <a:cs typeface="Times New Roman" panose="02020603050405020304" pitchFamily="18" charset="0"/>
                  </a:rPr>
                  <a:t>  =  </a:t>
                </a:r>
                <a14:m>
                  <m:oMath xmlns:m="http://schemas.openxmlformats.org/officeDocument/2006/math">
                    <m:f>
                      <m:fPr>
                        <m:ctrlPr>
                          <a:rPr lang="tr-TR" sz="2400" i="1">
                            <a:latin typeface="Cambria Math" panose="02040503050406030204" pitchFamily="18" charset="0"/>
                            <a:ea typeface="Calibri" panose="020F0502020204030204" pitchFamily="34" charset="0"/>
                            <a:cs typeface="Times New Roman" panose="02020603050405020304" pitchFamily="18" charset="0"/>
                          </a:rPr>
                        </m:ctrlPr>
                      </m:fPr>
                      <m:num>
                        <m:r>
                          <a:rPr lang="tr-TR" sz="2400" b="0" i="1" smtClean="0">
                            <a:latin typeface="Cambria Math" panose="02040503050406030204" pitchFamily="18" charset="0"/>
                            <a:ea typeface="Calibri" panose="020F0502020204030204" pitchFamily="34" charset="0"/>
                            <a:cs typeface="Times New Roman" panose="02020603050405020304" pitchFamily="18" charset="0"/>
                          </a:rPr>
                          <m:t>  2.300.000</m:t>
                        </m:r>
                      </m:num>
                      <m:den>
                        <m:r>
                          <a:rPr lang="tr-TR" sz="2400" i="1">
                            <a:latin typeface="Cambria Math" panose="02040503050406030204" pitchFamily="18" charset="0"/>
                            <a:ea typeface="Calibri" panose="020F0502020204030204" pitchFamily="34" charset="0"/>
                            <a:cs typeface="Times New Roman" panose="02020603050405020304" pitchFamily="18" charset="0"/>
                          </a:rPr>
                          <m:t>𝑌𝑖𝑦𝑒𝑐𝑒𝑘</m:t>
                        </m:r>
                        <m:r>
                          <a:rPr lang="tr-TR" sz="2400" i="1">
                            <a:latin typeface="Cambria Math" panose="02040503050406030204" pitchFamily="18" charset="0"/>
                            <a:ea typeface="Calibri" panose="020F0502020204030204" pitchFamily="34" charset="0"/>
                            <a:cs typeface="Times New Roman" panose="02020603050405020304" pitchFamily="18" charset="0"/>
                          </a:rPr>
                          <m:t> </m:t>
                        </m:r>
                        <m:r>
                          <a:rPr lang="tr-TR" sz="2400" i="1">
                            <a:latin typeface="Cambria Math" panose="02040503050406030204" pitchFamily="18" charset="0"/>
                            <a:ea typeface="Calibri" panose="020F0502020204030204" pitchFamily="34" charset="0"/>
                            <a:cs typeface="Times New Roman" panose="02020603050405020304" pitchFamily="18" charset="0"/>
                          </a:rPr>
                          <m:t>𝑠𝑎𝑡𝚤</m:t>
                        </m:r>
                        <m:r>
                          <a:rPr lang="tr-TR" sz="2400" i="1">
                            <a:latin typeface="Cambria Math" panose="02040503050406030204" pitchFamily="18" charset="0"/>
                            <a:ea typeface="Calibri" panose="020F0502020204030204" pitchFamily="34" charset="0"/>
                            <a:cs typeface="Times New Roman" panose="02020603050405020304" pitchFamily="18" charset="0"/>
                          </a:rPr>
                          <m:t>ş</m:t>
                        </m:r>
                        <m:r>
                          <a:rPr lang="tr-TR" sz="2400" i="1">
                            <a:latin typeface="Cambria Math" panose="02040503050406030204" pitchFamily="18" charset="0"/>
                            <a:ea typeface="Calibri" panose="020F0502020204030204" pitchFamily="34" charset="0"/>
                            <a:cs typeface="Times New Roman" panose="02020603050405020304" pitchFamily="18" charset="0"/>
                          </a:rPr>
                          <m:t>𝑙𝑎𝑟𝚤</m:t>
                        </m:r>
                      </m:den>
                    </m:f>
                  </m:oMath>
                </a14:m>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p:txBody>
          </p:sp>
        </mc:Choice>
        <mc:Fallback xmlns="">
          <p:sp>
            <p:nvSpPr>
              <p:cNvPr id="5" name="Dikdörtgen 4"/>
              <p:cNvSpPr>
                <a:spLocks noRot="1" noChangeAspect="1" noMove="1" noResize="1" noEditPoints="1" noAdjustHandles="1" noChangeArrowheads="1" noChangeShapeType="1" noTextEdit="1"/>
              </p:cNvSpPr>
              <p:nvPr/>
            </p:nvSpPr>
            <p:spPr>
              <a:xfrm>
                <a:off x="1096472" y="3784793"/>
                <a:ext cx="2985304" cy="701667"/>
              </a:xfrm>
              <a:prstGeom prst="rect">
                <a:avLst/>
              </a:prstGeom>
              <a:blipFill>
                <a:blip r:embed="rId2"/>
                <a:stretch>
                  <a:fillRect b="-870"/>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6" name="Dikdörtgen 5"/>
              <p:cNvSpPr/>
              <p:nvPr/>
            </p:nvSpPr>
            <p:spPr>
              <a:xfrm>
                <a:off x="89403" y="2098365"/>
                <a:ext cx="5491247" cy="626325"/>
              </a:xfrm>
              <a:prstGeom prst="rect">
                <a:avLst/>
              </a:prstGeom>
            </p:spPr>
            <p:txBody>
              <a:bodyPr wrap="none">
                <a:spAutoFit/>
              </a:bodyPr>
              <a:lstStyle/>
              <a:p>
                <a:r>
                  <a:rPr lang="tr-TR" sz="2000" dirty="0">
                    <a:latin typeface="Times New Roman" panose="02020603050405020304" pitchFamily="18" charset="0"/>
                    <a:ea typeface="Calibri" panose="020F0502020204030204" pitchFamily="34" charset="0"/>
                    <a:cs typeface="Times New Roman" panose="02020603050405020304" pitchFamily="18" charset="0"/>
                  </a:rPr>
                  <a:t>Yiyecek maliyet yüzdesi</a:t>
                </a:r>
                <a14:m>
                  <m:oMath xmlns:m="http://schemas.openxmlformats.org/officeDocument/2006/math">
                    <m:r>
                      <a:rPr lang="tr-TR" sz="2200" i="1">
                        <a:latin typeface="Cambria Math" panose="02040503050406030204" pitchFamily="18" charset="0"/>
                        <a:ea typeface="Calibri" panose="020F0502020204030204" pitchFamily="34" charset="0"/>
                        <a:cs typeface="Times New Roman" panose="02020603050405020304" pitchFamily="18" charset="0"/>
                      </a:rPr>
                      <m:t>=</m:t>
                    </m:r>
                    <m:f>
                      <m:fPr>
                        <m:ctrlPr>
                          <a:rPr lang="tr-TR" sz="2200" i="1">
                            <a:latin typeface="Cambria Math" panose="02040503050406030204" pitchFamily="18" charset="0"/>
                            <a:ea typeface="Calibri" panose="020F0502020204030204" pitchFamily="34" charset="0"/>
                            <a:cs typeface="Times New Roman" panose="02020603050405020304" pitchFamily="18" charset="0"/>
                          </a:rPr>
                        </m:ctrlPr>
                      </m:fPr>
                      <m:num>
                        <m:r>
                          <a:rPr lang="tr-TR" sz="2200" i="1">
                            <a:latin typeface="Cambria Math" panose="02040503050406030204" pitchFamily="18" charset="0"/>
                            <a:ea typeface="Calibri" panose="020F0502020204030204" pitchFamily="34" charset="0"/>
                            <a:cs typeface="Times New Roman" panose="02020603050405020304" pitchFamily="18" charset="0"/>
                          </a:rPr>
                          <m:t>𝑆𝑎𝑡𝚤𝑙𝑎𝑛</m:t>
                        </m:r>
                        <m:r>
                          <a:rPr lang="tr-TR" sz="2200" i="1">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𝑦𝑖𝑦𝑒𝑐𝑒𝑘</m:t>
                        </m:r>
                        <m:r>
                          <a:rPr lang="tr-TR" sz="2200" i="1">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𝑚𝑎𝑙𝑖𝑦𝑒𝑡𝑖</m:t>
                        </m:r>
                      </m:num>
                      <m:den>
                        <m:r>
                          <a:rPr lang="tr-TR" sz="2200" i="1">
                            <a:latin typeface="Cambria Math" panose="02040503050406030204" pitchFamily="18" charset="0"/>
                            <a:ea typeface="Calibri" panose="020F0502020204030204" pitchFamily="34" charset="0"/>
                            <a:cs typeface="Times New Roman" panose="02020603050405020304" pitchFamily="18" charset="0"/>
                          </a:rPr>
                          <m:t>𝑌𝑖𝑦𝑒𝑐𝑒𝑘</m:t>
                        </m:r>
                        <m:r>
                          <a:rPr lang="tr-TR" sz="2200" i="1">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𝑠𝑎𝑡𝚤</m:t>
                        </m:r>
                        <m:r>
                          <a:rPr lang="tr-TR" sz="2200" i="1">
                            <a:latin typeface="Cambria Math" panose="02040503050406030204" pitchFamily="18" charset="0"/>
                            <a:ea typeface="Calibri" panose="020F0502020204030204" pitchFamily="34" charset="0"/>
                            <a:cs typeface="Times New Roman" panose="02020603050405020304" pitchFamily="18" charset="0"/>
                          </a:rPr>
                          <m:t>ş</m:t>
                        </m:r>
                        <m:r>
                          <a:rPr lang="tr-TR" sz="2200" i="1">
                            <a:latin typeface="Cambria Math" panose="02040503050406030204" pitchFamily="18" charset="0"/>
                            <a:ea typeface="Calibri" panose="020F0502020204030204" pitchFamily="34" charset="0"/>
                            <a:cs typeface="Times New Roman" panose="02020603050405020304" pitchFamily="18" charset="0"/>
                          </a:rPr>
                          <m:t>𝑙𝑎𝑟𝚤</m:t>
                        </m:r>
                      </m:den>
                    </m:f>
                  </m:oMath>
                </a14:m>
                <a:endParaRPr lang="tr-TR" sz="2200" dirty="0">
                  <a:latin typeface="Times New Roman" panose="02020603050405020304" pitchFamily="18" charset="0"/>
                  <a:cs typeface="Times New Roman" panose="02020603050405020304" pitchFamily="18" charset="0"/>
                </a:endParaRPr>
              </a:p>
            </p:txBody>
          </p:sp>
        </mc:Choice>
        <mc:Fallback xmlns="">
          <p:sp>
            <p:nvSpPr>
              <p:cNvPr id="6" name="Dikdörtgen 5"/>
              <p:cNvSpPr>
                <a:spLocks noRot="1" noChangeAspect="1" noMove="1" noResize="1" noEditPoints="1" noAdjustHandles="1" noChangeArrowheads="1" noChangeShapeType="1" noTextEdit="1"/>
              </p:cNvSpPr>
              <p:nvPr/>
            </p:nvSpPr>
            <p:spPr>
              <a:xfrm>
                <a:off x="89403" y="2098365"/>
                <a:ext cx="5491247" cy="626325"/>
              </a:xfrm>
              <a:prstGeom prst="rect">
                <a:avLst/>
              </a:prstGeom>
              <a:blipFill>
                <a:blip r:embed="rId3"/>
                <a:stretch>
                  <a:fillRect l="-1222"/>
                </a:stretch>
              </a:blipFill>
            </p:spPr>
            <p:txBody>
              <a:bodyPr/>
              <a:lstStyle/>
              <a:p>
                <a:r>
                  <a:rPr lang="tr-TR">
                    <a:noFill/>
                  </a:rPr>
                  <a:t> </a:t>
                </a:r>
              </a:p>
            </p:txBody>
          </p:sp>
        </mc:Fallback>
      </mc:AlternateContent>
      <p:sp>
        <p:nvSpPr>
          <p:cNvPr id="7" name="Dikdörtgen 6"/>
          <p:cNvSpPr/>
          <p:nvPr/>
        </p:nvSpPr>
        <p:spPr>
          <a:xfrm>
            <a:off x="961244" y="5465386"/>
            <a:ext cx="3496919" cy="399405"/>
          </a:xfrm>
          <a:prstGeom prst="rect">
            <a:avLst/>
          </a:prstGeom>
        </p:spPr>
        <p:txBody>
          <a:bodyPr wrap="none">
            <a:spAutoFit/>
          </a:bodyPr>
          <a:lstStyle/>
          <a:p>
            <a:pPr algn="just">
              <a:lnSpc>
                <a:spcPct val="107000"/>
              </a:lnSpc>
              <a:spcAft>
                <a:spcPts val="800"/>
              </a:spcAft>
            </a:pPr>
            <a:r>
              <a:rPr lang="tr-TR" sz="2000" dirty="0" smtClean="0">
                <a:latin typeface="Times New Roman" panose="02020603050405020304" pitchFamily="18" charset="0"/>
                <a:ea typeface="Calibri" panose="020F0502020204030204" pitchFamily="34" charset="0"/>
                <a:cs typeface="Times New Roman" panose="02020603050405020304" pitchFamily="18" charset="0"/>
              </a:rPr>
              <a:t>Yiyecek satışları=7.187.500 </a:t>
            </a:r>
            <a:r>
              <a:rPr lang="tr-TR" sz="2000" dirty="0">
                <a:latin typeface="Times New Roman" panose="02020603050405020304" pitchFamily="18" charset="0"/>
                <a:ea typeface="Calibri" panose="020F0502020204030204" pitchFamily="34" charset="0"/>
                <a:cs typeface="Times New Roman" panose="02020603050405020304" pitchFamily="18" charset="0"/>
              </a:rPr>
              <a:t>T</a:t>
            </a:r>
            <a:r>
              <a:rPr lang="tr-TR" sz="2000" dirty="0" smtClean="0">
                <a:latin typeface="Times New Roman" panose="02020603050405020304" pitchFamily="18" charset="0"/>
                <a:ea typeface="Calibri" panose="020F0502020204030204" pitchFamily="34" charset="0"/>
                <a:cs typeface="Times New Roman" panose="02020603050405020304" pitchFamily="18" charset="0"/>
              </a:rPr>
              <a:t>L</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8" name="Dikdörtgen 7"/>
              <p:cNvSpPr/>
              <p:nvPr/>
            </p:nvSpPr>
            <p:spPr>
              <a:xfrm>
                <a:off x="6672922" y="2098365"/>
                <a:ext cx="5221494" cy="626325"/>
              </a:xfrm>
              <a:prstGeom prst="rect">
                <a:avLst/>
              </a:prstGeom>
            </p:spPr>
            <p:txBody>
              <a:bodyPr wrap="none">
                <a:spAutoFit/>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İçecek </a:t>
                </a:r>
                <a:r>
                  <a:rPr lang="tr-TR" dirty="0">
                    <a:latin typeface="Times New Roman" panose="02020603050405020304" pitchFamily="18" charset="0"/>
                    <a:ea typeface="Calibri" panose="020F0502020204030204" pitchFamily="34" charset="0"/>
                    <a:cs typeface="Times New Roman" panose="02020603050405020304" pitchFamily="18" charset="0"/>
                  </a:rPr>
                  <a:t>maliyet</a:t>
                </a:r>
                <a14:m>
                  <m:oMath xmlns:m="http://schemas.openxmlformats.org/officeDocument/2006/math">
                    <m:r>
                      <a:rPr lang="tr-TR" sz="2200">
                        <a:latin typeface="Cambria Math" panose="02040503050406030204" pitchFamily="18" charset="0"/>
                        <a:ea typeface="Calibri" panose="020F0502020204030204" pitchFamily="34" charset="0"/>
                        <a:cs typeface="Times New Roman" panose="02020603050405020304" pitchFamily="18" charset="0"/>
                      </a:rPr>
                      <m:t> </m:t>
                    </m:r>
                    <m:r>
                      <m:rPr>
                        <m:sty m:val="p"/>
                      </m:rPr>
                      <a:rPr lang="tr-TR" sz="2200">
                        <a:latin typeface="Cambria Math" panose="02040503050406030204" pitchFamily="18" charset="0"/>
                        <a:ea typeface="Calibri" panose="020F0502020204030204" pitchFamily="34" charset="0"/>
                        <a:cs typeface="Times New Roman" panose="02020603050405020304" pitchFamily="18" charset="0"/>
                      </a:rPr>
                      <m:t>y</m:t>
                    </m:r>
                    <m:r>
                      <a:rPr lang="tr-TR" sz="2200">
                        <a:latin typeface="Cambria Math" panose="02040503050406030204" pitchFamily="18" charset="0"/>
                        <a:ea typeface="Calibri" panose="020F0502020204030204" pitchFamily="34" charset="0"/>
                        <a:cs typeface="Times New Roman" panose="02020603050405020304" pitchFamily="18" charset="0"/>
                      </a:rPr>
                      <m:t>ü</m:t>
                    </m:r>
                    <m:r>
                      <m:rPr>
                        <m:sty m:val="p"/>
                      </m:rPr>
                      <a:rPr lang="tr-TR" sz="2200">
                        <a:latin typeface="Cambria Math" panose="02040503050406030204" pitchFamily="18" charset="0"/>
                        <a:ea typeface="Calibri" panose="020F0502020204030204" pitchFamily="34" charset="0"/>
                        <a:cs typeface="Times New Roman" panose="02020603050405020304" pitchFamily="18" charset="0"/>
                      </a:rPr>
                      <m:t>zdesi</m:t>
                    </m:r>
                    <m:r>
                      <a:rPr lang="tr-TR" sz="2200" i="1">
                        <a:latin typeface="Cambria Math" panose="02040503050406030204" pitchFamily="18" charset="0"/>
                        <a:ea typeface="Calibri" panose="020F0502020204030204" pitchFamily="34" charset="0"/>
                        <a:cs typeface="Times New Roman" panose="02020603050405020304" pitchFamily="18" charset="0"/>
                      </a:rPr>
                      <m:t>=</m:t>
                    </m:r>
                    <m:f>
                      <m:fPr>
                        <m:ctrlPr>
                          <a:rPr lang="tr-TR" sz="2200" i="1">
                            <a:latin typeface="Cambria Math" panose="02040503050406030204" pitchFamily="18" charset="0"/>
                            <a:ea typeface="Calibri" panose="020F0502020204030204" pitchFamily="34" charset="0"/>
                            <a:cs typeface="Times New Roman" panose="02020603050405020304" pitchFamily="18" charset="0"/>
                          </a:rPr>
                        </m:ctrlPr>
                      </m:fPr>
                      <m:num>
                        <m:r>
                          <a:rPr lang="tr-TR" sz="2200" i="1">
                            <a:latin typeface="Cambria Math" panose="02040503050406030204" pitchFamily="18" charset="0"/>
                            <a:ea typeface="Calibri" panose="020F0502020204030204" pitchFamily="34" charset="0"/>
                            <a:cs typeface="Times New Roman" panose="02020603050405020304" pitchFamily="18" charset="0"/>
                          </a:rPr>
                          <m:t>𝑆𝑎𝑡𝚤𝑙𝑎𝑛</m:t>
                        </m:r>
                        <m:r>
                          <a:rPr lang="tr-TR" sz="2200" i="1">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𝑖</m:t>
                        </m:r>
                        <m:r>
                          <a:rPr lang="tr-TR" sz="2200" i="1">
                            <a:latin typeface="Cambria Math" panose="02040503050406030204" pitchFamily="18" charset="0"/>
                            <a:ea typeface="Calibri" panose="020F0502020204030204" pitchFamily="34" charset="0"/>
                            <a:cs typeface="Times New Roman" panose="02020603050405020304" pitchFamily="18" charset="0"/>
                          </a:rPr>
                          <m:t>ç</m:t>
                        </m:r>
                        <m:r>
                          <a:rPr lang="tr-TR" sz="2200" i="1">
                            <a:latin typeface="Cambria Math" panose="02040503050406030204" pitchFamily="18" charset="0"/>
                            <a:ea typeface="Calibri" panose="020F0502020204030204" pitchFamily="34" charset="0"/>
                            <a:cs typeface="Times New Roman" panose="02020603050405020304" pitchFamily="18" charset="0"/>
                          </a:rPr>
                          <m:t>𝑒𝑐𝑒𝑘</m:t>
                        </m:r>
                        <m:r>
                          <a:rPr lang="tr-TR" sz="2200" i="1">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𝑚𝑎𝑙𝑖𝑦𝑒𝑡𝑖</m:t>
                        </m:r>
                      </m:num>
                      <m:den>
                        <m:r>
                          <a:rPr lang="tr-TR" sz="2200" i="1">
                            <a:latin typeface="Cambria Math" panose="02040503050406030204" pitchFamily="18" charset="0"/>
                            <a:ea typeface="Calibri" panose="020F0502020204030204" pitchFamily="34" charset="0"/>
                            <a:cs typeface="Times New Roman" panose="02020603050405020304" pitchFamily="18" charset="0"/>
                          </a:rPr>
                          <m:t>İç</m:t>
                        </m:r>
                        <m:r>
                          <a:rPr lang="tr-TR" sz="2200" i="1">
                            <a:latin typeface="Cambria Math" panose="02040503050406030204" pitchFamily="18" charset="0"/>
                            <a:ea typeface="Calibri" panose="020F0502020204030204" pitchFamily="34" charset="0"/>
                            <a:cs typeface="Times New Roman" panose="02020603050405020304" pitchFamily="18" charset="0"/>
                          </a:rPr>
                          <m:t>𝑒𝑐𝑒𝑘</m:t>
                        </m:r>
                        <m:r>
                          <a:rPr lang="tr-TR" sz="2200" b="0" i="1" smtClean="0">
                            <a:latin typeface="Cambria Math" panose="02040503050406030204" pitchFamily="18" charset="0"/>
                            <a:ea typeface="Calibri" panose="020F0502020204030204" pitchFamily="34" charset="0"/>
                            <a:cs typeface="Times New Roman" panose="02020603050405020304" pitchFamily="18" charset="0"/>
                          </a:rPr>
                          <m:t> </m:t>
                        </m:r>
                        <m:r>
                          <a:rPr lang="tr-TR" sz="2200" i="1">
                            <a:latin typeface="Cambria Math" panose="02040503050406030204" pitchFamily="18" charset="0"/>
                            <a:ea typeface="Calibri" panose="020F0502020204030204" pitchFamily="34" charset="0"/>
                            <a:cs typeface="Times New Roman" panose="02020603050405020304" pitchFamily="18" charset="0"/>
                          </a:rPr>
                          <m:t>𝑠𝑎𝑡𝚤</m:t>
                        </m:r>
                        <m:r>
                          <a:rPr lang="tr-TR" sz="2200" i="1">
                            <a:latin typeface="Cambria Math" panose="02040503050406030204" pitchFamily="18" charset="0"/>
                            <a:ea typeface="Calibri" panose="020F0502020204030204" pitchFamily="34" charset="0"/>
                            <a:cs typeface="Times New Roman" panose="02020603050405020304" pitchFamily="18" charset="0"/>
                          </a:rPr>
                          <m:t>ş</m:t>
                        </m:r>
                        <m:r>
                          <a:rPr lang="tr-TR" sz="2200" i="1">
                            <a:latin typeface="Cambria Math" panose="02040503050406030204" pitchFamily="18" charset="0"/>
                            <a:ea typeface="Calibri" panose="020F0502020204030204" pitchFamily="34" charset="0"/>
                            <a:cs typeface="Times New Roman" panose="02020603050405020304" pitchFamily="18" charset="0"/>
                          </a:rPr>
                          <m:t>𝑙𝑎𝑟𝚤</m:t>
                        </m:r>
                      </m:den>
                    </m:f>
                  </m:oMath>
                </a14:m>
                <a:endParaRPr lang="tr-TR" sz="2200" dirty="0"/>
              </a:p>
            </p:txBody>
          </p:sp>
        </mc:Choice>
        <mc:Fallback xmlns="">
          <p:sp>
            <p:nvSpPr>
              <p:cNvPr id="8" name="Dikdörtgen 7"/>
              <p:cNvSpPr>
                <a:spLocks noRot="1" noChangeAspect="1" noMove="1" noResize="1" noEditPoints="1" noAdjustHandles="1" noChangeArrowheads="1" noChangeShapeType="1" noTextEdit="1"/>
              </p:cNvSpPr>
              <p:nvPr/>
            </p:nvSpPr>
            <p:spPr>
              <a:xfrm>
                <a:off x="6672922" y="2098365"/>
                <a:ext cx="5221494" cy="626325"/>
              </a:xfrm>
              <a:prstGeom prst="rect">
                <a:avLst/>
              </a:prstGeom>
              <a:blipFill>
                <a:blip r:embed="rId4"/>
                <a:stretch>
                  <a:fillRect l="-1051"/>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9" name="Dikdörtgen 8"/>
              <p:cNvSpPr/>
              <p:nvPr/>
            </p:nvSpPr>
            <p:spPr>
              <a:xfrm>
                <a:off x="7174017" y="3784986"/>
                <a:ext cx="2871492" cy="707245"/>
              </a:xfrm>
              <a:prstGeom prst="rect">
                <a:avLst/>
              </a:prstGeom>
            </p:spPr>
            <p:txBody>
              <a:bodyPr wrap="none">
                <a:spAutoFit/>
              </a:bodyPr>
              <a:lstStyle/>
              <a:p>
                <a:pPr algn="just">
                  <a:lnSpc>
                    <a:spcPct val="107000"/>
                  </a:lnSpc>
                  <a:spcAft>
                    <a:spcPts val="800"/>
                  </a:spcAft>
                </a:pPr>
                <a14:m>
                  <m:oMath xmlns:m="http://schemas.openxmlformats.org/officeDocument/2006/math">
                    <m:f>
                      <m:fPr>
                        <m:ctrlPr>
                          <a:rPr lang="tr-TR" sz="2400" i="1" smtClean="0">
                            <a:latin typeface="Cambria Math" panose="02040503050406030204" pitchFamily="18" charset="0"/>
                            <a:ea typeface="Calibri" panose="020F0502020204030204" pitchFamily="34" charset="0"/>
                            <a:cs typeface="Times New Roman" panose="02020603050405020304" pitchFamily="18" charset="0"/>
                          </a:rPr>
                        </m:ctrlPr>
                      </m:fPr>
                      <m:num>
                        <m:r>
                          <a:rPr lang="tr-TR" sz="2400" b="0" i="1" smtClean="0">
                            <a:latin typeface="Cambria Math" panose="02040503050406030204" pitchFamily="18" charset="0"/>
                            <a:ea typeface="Calibri" panose="020F0502020204030204" pitchFamily="34" charset="0"/>
                            <a:cs typeface="Times New Roman" panose="02020603050405020304" pitchFamily="18" charset="0"/>
                          </a:rPr>
                          <m:t>19</m:t>
                        </m:r>
                      </m:num>
                      <m:den>
                        <m:r>
                          <a:rPr lang="tr-TR" sz="2400" i="1">
                            <a:latin typeface="Cambria Math" panose="02040503050406030204" pitchFamily="18" charset="0"/>
                            <a:ea typeface="Calibri" panose="020F0502020204030204" pitchFamily="34" charset="0"/>
                            <a:cs typeface="Times New Roman" panose="02020603050405020304" pitchFamily="18" charset="0"/>
                          </a:rPr>
                          <m:t>100</m:t>
                        </m:r>
                      </m:den>
                    </m:f>
                  </m:oMath>
                </a14:m>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dirty="0" smtClean="0">
                    <a:latin typeface="Times New Roman" panose="02020603050405020304" pitchFamily="18" charset="0"/>
                    <a:ea typeface="Calibri" panose="020F0502020204030204" pitchFamily="34" charset="0"/>
                    <a:cs typeface="Times New Roman" panose="02020603050405020304" pitchFamily="18" charset="0"/>
                  </a:rPr>
                  <a:t>  =   </a:t>
                </a:r>
                <a14:m>
                  <m:oMath xmlns:m="http://schemas.openxmlformats.org/officeDocument/2006/math">
                    <m:f>
                      <m:fPr>
                        <m:ctrlPr>
                          <a:rPr lang="tr-TR" sz="2400" i="1" smtClean="0">
                            <a:latin typeface="Cambria Math" panose="02040503050406030204" pitchFamily="18" charset="0"/>
                            <a:ea typeface="Calibri" panose="020F0502020204030204" pitchFamily="34" charset="0"/>
                            <a:cs typeface="Times New Roman" panose="02020603050405020304" pitchFamily="18" charset="0"/>
                          </a:rPr>
                        </m:ctrlPr>
                      </m:fPr>
                      <m:num>
                        <m:r>
                          <a:rPr lang="tr-TR" sz="2400" b="0" i="1" smtClean="0">
                            <a:latin typeface="Cambria Math" panose="02040503050406030204" pitchFamily="18" charset="0"/>
                            <a:ea typeface="Calibri" panose="020F0502020204030204" pitchFamily="34" charset="0"/>
                            <a:cs typeface="Times New Roman" panose="02020603050405020304" pitchFamily="18" charset="0"/>
                          </a:rPr>
                          <m:t> </m:t>
                        </m:r>
                        <m:r>
                          <a:rPr lang="tr-TR" sz="2400" i="1" smtClean="0">
                            <a:latin typeface="Cambria Math" panose="02040503050406030204" pitchFamily="18" charset="0"/>
                            <a:ea typeface="Calibri" panose="020F0502020204030204" pitchFamily="34" charset="0"/>
                            <a:cs typeface="Times New Roman" panose="02020603050405020304" pitchFamily="18" charset="0"/>
                          </a:rPr>
                          <m:t>1</m:t>
                        </m:r>
                        <m:r>
                          <a:rPr lang="tr-TR" sz="2400" b="0" i="1" smtClean="0">
                            <a:latin typeface="Cambria Math" panose="02040503050406030204" pitchFamily="18" charset="0"/>
                            <a:ea typeface="Calibri" panose="020F0502020204030204" pitchFamily="34" charset="0"/>
                            <a:cs typeface="Times New Roman" panose="02020603050405020304" pitchFamily="18" charset="0"/>
                          </a:rPr>
                          <m:t>.350.000</m:t>
                        </m:r>
                      </m:num>
                      <m:den>
                        <m:r>
                          <a:rPr lang="tr-TR" sz="2400" b="0" i="1" smtClean="0">
                            <a:latin typeface="Cambria Math" panose="02040503050406030204" pitchFamily="18" charset="0"/>
                            <a:ea typeface="Calibri" panose="020F0502020204030204" pitchFamily="34" charset="0"/>
                            <a:cs typeface="Times New Roman" panose="02020603050405020304" pitchFamily="18" charset="0"/>
                          </a:rPr>
                          <m:t>İç</m:t>
                        </m:r>
                        <m:r>
                          <a:rPr lang="tr-TR" sz="2400" b="0" i="1" smtClean="0">
                            <a:latin typeface="Cambria Math" panose="02040503050406030204" pitchFamily="18" charset="0"/>
                            <a:ea typeface="Calibri" panose="020F0502020204030204" pitchFamily="34" charset="0"/>
                            <a:cs typeface="Times New Roman" panose="02020603050405020304" pitchFamily="18" charset="0"/>
                          </a:rPr>
                          <m:t>𝑒𝑐𝑒𝑘</m:t>
                        </m:r>
                        <m:r>
                          <a:rPr lang="tr-TR" sz="2400" b="0" i="1" smtClean="0">
                            <a:latin typeface="Cambria Math" panose="02040503050406030204" pitchFamily="18" charset="0"/>
                            <a:ea typeface="Calibri" panose="020F0502020204030204" pitchFamily="34" charset="0"/>
                            <a:cs typeface="Times New Roman" panose="02020603050405020304" pitchFamily="18" charset="0"/>
                          </a:rPr>
                          <m:t> </m:t>
                        </m:r>
                        <m:r>
                          <a:rPr lang="tr-TR" sz="2400" b="0" i="1" smtClean="0">
                            <a:latin typeface="Cambria Math" panose="02040503050406030204" pitchFamily="18" charset="0"/>
                            <a:ea typeface="Calibri" panose="020F0502020204030204" pitchFamily="34" charset="0"/>
                            <a:cs typeface="Times New Roman" panose="02020603050405020304" pitchFamily="18" charset="0"/>
                          </a:rPr>
                          <m:t>𝑠𝑎𝑡𝚤</m:t>
                        </m:r>
                        <m:r>
                          <a:rPr lang="tr-TR" sz="2400" b="0" i="1" smtClean="0">
                            <a:latin typeface="Cambria Math" panose="02040503050406030204" pitchFamily="18" charset="0"/>
                            <a:ea typeface="Calibri" panose="020F0502020204030204" pitchFamily="34" charset="0"/>
                            <a:cs typeface="Times New Roman" panose="02020603050405020304" pitchFamily="18" charset="0"/>
                          </a:rPr>
                          <m:t>ş</m:t>
                        </m:r>
                        <m:r>
                          <a:rPr lang="tr-TR" sz="2400" b="0" i="1" smtClean="0">
                            <a:latin typeface="Cambria Math" panose="02040503050406030204" pitchFamily="18" charset="0"/>
                            <a:ea typeface="Calibri" panose="020F0502020204030204" pitchFamily="34" charset="0"/>
                            <a:cs typeface="Times New Roman" panose="02020603050405020304" pitchFamily="18" charset="0"/>
                          </a:rPr>
                          <m:t>𝑙𝑎𝑟𝚤</m:t>
                        </m:r>
                      </m:den>
                    </m:f>
                  </m:oMath>
                </a14:m>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p:txBody>
          </p:sp>
        </mc:Choice>
        <mc:Fallback xmlns="">
          <p:sp>
            <p:nvSpPr>
              <p:cNvPr id="9" name="Dikdörtgen 8"/>
              <p:cNvSpPr>
                <a:spLocks noRot="1" noChangeAspect="1" noMove="1" noResize="1" noEditPoints="1" noAdjustHandles="1" noChangeArrowheads="1" noChangeShapeType="1" noTextEdit="1"/>
              </p:cNvSpPr>
              <p:nvPr/>
            </p:nvSpPr>
            <p:spPr>
              <a:xfrm>
                <a:off x="7174017" y="3784986"/>
                <a:ext cx="2871492" cy="707245"/>
              </a:xfrm>
              <a:prstGeom prst="rect">
                <a:avLst/>
              </a:prstGeom>
              <a:blipFill>
                <a:blip r:embed="rId5"/>
                <a:stretch>
                  <a:fillRect b="-862"/>
                </a:stretch>
              </a:blipFill>
            </p:spPr>
            <p:txBody>
              <a:bodyPr/>
              <a:lstStyle/>
              <a:p>
                <a:r>
                  <a:rPr lang="tr-TR">
                    <a:noFill/>
                  </a:rPr>
                  <a:t> </a:t>
                </a:r>
              </a:p>
            </p:txBody>
          </p:sp>
        </mc:Fallback>
      </mc:AlternateContent>
      <p:sp>
        <p:nvSpPr>
          <p:cNvPr id="10" name="Dikdörtgen 9"/>
          <p:cNvSpPr/>
          <p:nvPr/>
        </p:nvSpPr>
        <p:spPr>
          <a:xfrm>
            <a:off x="7114121" y="5465385"/>
            <a:ext cx="3297890" cy="399405"/>
          </a:xfrm>
          <a:prstGeom prst="rect">
            <a:avLst/>
          </a:prstGeom>
        </p:spPr>
        <p:txBody>
          <a:bodyPr wrap="none">
            <a:spAutoFit/>
          </a:bodyPr>
          <a:lstStyle/>
          <a:p>
            <a:pPr algn="just">
              <a:lnSpc>
                <a:spcPct val="107000"/>
              </a:lnSpc>
              <a:spcAft>
                <a:spcPts val="800"/>
              </a:spcAft>
            </a:pPr>
            <a:r>
              <a:rPr lang="tr-TR" sz="2000" dirty="0" smtClean="0">
                <a:latin typeface="Times New Roman" panose="02020603050405020304" pitchFamily="18" charset="0"/>
                <a:ea typeface="Calibri" panose="020F0502020204030204" pitchFamily="34" charset="0"/>
                <a:cs typeface="Times New Roman" panose="02020603050405020304" pitchFamily="18" charset="0"/>
              </a:rPr>
              <a:t>İçecek Satışları=7.105.263 TL</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6846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xEl>
                                              <p:pRg st="0" end="0"/>
                                            </p:txEl>
                                          </p:spTgt>
                                        </p:tgtEl>
                                        <p:attrNameLst>
                                          <p:attrName>style.visibility</p:attrName>
                                        </p:attrNameLst>
                                      </p:cBhvr>
                                      <p:to>
                                        <p:strVal val="visible"/>
                                      </p:to>
                                    </p:set>
                                    <p:anim calcmode="lin" valueType="num">
                                      <p:cBhvr additive="base">
                                        <p:cTn id="3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34646" y="916243"/>
            <a:ext cx="10527323" cy="4165243"/>
          </a:xfrm>
          <a:prstGeom prst="rect">
            <a:avLst/>
          </a:prstGeom>
        </p:spPr>
        <p:txBody>
          <a:bodyPr wrap="square">
            <a:spAutoFit/>
          </a:bodyPr>
          <a:lstStyle/>
          <a:p>
            <a:pPr marL="91440" marR="91440" algn="ctr">
              <a:spcBef>
                <a:spcPts val="400"/>
              </a:spcBef>
              <a:spcAft>
                <a:spcPts val="400"/>
              </a:spcAft>
            </a:pPr>
            <a:r>
              <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KAYNAKÇA</a:t>
            </a:r>
          </a:p>
          <a:p>
            <a:pPr marL="91440" marR="91440" algn="ctr">
              <a:spcBef>
                <a:spcPts val="400"/>
              </a:spcBef>
              <a:spcAft>
                <a:spcPts val="400"/>
              </a:spcAft>
            </a:pPr>
            <a:endPar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Denizer</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 (2005). Konaklama İşletmelerinde Yiyecek ve İçecek Yönetimi.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Yılmaz, Y. (2005). Yiyecek İçecek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Sarıışık, Mehmet (2017). Yiyecek İçecek İşletmelerinde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Çetiner, E (2002).Konaklama İşletmelerinde Muhasebe Uygulamaları. Ankara: Gazi Yayınevi</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err="1">
                <a:solidFill>
                  <a:srgbClr val="5F5F5F"/>
                </a:solidFill>
                <a:latin typeface="Arial" panose="020B0604020202020204" pitchFamily="34" charset="0"/>
                <a:ea typeface="Times New Roman" panose="02020603050405020304" pitchFamily="18" charset="0"/>
                <a:cs typeface="Times New Roman" panose="02020603050405020304" pitchFamily="18" charset="0"/>
              </a:rPr>
              <a:t>Usal</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 (2006).Turizm İşletmelerinde Maliyet Analizleri</a:t>
            </a: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 Ankara</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Detay Yayıncılık</a:t>
            </a:r>
            <a:endParaRPr lang="tr-TR" sz="16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2517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5726</TotalTime>
  <Words>752</Words>
  <Application>Microsoft Office PowerPoint</Application>
  <PresentationFormat>Geniş ekran</PresentationFormat>
  <Paragraphs>57</Paragraphs>
  <Slides>8</Slides>
  <Notes>0</Notes>
  <HiddenSlides>0</HiddenSlides>
  <MMClips>0</MMClips>
  <ScaleCrop>false</ScaleCrop>
  <HeadingPairs>
    <vt:vector size="6" baseType="variant">
      <vt:variant>
        <vt:lpstr>Kullanılan Yazı Tipleri</vt:lpstr>
      </vt:variant>
      <vt:variant>
        <vt:i4>10</vt:i4>
      </vt:variant>
      <vt:variant>
        <vt:lpstr>Tema</vt:lpstr>
      </vt:variant>
      <vt:variant>
        <vt:i4>1</vt:i4>
      </vt:variant>
      <vt:variant>
        <vt:lpstr>Slayt Başlıkları</vt:lpstr>
      </vt:variant>
      <vt:variant>
        <vt:i4>8</vt:i4>
      </vt:variant>
    </vt:vector>
  </HeadingPairs>
  <TitlesOfParts>
    <vt:vector size="19" baseType="lpstr">
      <vt:lpstr>SimSun</vt:lpstr>
      <vt:lpstr>Arial</vt:lpstr>
      <vt:lpstr>Calibri</vt:lpstr>
      <vt:lpstr>Cambria Math</vt:lpstr>
      <vt:lpstr>Century Gothic</vt:lpstr>
      <vt:lpstr>Mangal</vt:lpstr>
      <vt:lpstr>Palatino Linotype</vt:lpstr>
      <vt:lpstr>Times New Roman</vt:lpstr>
      <vt:lpstr>Verdana</vt:lpstr>
      <vt:lpstr>Wingdings 2</vt:lpstr>
      <vt:lpstr>Beyin fırtınası hakkında sunu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Fuat Atasoy</dc:creator>
  <cp:lastModifiedBy>Fuat Atasoy</cp:lastModifiedBy>
  <cp:revision>171</cp:revision>
  <dcterms:created xsi:type="dcterms:W3CDTF">2019-11-06T14:40:35Z</dcterms:created>
  <dcterms:modified xsi:type="dcterms:W3CDTF">2020-05-07T20:11:07Z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