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10"/>
  </p:notesMasterIdLst>
  <p:handoutMasterIdLst>
    <p:handoutMasterId r:id="rId11"/>
  </p:handoutMasterIdLst>
  <p:sldIdLst>
    <p:sldId id="573" r:id="rId2"/>
    <p:sldId id="624" r:id="rId3"/>
    <p:sldId id="625" r:id="rId4"/>
    <p:sldId id="626" r:id="rId5"/>
    <p:sldId id="627" r:id="rId6"/>
    <p:sldId id="628" r:id="rId7"/>
    <p:sldId id="629" r:id="rId8"/>
    <p:sldId id="623" r:id="rId9"/>
  </p:sldIdLst>
  <p:sldSz cx="12192000" cy="6858000"/>
  <p:notesSz cx="6858000" cy="9144000"/>
  <p:defaultTextStyle>
    <a:defPPr rtl="0">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8799B23B-EC83-4686-B30A-512413B5E67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BDBED569-4797-4DF1-A0F4-6AAB3CD982D8}" styleName="Açık Stil 3 - Vurgu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E8B1032C-EA38-4F05-BA0D-38AFFFC7BED3}" styleName="Açık Stil 3 - Vurgu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 styleId="{BC89EF96-8CEA-46FF-86C4-4CE0E7609802}" styleName="Açık Stil 3 - Vurgu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5DA37D80-6434-44D0-A028-1B22A696006F}" styleName="Açık Stil 3 - Vurgu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10A1B5D5-9B99-4C35-A422-299274C87663}" styleName="Orta Stil 1 - Vurgu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00A15C55-8517-42AA-B614-E9B94910E393}" styleName="Orta Stil 2 - Vurgu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F5AB1C69-6EDB-4FF4-983F-18BD219EF322}" styleName="Orta Stil 2 - Vurgu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1E4AEA4-8DFA-4A89-87EB-49C32662AFE0}" styleName="Orta Stil 2 - Vurgu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7DF18680-E054-41AD-8BC1-D1AEF772440D}" styleName="Orta Stil 2 - Vurgu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2A488322-F2BA-4B5B-9748-0D474271808F}" styleName="Orta Stil 3 - Vurgu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 styleId="{16D9F66E-5EB9-4882-86FB-DCBF35E3C3E4}" styleName="Orta Stil 4 - Vurgu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91EBBBCC-DAD2-459C-BE2E-F6DE35CF9A28}" styleName="Koyu Stil 2 - Vurgu 3/Vurgu 4">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3">
              <a:tint val="20000"/>
            </a:schemeClr>
          </a:solidFill>
        </a:fill>
      </a:tcStyle>
    </a:lastRow>
    <a:firstRow>
      <a:tcTxStyle b="on">
        <a:fontRef idx="minor">
          <a:scrgbClr r="0" g="0" b="0"/>
        </a:fontRef>
        <a:schemeClr val="lt1"/>
      </a:tcTxStyle>
      <a:tcStyle>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8757" autoAdjust="0"/>
    <p:restoredTop sz="94660"/>
  </p:normalViewPr>
  <p:slideViewPr>
    <p:cSldViewPr snapToGrid="0">
      <p:cViewPr varScale="1">
        <p:scale>
          <a:sx n="88" d="100"/>
          <a:sy n="88" d="100"/>
        </p:scale>
        <p:origin x="322" y="67"/>
      </p:cViewPr>
      <p:guideLst/>
    </p:cSldViewPr>
  </p:slideViewPr>
  <p:notesTextViewPr>
    <p:cViewPr>
      <p:scale>
        <a:sx n="3" d="2"/>
        <a:sy n="3" d="2"/>
      </p:scale>
      <p:origin x="0" y="0"/>
    </p:cViewPr>
  </p:notesTextViewPr>
  <p:sorterViewPr>
    <p:cViewPr>
      <p:scale>
        <a:sx n="100" d="100"/>
        <a:sy n="100" d="100"/>
      </p:scale>
      <p:origin x="0" y="0"/>
    </p:cViewPr>
  </p:sorterViewPr>
  <p:notesViewPr>
    <p:cSldViewPr snapToGrid="0">
      <p:cViewPr varScale="1">
        <p:scale>
          <a:sx n="88" d="100"/>
          <a:sy n="88" d="100"/>
        </p:scale>
        <p:origin x="3072" y="7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dirty="0"/>
          </a:p>
        </p:txBody>
      </p:sp>
      <p:sp>
        <p:nvSpPr>
          <p:cNvPr id="3" name="Veri Yer Tutucusu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32ACCE82-DC69-432C-BABD-63E5257FC9F5}" type="datetime1">
              <a:rPr lang="tr-TR" smtClean="0"/>
              <a:t>7.05.2020</a:t>
            </a:fld>
            <a:endParaRPr lang="tr-TR" dirty="0"/>
          </a:p>
        </p:txBody>
      </p:sp>
      <p:sp>
        <p:nvSpPr>
          <p:cNvPr id="4" name="Altbilgi Yer Tutucusu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dirty="0"/>
          </a:p>
        </p:txBody>
      </p:sp>
      <p:sp>
        <p:nvSpPr>
          <p:cNvPr id="5" name="Slayt Numarası Yer Tutucusu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62DF9922-981B-48BE-96E8-A46794BAA7ED}" type="slidenum">
              <a:rPr lang="tr-TR" smtClean="0"/>
              <a:t>‹#›</a:t>
            </a:fld>
            <a:endParaRPr lang="tr-TR" dirty="0"/>
          </a:p>
        </p:txBody>
      </p:sp>
    </p:spTree>
    <p:extLst>
      <p:ext uri="{BB962C8B-B14F-4D97-AF65-F5344CB8AC3E}">
        <p14:creationId xmlns:p14="http://schemas.microsoft.com/office/powerpoint/2010/main" val="281112418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tr-TR" noProof="0" dirty="0"/>
          </a:p>
        </p:txBody>
      </p:sp>
      <p:sp>
        <p:nvSpPr>
          <p:cNvPr id="3" name="Tarih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F9142D3-BDF4-467D-910A-DF82338AE250}" type="datetime1">
              <a:rPr lang="tr-TR" smtClean="0"/>
              <a:pPr/>
              <a:t>7.05.2020</a:t>
            </a:fld>
            <a:endParaRPr lang="tr-TR" dirty="0"/>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rtl="0"/>
            <a:endParaRPr lang="tr-TR" noProof="0" dirty="0"/>
          </a:p>
        </p:txBody>
      </p:sp>
      <p:sp>
        <p:nvSpPr>
          <p:cNvPr id="5" name="Notlar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rtl="0"/>
            <a:r>
              <a:rPr lang="tr-TR" noProof="0" dirty="0" smtClean="0"/>
              <a:t>Asıl metin stillerini düzenlemek için tıklayın</a:t>
            </a:r>
          </a:p>
          <a:p>
            <a:pPr lvl="1" rtl="0"/>
            <a:r>
              <a:rPr lang="tr-TR" noProof="0" dirty="0" smtClean="0"/>
              <a:t>İkinci düzey</a:t>
            </a:r>
          </a:p>
          <a:p>
            <a:pPr lvl="2" rtl="0"/>
            <a:r>
              <a:rPr lang="tr-TR" noProof="0" dirty="0" smtClean="0"/>
              <a:t>Üçüncü düzey</a:t>
            </a:r>
          </a:p>
          <a:p>
            <a:pPr lvl="3" rtl="0"/>
            <a:r>
              <a:rPr lang="tr-TR" noProof="0" dirty="0" smtClean="0"/>
              <a:t>Dördüncü düzey</a:t>
            </a:r>
          </a:p>
          <a:p>
            <a:pPr lvl="4" rtl="0"/>
            <a:r>
              <a:rPr lang="tr-TR" noProof="0" dirty="0" smtClean="0"/>
              <a:t>Beşinci düzey</a:t>
            </a:r>
            <a:endParaRPr lang="tr-TR" noProof="0" dirty="0"/>
          </a:p>
        </p:txBody>
      </p:sp>
      <p:sp>
        <p:nvSpPr>
          <p:cNvPr id="6" name="Alt 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tr-TR" noProof="0" dirty="0"/>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893B0CF2-7F87-4E02-A248-870047730F99}" type="slidenum">
              <a:rPr lang="tr-TR" noProof="0" smtClean="0"/>
              <a:t>‹#›</a:t>
            </a:fld>
            <a:endParaRPr lang="tr-TR" noProof="0" dirty="0"/>
          </a:p>
        </p:txBody>
      </p:sp>
    </p:spTree>
    <p:extLst>
      <p:ext uri="{BB962C8B-B14F-4D97-AF65-F5344CB8AC3E}">
        <p14:creationId xmlns:p14="http://schemas.microsoft.com/office/powerpoint/2010/main" val="361498132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bg>
      <p:bgRef idx="1001">
        <a:schemeClr val="bg1"/>
      </p:bgRef>
    </p:bg>
    <p:spTree>
      <p:nvGrpSpPr>
        <p:cNvPr id="1" name=""/>
        <p:cNvGrpSpPr/>
        <p:nvPr/>
      </p:nvGrpSpPr>
      <p:grpSpPr>
        <a:xfrm>
          <a:off x="0" y="0"/>
          <a:ext cx="0" cy="0"/>
          <a:chOff x="0" y="0"/>
          <a:chExt cx="0" cy="0"/>
        </a:xfrm>
      </p:grpSpPr>
      <p:grpSp>
        <p:nvGrpSpPr>
          <p:cNvPr id="10" name="Grup 9"/>
          <p:cNvGrpSpPr/>
          <p:nvPr/>
        </p:nvGrpSpPr>
        <p:grpSpPr>
          <a:xfrm>
            <a:off x="0" y="6208894"/>
            <a:ext cx="12192000" cy="649106"/>
            <a:chOff x="0" y="6208894"/>
            <a:chExt cx="12192000" cy="649106"/>
          </a:xfrm>
        </p:grpSpPr>
        <p:sp>
          <p:nvSpPr>
            <p:cNvPr id="2" name="Dikdörtgen 1"/>
            <p:cNvSpPr/>
            <p:nvPr/>
          </p:nvSpPr>
          <p:spPr>
            <a:xfrm>
              <a:off x="3048" y="6220178"/>
              <a:ext cx="12188952" cy="637822"/>
            </a:xfrm>
            <a:prstGeom prst="rect">
              <a:avLst/>
            </a:prstGeom>
            <a:ln>
              <a:noFill/>
            </a:ln>
          </p:spPr>
          <p:style>
            <a:lnRef idx="1">
              <a:schemeClr val="accent3"/>
            </a:lnRef>
            <a:fillRef idx="2">
              <a:schemeClr val="accent3"/>
            </a:fillRef>
            <a:effectRef idx="1">
              <a:schemeClr val="accent3"/>
            </a:effectRef>
            <a:fontRef idx="minor">
              <a:schemeClr val="dk1"/>
            </a:fontRef>
          </p:style>
          <p:txBody>
            <a:bodyPr rtlCol="0" anchor="ctr"/>
            <a:lstStyle/>
            <a:p>
              <a:pPr algn="ctr" rtl="0"/>
              <a:endParaRPr lang="tr-TR" noProof="0" dirty="0"/>
            </a:p>
          </p:txBody>
        </p:sp>
        <p:cxnSp>
          <p:nvCxnSpPr>
            <p:cNvPr id="7" name="Düz Bağlayıcı 6"/>
            <p:cNvCxnSpPr/>
            <p:nvPr/>
          </p:nvCxnSpPr>
          <p:spPr>
            <a:xfrm>
              <a:off x="0" y="6208894"/>
              <a:ext cx="12192000"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grpSp>
      <p:cxnSp>
        <p:nvCxnSpPr>
          <p:cNvPr id="5" name="Düz Bağlayıcı 4"/>
          <p:cNvCxnSpPr/>
          <p:nvPr userDrawn="1"/>
        </p:nvCxnSpPr>
        <p:spPr>
          <a:xfrm flipV="1">
            <a:off x="3048" y="5937956"/>
            <a:ext cx="8241" cy="5644"/>
          </a:xfrm>
          <a:prstGeom prst="line">
            <a:avLst/>
          </a:prstGeom>
        </p:spPr>
        <p:style>
          <a:lnRef idx="1">
            <a:schemeClr val="accent1"/>
          </a:lnRef>
          <a:fillRef idx="0">
            <a:schemeClr val="accent1"/>
          </a:fillRef>
          <a:effectRef idx="0">
            <a:schemeClr val="accent1"/>
          </a:effectRef>
          <a:fontRef idx="minor">
            <a:schemeClr val="tx1"/>
          </a:fontRef>
        </p:style>
      </p:cxnSp>
      <p:cxnSp>
        <p:nvCxnSpPr>
          <p:cNvPr id="11" name="Düz Bağlayıcı 10"/>
          <p:cNvCxnSpPr/>
          <p:nvPr userDrawn="1"/>
        </p:nvCxnSpPr>
        <p:spPr>
          <a:xfrm flipV="1">
            <a:off x="3048" y="5937956"/>
            <a:ext cx="8241" cy="5644"/>
          </a:xfrm>
          <a:prstGeom prst="line">
            <a:avLst/>
          </a:prstGeom>
        </p:spPr>
        <p:style>
          <a:lnRef idx="1">
            <a:schemeClr val="accent1"/>
          </a:lnRef>
          <a:fillRef idx="0">
            <a:schemeClr val="accent1"/>
          </a:fillRef>
          <a:effectRef idx="0">
            <a:schemeClr val="accent1"/>
          </a:effectRef>
          <a:fontRef idx="minor">
            <a:schemeClr val="tx1"/>
          </a:fontRef>
        </p:style>
      </p:cxnSp>
      <p:sp>
        <p:nvSpPr>
          <p:cNvPr id="9" name="Başlık 8"/>
          <p:cNvSpPr>
            <a:spLocks noGrp="1"/>
          </p:cNvSpPr>
          <p:nvPr>
            <p:ph type="ctrTitle"/>
          </p:nvPr>
        </p:nvSpPr>
        <p:spPr>
          <a:xfrm>
            <a:off x="711200" y="1371600"/>
            <a:ext cx="10468864" cy="1828800"/>
          </a:xfrm>
          <a:ln>
            <a:noFill/>
          </a:ln>
        </p:spPr>
        <p:txBody>
          <a:bodyPr vert="horz" tIns="0" rIns="18288" bIns="0" rtlCol="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tx2"/>
                </a:solidFill>
                <a:effectLst/>
                <a:latin typeface="+mj-lt"/>
                <a:ea typeface="+mj-ea"/>
                <a:cs typeface="+mj-cs"/>
              </a:defRPr>
            </a:lvl1pPr>
          </a:lstStyle>
          <a:p>
            <a:pPr rtl="0"/>
            <a:r>
              <a:rPr lang="tr-TR" noProof="0" smtClean="0"/>
              <a:t>Asıl başlık stili için tıklatın</a:t>
            </a:r>
            <a:endParaRPr kumimoji="0" lang="tr-TR" noProof="0" dirty="0"/>
          </a:p>
        </p:txBody>
      </p:sp>
      <p:sp>
        <p:nvSpPr>
          <p:cNvPr id="17" name="Alt Başlık 16"/>
          <p:cNvSpPr>
            <a:spLocks noGrp="1"/>
          </p:cNvSpPr>
          <p:nvPr>
            <p:ph type="subTitle" idx="1"/>
          </p:nvPr>
        </p:nvSpPr>
        <p:spPr>
          <a:xfrm>
            <a:off x="711200" y="3228536"/>
            <a:ext cx="10472928" cy="1752600"/>
          </a:xfrm>
        </p:spPr>
        <p:txBody>
          <a:bodyPr lIns="0" rIns="18288" rtlCol="0"/>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pPr rtl="0"/>
            <a:r>
              <a:rPr lang="tr-TR" noProof="0" smtClean="0"/>
              <a:t>Asıl alt başlık stilini düzenlemek için tıklayın</a:t>
            </a:r>
            <a:endParaRPr kumimoji="0" lang="tr-TR" noProof="0" dirty="0"/>
          </a:p>
        </p:txBody>
      </p:sp>
      <p:sp>
        <p:nvSpPr>
          <p:cNvPr id="30" name="Tarih Yer Tutucusu 29"/>
          <p:cNvSpPr>
            <a:spLocks noGrp="1"/>
          </p:cNvSpPr>
          <p:nvPr>
            <p:ph type="dt" sz="half" idx="10"/>
          </p:nvPr>
        </p:nvSpPr>
        <p:spPr/>
        <p:txBody>
          <a:bodyPr rtlCol="0"/>
          <a:lstStyle/>
          <a:p>
            <a:pPr rtl="0"/>
            <a:fld id="{54DFDFD8-D7F7-4EA0-9E92-CC83D76048F5}" type="datetime1">
              <a:rPr lang="tr-TR" noProof="0" smtClean="0"/>
              <a:t>7.05.2020</a:t>
            </a:fld>
            <a:endParaRPr lang="tr-TR" noProof="0" dirty="0"/>
          </a:p>
        </p:txBody>
      </p:sp>
      <p:sp>
        <p:nvSpPr>
          <p:cNvPr id="19" name="Alt Bilgi Yer Tutucusu 18"/>
          <p:cNvSpPr>
            <a:spLocks noGrp="1"/>
          </p:cNvSpPr>
          <p:nvPr>
            <p:ph type="ftr" sz="quarter" idx="11"/>
          </p:nvPr>
        </p:nvSpPr>
        <p:spPr/>
        <p:txBody>
          <a:bodyPr rtlCol="0"/>
          <a:lstStyle/>
          <a:p>
            <a:pPr rtl="0"/>
            <a:r>
              <a:rPr lang="tr-TR" noProof="0" dirty="0" smtClean="0"/>
              <a:t>Alt bilgi ekle</a:t>
            </a:r>
            <a:endParaRPr lang="tr-TR" noProof="0" dirty="0"/>
          </a:p>
        </p:txBody>
      </p:sp>
      <p:sp>
        <p:nvSpPr>
          <p:cNvPr id="27" name="Slayt Numarası Yer Tutucusu 26"/>
          <p:cNvSpPr>
            <a:spLocks noGrp="1"/>
          </p:cNvSpPr>
          <p:nvPr>
            <p:ph type="sldNum" sz="quarter" idx="12"/>
          </p:nvPr>
        </p:nvSpPr>
        <p:spPr/>
        <p:txBody>
          <a:bodyPr rtlCol="0"/>
          <a:lstStyle/>
          <a:p>
            <a:pPr rtl="0"/>
            <a:fld id="{401CF334-2D5C-4859-84A6-CA7E6E43FAEB}" type="slidenum">
              <a:rPr lang="tr-TR" noProof="0" smtClean="0"/>
              <a:t>‹#›</a:t>
            </a:fld>
            <a:endParaRPr lang="tr-TR" noProof="0" dirty="0"/>
          </a:p>
        </p:txBody>
      </p:sp>
    </p:spTree>
    <p:extLst>
      <p:ext uri="{BB962C8B-B14F-4D97-AF65-F5344CB8AC3E}">
        <p14:creationId xmlns:p14="http://schemas.microsoft.com/office/powerpoint/2010/main" val="298082008"/>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rtlCol="0"/>
          <a:lstStyle/>
          <a:p>
            <a:pPr rtl="0"/>
            <a:r>
              <a:rPr lang="tr-TR" noProof="0" smtClean="0"/>
              <a:t>Asıl başlık stili için tıklatın</a:t>
            </a:r>
            <a:endParaRPr kumimoji="0" lang="tr-TR" noProof="0" dirty="0"/>
          </a:p>
        </p:txBody>
      </p:sp>
      <p:sp>
        <p:nvSpPr>
          <p:cNvPr id="3" name="Dikey Metin Yer Tutucusu 2"/>
          <p:cNvSpPr>
            <a:spLocks noGrp="1"/>
          </p:cNvSpPr>
          <p:nvPr>
            <p:ph type="body" orient="vert" idx="1"/>
          </p:nvPr>
        </p:nvSpPr>
        <p:spPr/>
        <p:txBody>
          <a:bodyPr vert="eaVert" rtlCol="0"/>
          <a:lstStyle/>
          <a:p>
            <a:pPr lvl="0" rtl="0" eaLnBrk="1" latinLnBrk="0" hangingPunct="1"/>
            <a:r>
              <a:rPr lang="tr-TR" noProof="0" smtClean="0"/>
              <a:t>Asıl metin stillerini düzenle</a:t>
            </a:r>
          </a:p>
          <a:p>
            <a:pPr lvl="1" rtl="0" eaLnBrk="1" latinLnBrk="0" hangingPunct="1"/>
            <a:r>
              <a:rPr lang="tr-TR" noProof="0" smtClean="0"/>
              <a:t>İkinci düzey</a:t>
            </a:r>
          </a:p>
          <a:p>
            <a:pPr lvl="2" rtl="0" eaLnBrk="1" latinLnBrk="0" hangingPunct="1"/>
            <a:r>
              <a:rPr lang="tr-TR" noProof="0" smtClean="0"/>
              <a:t>Üçüncü düzey</a:t>
            </a:r>
          </a:p>
          <a:p>
            <a:pPr lvl="3" rtl="0" eaLnBrk="1" latinLnBrk="0" hangingPunct="1"/>
            <a:r>
              <a:rPr lang="tr-TR" noProof="0" smtClean="0"/>
              <a:t>Dördüncü düzey</a:t>
            </a:r>
          </a:p>
          <a:p>
            <a:pPr lvl="4" rtl="0" eaLnBrk="1" latinLnBrk="0" hangingPunct="1"/>
            <a:r>
              <a:rPr lang="tr-TR" noProof="0" smtClean="0"/>
              <a:t>Beşinci düzey</a:t>
            </a:r>
            <a:endParaRPr kumimoji="0" lang="tr-TR" noProof="0" dirty="0"/>
          </a:p>
        </p:txBody>
      </p:sp>
      <p:sp>
        <p:nvSpPr>
          <p:cNvPr id="4" name="Tarih Yer Tutucusu 3"/>
          <p:cNvSpPr>
            <a:spLocks noGrp="1"/>
          </p:cNvSpPr>
          <p:nvPr>
            <p:ph type="dt" sz="half" idx="10"/>
          </p:nvPr>
        </p:nvSpPr>
        <p:spPr/>
        <p:txBody>
          <a:bodyPr rtlCol="0"/>
          <a:lstStyle/>
          <a:p>
            <a:pPr rtl="0"/>
            <a:fld id="{32F3240C-5877-429D-B2A7-07D24758D3C0}" type="datetime1">
              <a:rPr lang="tr-TR" noProof="0" smtClean="0"/>
              <a:t>7.05.2020</a:t>
            </a:fld>
            <a:endParaRPr lang="tr-TR" noProof="0" dirty="0"/>
          </a:p>
        </p:txBody>
      </p:sp>
      <p:sp>
        <p:nvSpPr>
          <p:cNvPr id="5" name="Alt Bilgi Yer Tutucusu 4"/>
          <p:cNvSpPr>
            <a:spLocks noGrp="1"/>
          </p:cNvSpPr>
          <p:nvPr>
            <p:ph type="ftr" sz="quarter" idx="11"/>
          </p:nvPr>
        </p:nvSpPr>
        <p:spPr/>
        <p:txBody>
          <a:bodyPr rtlCol="0"/>
          <a:lstStyle/>
          <a:p>
            <a:pPr rtl="0"/>
            <a:r>
              <a:rPr lang="tr-TR" noProof="0" dirty="0" smtClean="0"/>
              <a:t>Alt bilgi ekle</a:t>
            </a:r>
            <a:endParaRPr lang="tr-TR" noProof="0" dirty="0"/>
          </a:p>
        </p:txBody>
      </p:sp>
      <p:sp>
        <p:nvSpPr>
          <p:cNvPr id="6" name="Slayt Numarası Yer Tutucusu 5"/>
          <p:cNvSpPr>
            <a:spLocks noGrp="1"/>
          </p:cNvSpPr>
          <p:nvPr>
            <p:ph type="sldNum" sz="quarter" idx="12"/>
          </p:nvPr>
        </p:nvSpPr>
        <p:spPr/>
        <p:txBody>
          <a:bodyPr rtlCol="0"/>
          <a:lstStyle/>
          <a:p>
            <a:pPr rtl="0"/>
            <a:fld id="{401CF334-2D5C-4859-84A6-CA7E6E43FAEB}" type="slidenum">
              <a:rPr lang="tr-TR" noProof="0" smtClean="0"/>
              <a:t>‹#›</a:t>
            </a:fld>
            <a:endParaRPr lang="tr-TR" noProof="0" dirty="0"/>
          </a:p>
        </p:txBody>
      </p:sp>
    </p:spTree>
    <p:extLst>
      <p:ext uri="{BB962C8B-B14F-4D97-AF65-F5344CB8AC3E}">
        <p14:creationId xmlns:p14="http://schemas.microsoft.com/office/powerpoint/2010/main" val="8777770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839200" y="914402"/>
            <a:ext cx="2743200" cy="5211763"/>
          </a:xfrm>
        </p:spPr>
        <p:txBody>
          <a:bodyPr vert="eaVert" rtlCol="0"/>
          <a:lstStyle/>
          <a:p>
            <a:pPr rtl="0"/>
            <a:r>
              <a:rPr lang="tr-TR" noProof="0" smtClean="0"/>
              <a:t>Asıl başlık stili için tıklatın</a:t>
            </a:r>
            <a:endParaRPr kumimoji="0" lang="tr-TR" noProof="0" dirty="0"/>
          </a:p>
        </p:txBody>
      </p:sp>
      <p:sp>
        <p:nvSpPr>
          <p:cNvPr id="3" name="Dikey Metin Yer Tutucusu 2"/>
          <p:cNvSpPr>
            <a:spLocks noGrp="1"/>
          </p:cNvSpPr>
          <p:nvPr>
            <p:ph type="body" orient="vert" idx="1"/>
          </p:nvPr>
        </p:nvSpPr>
        <p:spPr>
          <a:xfrm>
            <a:off x="609600" y="914402"/>
            <a:ext cx="8026400" cy="5211763"/>
          </a:xfrm>
        </p:spPr>
        <p:txBody>
          <a:bodyPr vert="eaVert" rtlCol="0"/>
          <a:lstStyle/>
          <a:p>
            <a:pPr lvl="0" rtl="0" eaLnBrk="1" latinLnBrk="0" hangingPunct="1"/>
            <a:r>
              <a:rPr lang="tr-TR" noProof="0" smtClean="0"/>
              <a:t>Asıl metin stillerini düzenle</a:t>
            </a:r>
          </a:p>
          <a:p>
            <a:pPr lvl="1" rtl="0" eaLnBrk="1" latinLnBrk="0" hangingPunct="1"/>
            <a:r>
              <a:rPr lang="tr-TR" noProof="0" smtClean="0"/>
              <a:t>İkinci düzey</a:t>
            </a:r>
          </a:p>
          <a:p>
            <a:pPr lvl="2" rtl="0" eaLnBrk="1" latinLnBrk="0" hangingPunct="1"/>
            <a:r>
              <a:rPr lang="tr-TR" noProof="0" smtClean="0"/>
              <a:t>Üçüncü düzey</a:t>
            </a:r>
          </a:p>
          <a:p>
            <a:pPr lvl="3" rtl="0" eaLnBrk="1" latinLnBrk="0" hangingPunct="1"/>
            <a:r>
              <a:rPr lang="tr-TR" noProof="0" smtClean="0"/>
              <a:t>Dördüncü düzey</a:t>
            </a:r>
          </a:p>
          <a:p>
            <a:pPr lvl="4" rtl="0" eaLnBrk="1" latinLnBrk="0" hangingPunct="1"/>
            <a:r>
              <a:rPr lang="tr-TR" noProof="0" smtClean="0"/>
              <a:t>Beşinci düzey</a:t>
            </a:r>
            <a:endParaRPr kumimoji="0" lang="tr-TR" noProof="0" dirty="0"/>
          </a:p>
        </p:txBody>
      </p:sp>
      <p:sp>
        <p:nvSpPr>
          <p:cNvPr id="4" name="Tarih Yer Tutucusu 3"/>
          <p:cNvSpPr>
            <a:spLocks noGrp="1"/>
          </p:cNvSpPr>
          <p:nvPr>
            <p:ph type="dt" sz="half" idx="10"/>
          </p:nvPr>
        </p:nvSpPr>
        <p:spPr/>
        <p:txBody>
          <a:bodyPr rtlCol="0"/>
          <a:lstStyle/>
          <a:p>
            <a:pPr rtl="0"/>
            <a:fld id="{1CA809C7-44CB-4DD0-BCDF-A52895BB0140}" type="datetime1">
              <a:rPr lang="tr-TR" noProof="0" smtClean="0"/>
              <a:t>7.05.2020</a:t>
            </a:fld>
            <a:endParaRPr lang="tr-TR" noProof="0" dirty="0"/>
          </a:p>
        </p:txBody>
      </p:sp>
      <p:sp>
        <p:nvSpPr>
          <p:cNvPr id="5" name="Alt Bilgi Yer Tutucusu 4"/>
          <p:cNvSpPr>
            <a:spLocks noGrp="1"/>
          </p:cNvSpPr>
          <p:nvPr>
            <p:ph type="ftr" sz="quarter" idx="11"/>
          </p:nvPr>
        </p:nvSpPr>
        <p:spPr/>
        <p:txBody>
          <a:bodyPr rtlCol="0"/>
          <a:lstStyle/>
          <a:p>
            <a:pPr rtl="0"/>
            <a:r>
              <a:rPr lang="tr-TR" noProof="0" dirty="0" smtClean="0"/>
              <a:t>Alt bilgi ekle</a:t>
            </a:r>
            <a:endParaRPr lang="tr-TR" noProof="0" dirty="0"/>
          </a:p>
        </p:txBody>
      </p:sp>
      <p:sp>
        <p:nvSpPr>
          <p:cNvPr id="6" name="Slayt Numarası Yer Tutucusu 5"/>
          <p:cNvSpPr>
            <a:spLocks noGrp="1"/>
          </p:cNvSpPr>
          <p:nvPr>
            <p:ph type="sldNum" sz="quarter" idx="12"/>
          </p:nvPr>
        </p:nvSpPr>
        <p:spPr/>
        <p:txBody>
          <a:bodyPr rtlCol="0"/>
          <a:lstStyle/>
          <a:p>
            <a:pPr rtl="0"/>
            <a:fld id="{401CF334-2D5C-4859-84A6-CA7E6E43FAEB}" type="slidenum">
              <a:rPr lang="tr-TR" noProof="0" smtClean="0"/>
              <a:t>‹#›</a:t>
            </a:fld>
            <a:endParaRPr lang="tr-TR" noProof="0" dirty="0"/>
          </a:p>
        </p:txBody>
      </p:sp>
    </p:spTree>
    <p:extLst>
      <p:ext uri="{BB962C8B-B14F-4D97-AF65-F5344CB8AC3E}">
        <p14:creationId xmlns:p14="http://schemas.microsoft.com/office/powerpoint/2010/main" val="33697544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rtlCol="0"/>
          <a:lstStyle/>
          <a:p>
            <a:pPr rtl="0"/>
            <a:r>
              <a:rPr lang="tr-TR" noProof="0" smtClean="0"/>
              <a:t>Asıl başlık stili için tıklatın</a:t>
            </a:r>
            <a:endParaRPr kumimoji="0" lang="tr-TR" noProof="0" dirty="0"/>
          </a:p>
        </p:txBody>
      </p:sp>
      <p:sp>
        <p:nvSpPr>
          <p:cNvPr id="3" name="İçerik Yer Tutucusu 2"/>
          <p:cNvSpPr>
            <a:spLocks noGrp="1"/>
          </p:cNvSpPr>
          <p:nvPr>
            <p:ph idx="1"/>
          </p:nvPr>
        </p:nvSpPr>
        <p:spPr/>
        <p:txBody>
          <a:bodyPr rtlCol="0"/>
          <a:lstStyle/>
          <a:p>
            <a:pPr lvl="0" rtl="0" eaLnBrk="1" latinLnBrk="0" hangingPunct="1"/>
            <a:r>
              <a:rPr lang="tr-TR" noProof="0" smtClean="0"/>
              <a:t>Asıl metin stillerini düzenle</a:t>
            </a:r>
          </a:p>
          <a:p>
            <a:pPr lvl="1" rtl="0" eaLnBrk="1" latinLnBrk="0" hangingPunct="1"/>
            <a:r>
              <a:rPr lang="tr-TR" noProof="0" smtClean="0"/>
              <a:t>İkinci düzey</a:t>
            </a:r>
          </a:p>
          <a:p>
            <a:pPr lvl="2" rtl="0" eaLnBrk="1" latinLnBrk="0" hangingPunct="1"/>
            <a:r>
              <a:rPr lang="tr-TR" noProof="0" smtClean="0"/>
              <a:t>Üçüncü düzey</a:t>
            </a:r>
          </a:p>
          <a:p>
            <a:pPr lvl="3" rtl="0" eaLnBrk="1" latinLnBrk="0" hangingPunct="1"/>
            <a:r>
              <a:rPr lang="tr-TR" noProof="0" smtClean="0"/>
              <a:t>Dördüncü düzey</a:t>
            </a:r>
          </a:p>
          <a:p>
            <a:pPr lvl="4" rtl="0" eaLnBrk="1" latinLnBrk="0" hangingPunct="1"/>
            <a:r>
              <a:rPr lang="tr-TR" noProof="0" smtClean="0"/>
              <a:t>Beşinci düzey</a:t>
            </a:r>
            <a:endParaRPr kumimoji="0" lang="tr-TR" noProof="0" dirty="0"/>
          </a:p>
        </p:txBody>
      </p:sp>
      <p:sp>
        <p:nvSpPr>
          <p:cNvPr id="4" name="Tarih Yer Tutucusu 3"/>
          <p:cNvSpPr>
            <a:spLocks noGrp="1"/>
          </p:cNvSpPr>
          <p:nvPr>
            <p:ph type="dt" sz="half" idx="10"/>
          </p:nvPr>
        </p:nvSpPr>
        <p:spPr/>
        <p:txBody>
          <a:bodyPr rtlCol="0"/>
          <a:lstStyle/>
          <a:p>
            <a:pPr rtl="0"/>
            <a:fld id="{4221F93F-375D-4AF0-AD0E-F019EB13F4AE}" type="datetime1">
              <a:rPr lang="tr-TR" noProof="0" smtClean="0"/>
              <a:t>7.05.2020</a:t>
            </a:fld>
            <a:endParaRPr lang="tr-TR" noProof="0" dirty="0"/>
          </a:p>
        </p:txBody>
      </p:sp>
      <p:sp>
        <p:nvSpPr>
          <p:cNvPr id="5" name="Alt Bilgi Yer Tutucusu 4"/>
          <p:cNvSpPr>
            <a:spLocks noGrp="1"/>
          </p:cNvSpPr>
          <p:nvPr>
            <p:ph type="ftr" sz="quarter" idx="11"/>
          </p:nvPr>
        </p:nvSpPr>
        <p:spPr/>
        <p:txBody>
          <a:bodyPr rtlCol="0"/>
          <a:lstStyle/>
          <a:p>
            <a:pPr rtl="0"/>
            <a:r>
              <a:rPr lang="tr-TR" noProof="0" dirty="0" smtClean="0"/>
              <a:t>Alt bilgi ekle</a:t>
            </a:r>
            <a:endParaRPr lang="tr-TR" noProof="0" dirty="0"/>
          </a:p>
        </p:txBody>
      </p:sp>
      <p:sp>
        <p:nvSpPr>
          <p:cNvPr id="6" name="Slayt Numarası Yer Tutucusu 5"/>
          <p:cNvSpPr>
            <a:spLocks noGrp="1"/>
          </p:cNvSpPr>
          <p:nvPr>
            <p:ph type="sldNum" sz="quarter" idx="12"/>
          </p:nvPr>
        </p:nvSpPr>
        <p:spPr/>
        <p:txBody>
          <a:bodyPr rtlCol="0"/>
          <a:lstStyle/>
          <a:p>
            <a:pPr rtl="0"/>
            <a:fld id="{401CF334-2D5C-4859-84A6-CA7E6E43FAEB}" type="slidenum">
              <a:rPr lang="tr-TR" noProof="0" smtClean="0"/>
              <a:t>‹#›</a:t>
            </a:fld>
            <a:endParaRPr lang="tr-TR" noProof="0" dirty="0"/>
          </a:p>
        </p:txBody>
      </p:sp>
    </p:spTree>
    <p:extLst>
      <p:ext uri="{BB962C8B-B14F-4D97-AF65-F5344CB8AC3E}">
        <p14:creationId xmlns:p14="http://schemas.microsoft.com/office/powerpoint/2010/main" val="14816821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Başlık 1"/>
          <p:cNvSpPr>
            <a:spLocks noGrp="1"/>
          </p:cNvSpPr>
          <p:nvPr>
            <p:ph type="title"/>
          </p:nvPr>
        </p:nvSpPr>
        <p:spPr>
          <a:xfrm>
            <a:off x="707136" y="1316736"/>
            <a:ext cx="10363200" cy="1362456"/>
          </a:xfrm>
          <a:ln>
            <a:noFill/>
          </a:ln>
        </p:spPr>
        <p:txBody>
          <a:bodyPr vert="horz" tIns="0" bIns="0" rtlCol="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tx2"/>
                </a:solidFill>
                <a:effectLst/>
                <a:latin typeface="+mj-lt"/>
                <a:ea typeface="+mj-ea"/>
                <a:cs typeface="+mj-cs"/>
              </a:defRPr>
            </a:lvl1pPr>
          </a:lstStyle>
          <a:p>
            <a:pPr rtl="0"/>
            <a:r>
              <a:rPr lang="tr-TR" noProof="0" smtClean="0"/>
              <a:t>Asıl başlık stili için tıklatın</a:t>
            </a:r>
            <a:endParaRPr kumimoji="0" lang="tr-TR" noProof="0" dirty="0"/>
          </a:p>
        </p:txBody>
      </p:sp>
      <p:sp>
        <p:nvSpPr>
          <p:cNvPr id="3" name="Metin Yer Tutucusu 2"/>
          <p:cNvSpPr>
            <a:spLocks noGrp="1"/>
          </p:cNvSpPr>
          <p:nvPr>
            <p:ph type="body" idx="1"/>
          </p:nvPr>
        </p:nvSpPr>
        <p:spPr>
          <a:xfrm>
            <a:off x="707136" y="2704664"/>
            <a:ext cx="10363200" cy="1509712"/>
          </a:xfrm>
        </p:spPr>
        <p:txBody>
          <a:bodyPr lIns="45720" rIns="45720" rtlCol="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rtl="0" eaLnBrk="1" latinLnBrk="0" hangingPunct="1"/>
            <a:r>
              <a:rPr lang="tr-TR" noProof="0" smtClean="0"/>
              <a:t>Asıl metin stillerini düzenle</a:t>
            </a:r>
          </a:p>
        </p:txBody>
      </p:sp>
      <p:sp>
        <p:nvSpPr>
          <p:cNvPr id="4" name="Tarih Yer Tutucusu 3"/>
          <p:cNvSpPr>
            <a:spLocks noGrp="1"/>
          </p:cNvSpPr>
          <p:nvPr>
            <p:ph type="dt" sz="half" idx="10"/>
          </p:nvPr>
        </p:nvSpPr>
        <p:spPr/>
        <p:txBody>
          <a:bodyPr rtlCol="0"/>
          <a:lstStyle/>
          <a:p>
            <a:pPr rtl="0"/>
            <a:fld id="{22199C05-117E-4720-822E-941CC8903464}" type="datetime1">
              <a:rPr lang="tr-TR" noProof="0" smtClean="0"/>
              <a:t>7.05.2020</a:t>
            </a:fld>
            <a:endParaRPr lang="tr-TR" noProof="0" dirty="0"/>
          </a:p>
        </p:txBody>
      </p:sp>
      <p:sp>
        <p:nvSpPr>
          <p:cNvPr id="5" name="Alt Bilgi Yer Tutucusu 4"/>
          <p:cNvSpPr>
            <a:spLocks noGrp="1"/>
          </p:cNvSpPr>
          <p:nvPr>
            <p:ph type="ftr" sz="quarter" idx="11"/>
          </p:nvPr>
        </p:nvSpPr>
        <p:spPr/>
        <p:txBody>
          <a:bodyPr rtlCol="0"/>
          <a:lstStyle/>
          <a:p>
            <a:pPr rtl="0"/>
            <a:r>
              <a:rPr lang="tr-TR" noProof="0" dirty="0" smtClean="0"/>
              <a:t>Alt bilgi ekle</a:t>
            </a:r>
            <a:endParaRPr lang="tr-TR" noProof="0" dirty="0"/>
          </a:p>
        </p:txBody>
      </p:sp>
      <p:sp>
        <p:nvSpPr>
          <p:cNvPr id="6" name="Slayt Numarası Yer Tutucusu 5"/>
          <p:cNvSpPr>
            <a:spLocks noGrp="1"/>
          </p:cNvSpPr>
          <p:nvPr>
            <p:ph type="sldNum" sz="quarter" idx="12"/>
          </p:nvPr>
        </p:nvSpPr>
        <p:spPr/>
        <p:txBody>
          <a:bodyPr rtlCol="0"/>
          <a:lstStyle/>
          <a:p>
            <a:pPr rtl="0"/>
            <a:fld id="{401CF334-2D5C-4859-84A6-CA7E6E43FAEB}" type="slidenum">
              <a:rPr lang="tr-TR" noProof="0" smtClean="0"/>
              <a:t>‹#›</a:t>
            </a:fld>
            <a:endParaRPr lang="tr-TR" noProof="0" dirty="0"/>
          </a:p>
        </p:txBody>
      </p:sp>
    </p:spTree>
    <p:extLst>
      <p:ext uri="{BB962C8B-B14F-4D97-AF65-F5344CB8AC3E}">
        <p14:creationId xmlns:p14="http://schemas.microsoft.com/office/powerpoint/2010/main" val="3531933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a:xfrm>
            <a:off x="609600" y="704088"/>
            <a:ext cx="10972800" cy="1143000"/>
          </a:xfrm>
        </p:spPr>
        <p:txBody>
          <a:bodyPr rtlCol="0"/>
          <a:lstStyle/>
          <a:p>
            <a:pPr rtl="0"/>
            <a:r>
              <a:rPr lang="tr-TR" noProof="0" smtClean="0"/>
              <a:t>Asıl başlık stili için tıklatın</a:t>
            </a:r>
            <a:endParaRPr kumimoji="0" lang="tr-TR" noProof="0" dirty="0"/>
          </a:p>
        </p:txBody>
      </p:sp>
      <p:sp>
        <p:nvSpPr>
          <p:cNvPr id="3" name="İçerik Yer Tutucusu 2"/>
          <p:cNvSpPr>
            <a:spLocks noGrp="1"/>
          </p:cNvSpPr>
          <p:nvPr>
            <p:ph sz="half" idx="1"/>
          </p:nvPr>
        </p:nvSpPr>
        <p:spPr>
          <a:xfrm>
            <a:off x="609600" y="1920085"/>
            <a:ext cx="5384800" cy="4434840"/>
          </a:xfrm>
        </p:spPr>
        <p:txBody>
          <a:bodyPr rtlCol="0"/>
          <a:lstStyle>
            <a:lvl1pPr>
              <a:defRPr sz="2600"/>
            </a:lvl1pPr>
            <a:lvl2pPr>
              <a:defRPr sz="2400"/>
            </a:lvl2pPr>
            <a:lvl3pPr>
              <a:defRPr sz="2000"/>
            </a:lvl3pPr>
            <a:lvl4pPr>
              <a:defRPr sz="1800"/>
            </a:lvl4pPr>
            <a:lvl5pPr>
              <a:defRPr sz="1800"/>
            </a:lvl5pPr>
          </a:lstStyle>
          <a:p>
            <a:pPr lvl="0" rtl="0" eaLnBrk="1" latinLnBrk="0" hangingPunct="1"/>
            <a:r>
              <a:rPr lang="tr-TR" noProof="0" smtClean="0"/>
              <a:t>Asıl metin stillerini düzenle</a:t>
            </a:r>
          </a:p>
          <a:p>
            <a:pPr lvl="1" rtl="0" eaLnBrk="1" latinLnBrk="0" hangingPunct="1"/>
            <a:r>
              <a:rPr lang="tr-TR" noProof="0" smtClean="0"/>
              <a:t>İkinci düzey</a:t>
            </a:r>
          </a:p>
          <a:p>
            <a:pPr lvl="2" rtl="0" eaLnBrk="1" latinLnBrk="0" hangingPunct="1"/>
            <a:r>
              <a:rPr lang="tr-TR" noProof="0" smtClean="0"/>
              <a:t>Üçüncü düzey</a:t>
            </a:r>
          </a:p>
          <a:p>
            <a:pPr lvl="3" rtl="0" eaLnBrk="1" latinLnBrk="0" hangingPunct="1"/>
            <a:r>
              <a:rPr lang="tr-TR" noProof="0" smtClean="0"/>
              <a:t>Dördüncü düzey</a:t>
            </a:r>
          </a:p>
          <a:p>
            <a:pPr lvl="4" rtl="0" eaLnBrk="1" latinLnBrk="0" hangingPunct="1"/>
            <a:r>
              <a:rPr lang="tr-TR" noProof="0" smtClean="0"/>
              <a:t>Beşinci düzey</a:t>
            </a:r>
            <a:endParaRPr kumimoji="0" lang="tr-TR" noProof="0" dirty="0"/>
          </a:p>
        </p:txBody>
      </p:sp>
      <p:sp>
        <p:nvSpPr>
          <p:cNvPr id="4" name="İçerik Yer Tutucusu 3"/>
          <p:cNvSpPr>
            <a:spLocks noGrp="1"/>
          </p:cNvSpPr>
          <p:nvPr>
            <p:ph sz="half" idx="2"/>
          </p:nvPr>
        </p:nvSpPr>
        <p:spPr>
          <a:xfrm>
            <a:off x="6197600" y="1920085"/>
            <a:ext cx="5384800" cy="4434840"/>
          </a:xfrm>
        </p:spPr>
        <p:txBody>
          <a:bodyPr rtlCol="0"/>
          <a:lstStyle>
            <a:lvl1pPr>
              <a:defRPr sz="2600"/>
            </a:lvl1pPr>
            <a:lvl2pPr>
              <a:defRPr sz="2400"/>
            </a:lvl2pPr>
            <a:lvl3pPr>
              <a:defRPr sz="2000"/>
            </a:lvl3pPr>
            <a:lvl4pPr>
              <a:defRPr sz="1800"/>
            </a:lvl4pPr>
            <a:lvl5pPr>
              <a:defRPr sz="1800"/>
            </a:lvl5pPr>
          </a:lstStyle>
          <a:p>
            <a:pPr lvl="0" rtl="0" eaLnBrk="1" latinLnBrk="0" hangingPunct="1"/>
            <a:r>
              <a:rPr lang="tr-TR" noProof="0" smtClean="0"/>
              <a:t>Asıl metin stillerini düzenle</a:t>
            </a:r>
          </a:p>
          <a:p>
            <a:pPr lvl="1" rtl="0" eaLnBrk="1" latinLnBrk="0" hangingPunct="1"/>
            <a:r>
              <a:rPr lang="tr-TR" noProof="0" smtClean="0"/>
              <a:t>İkinci düzey</a:t>
            </a:r>
          </a:p>
          <a:p>
            <a:pPr lvl="2" rtl="0" eaLnBrk="1" latinLnBrk="0" hangingPunct="1"/>
            <a:r>
              <a:rPr lang="tr-TR" noProof="0" smtClean="0"/>
              <a:t>Üçüncü düzey</a:t>
            </a:r>
          </a:p>
          <a:p>
            <a:pPr lvl="3" rtl="0" eaLnBrk="1" latinLnBrk="0" hangingPunct="1"/>
            <a:r>
              <a:rPr lang="tr-TR" noProof="0" smtClean="0"/>
              <a:t>Dördüncü düzey</a:t>
            </a:r>
          </a:p>
          <a:p>
            <a:pPr lvl="4" rtl="0" eaLnBrk="1" latinLnBrk="0" hangingPunct="1"/>
            <a:r>
              <a:rPr lang="tr-TR" noProof="0" smtClean="0"/>
              <a:t>Beşinci düzey</a:t>
            </a:r>
            <a:endParaRPr kumimoji="0" lang="tr-TR" noProof="0" dirty="0"/>
          </a:p>
        </p:txBody>
      </p:sp>
      <p:sp>
        <p:nvSpPr>
          <p:cNvPr id="5" name="Tarih Yer Tutucusu 4"/>
          <p:cNvSpPr>
            <a:spLocks noGrp="1"/>
          </p:cNvSpPr>
          <p:nvPr>
            <p:ph type="dt" sz="half" idx="10"/>
          </p:nvPr>
        </p:nvSpPr>
        <p:spPr/>
        <p:txBody>
          <a:bodyPr rtlCol="0"/>
          <a:lstStyle/>
          <a:p>
            <a:pPr rtl="0"/>
            <a:fld id="{463EBEF9-3980-4384-80D3-EB4BD5F6AADC}" type="datetime1">
              <a:rPr lang="tr-TR" noProof="0" smtClean="0"/>
              <a:t>7.05.2020</a:t>
            </a:fld>
            <a:endParaRPr lang="tr-TR" noProof="0" dirty="0"/>
          </a:p>
        </p:txBody>
      </p:sp>
      <p:sp>
        <p:nvSpPr>
          <p:cNvPr id="6" name="Alt Bilgi Yer Tutucusu 5"/>
          <p:cNvSpPr>
            <a:spLocks noGrp="1"/>
          </p:cNvSpPr>
          <p:nvPr>
            <p:ph type="ftr" sz="quarter" idx="11"/>
          </p:nvPr>
        </p:nvSpPr>
        <p:spPr/>
        <p:txBody>
          <a:bodyPr rtlCol="0"/>
          <a:lstStyle/>
          <a:p>
            <a:pPr rtl="0"/>
            <a:r>
              <a:rPr lang="tr-TR" noProof="0" dirty="0" smtClean="0"/>
              <a:t>Alt bilgi ekle</a:t>
            </a:r>
            <a:endParaRPr lang="tr-TR" noProof="0" dirty="0"/>
          </a:p>
        </p:txBody>
      </p:sp>
      <p:sp>
        <p:nvSpPr>
          <p:cNvPr id="7" name="Slayt Numarası Yer Tutucusu 6"/>
          <p:cNvSpPr>
            <a:spLocks noGrp="1"/>
          </p:cNvSpPr>
          <p:nvPr>
            <p:ph type="sldNum" sz="quarter" idx="12"/>
          </p:nvPr>
        </p:nvSpPr>
        <p:spPr/>
        <p:txBody>
          <a:bodyPr rtlCol="0"/>
          <a:lstStyle/>
          <a:p>
            <a:pPr rtl="0"/>
            <a:fld id="{401CF334-2D5C-4859-84A6-CA7E6E43FAEB}" type="slidenum">
              <a:rPr lang="tr-TR" noProof="0" smtClean="0"/>
              <a:t>‹#›</a:t>
            </a:fld>
            <a:endParaRPr lang="tr-TR" noProof="0" dirty="0"/>
          </a:p>
        </p:txBody>
      </p:sp>
    </p:spTree>
    <p:extLst>
      <p:ext uri="{BB962C8B-B14F-4D97-AF65-F5344CB8AC3E}">
        <p14:creationId xmlns:p14="http://schemas.microsoft.com/office/powerpoint/2010/main" val="1090186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a:xfrm>
            <a:off x="609600" y="704088"/>
            <a:ext cx="10972800" cy="1143000"/>
          </a:xfrm>
        </p:spPr>
        <p:txBody>
          <a:bodyPr tIns="45720" rtlCol="0" anchor="b"/>
          <a:lstStyle>
            <a:lvl1pPr>
              <a:defRPr/>
            </a:lvl1pPr>
          </a:lstStyle>
          <a:p>
            <a:pPr rtl="0"/>
            <a:r>
              <a:rPr lang="tr-TR" noProof="0" smtClean="0"/>
              <a:t>Asıl başlık stili için tıklatın</a:t>
            </a:r>
            <a:endParaRPr kumimoji="0" lang="tr-TR" noProof="0" dirty="0"/>
          </a:p>
        </p:txBody>
      </p:sp>
      <p:sp>
        <p:nvSpPr>
          <p:cNvPr id="3" name="Metin Yer Tutucusu 2"/>
          <p:cNvSpPr>
            <a:spLocks noGrp="1"/>
          </p:cNvSpPr>
          <p:nvPr>
            <p:ph type="body" idx="1"/>
          </p:nvPr>
        </p:nvSpPr>
        <p:spPr>
          <a:xfrm>
            <a:off x="609600" y="1855248"/>
            <a:ext cx="5386917" cy="659352"/>
          </a:xfrm>
        </p:spPr>
        <p:txBody>
          <a:bodyPr lIns="45720" tIns="0" rIns="45720" bIns="0" rtlCol="0" anchor="ctr">
            <a:noAutofit/>
          </a:bodyPr>
          <a:lstStyle>
            <a:lvl1pPr marL="0" indent="0">
              <a:buNone/>
              <a:defRPr sz="2400" b="1" cap="none" baseline="0">
                <a:solidFill>
                  <a:schemeClr val="tx1"/>
                </a:solidFill>
                <a:effectLst/>
              </a:defRPr>
            </a:lvl1pPr>
            <a:lvl2pPr>
              <a:buNone/>
              <a:defRPr sz="2000" b="1"/>
            </a:lvl2pPr>
            <a:lvl3pPr>
              <a:buNone/>
              <a:defRPr sz="1800" b="1"/>
            </a:lvl3pPr>
            <a:lvl4pPr>
              <a:buNone/>
              <a:defRPr sz="1600" b="1"/>
            </a:lvl4pPr>
            <a:lvl5pPr>
              <a:buNone/>
              <a:defRPr sz="1600" b="1"/>
            </a:lvl5pPr>
          </a:lstStyle>
          <a:p>
            <a:pPr lvl="0" rtl="0" eaLnBrk="1" latinLnBrk="0" hangingPunct="1"/>
            <a:r>
              <a:rPr lang="tr-TR" noProof="0" smtClean="0"/>
              <a:t>Asıl metin stillerini düzenle</a:t>
            </a:r>
          </a:p>
        </p:txBody>
      </p:sp>
      <p:sp>
        <p:nvSpPr>
          <p:cNvPr id="5" name="İçerik Yer Tutucusu 4"/>
          <p:cNvSpPr>
            <a:spLocks noGrp="1"/>
          </p:cNvSpPr>
          <p:nvPr>
            <p:ph sz="quarter" idx="2"/>
          </p:nvPr>
        </p:nvSpPr>
        <p:spPr>
          <a:xfrm>
            <a:off x="609600" y="2514600"/>
            <a:ext cx="5386917" cy="3845720"/>
          </a:xfrm>
        </p:spPr>
        <p:txBody>
          <a:bodyPr tIns="0" rtlCol="0"/>
          <a:lstStyle>
            <a:lvl1pPr>
              <a:defRPr sz="2200"/>
            </a:lvl1pPr>
            <a:lvl2pPr>
              <a:defRPr sz="2000"/>
            </a:lvl2pPr>
            <a:lvl3pPr>
              <a:defRPr sz="1800"/>
            </a:lvl3pPr>
            <a:lvl4pPr>
              <a:defRPr sz="1600"/>
            </a:lvl4pPr>
            <a:lvl5pPr>
              <a:defRPr sz="1600"/>
            </a:lvl5pPr>
          </a:lstStyle>
          <a:p>
            <a:pPr lvl="0" rtl="0" eaLnBrk="1" latinLnBrk="0" hangingPunct="1"/>
            <a:r>
              <a:rPr lang="tr-TR" noProof="0" smtClean="0"/>
              <a:t>Asıl metin stillerini düzenle</a:t>
            </a:r>
          </a:p>
          <a:p>
            <a:pPr lvl="1" rtl="0" eaLnBrk="1" latinLnBrk="0" hangingPunct="1"/>
            <a:r>
              <a:rPr lang="tr-TR" noProof="0" smtClean="0"/>
              <a:t>İkinci düzey</a:t>
            </a:r>
          </a:p>
          <a:p>
            <a:pPr lvl="2" rtl="0" eaLnBrk="1" latinLnBrk="0" hangingPunct="1"/>
            <a:r>
              <a:rPr lang="tr-TR" noProof="0" smtClean="0"/>
              <a:t>Üçüncü düzey</a:t>
            </a:r>
          </a:p>
          <a:p>
            <a:pPr lvl="3" rtl="0" eaLnBrk="1" latinLnBrk="0" hangingPunct="1"/>
            <a:r>
              <a:rPr lang="tr-TR" noProof="0" smtClean="0"/>
              <a:t>Dördüncü düzey</a:t>
            </a:r>
          </a:p>
          <a:p>
            <a:pPr lvl="4" rtl="0" eaLnBrk="1" latinLnBrk="0" hangingPunct="1"/>
            <a:r>
              <a:rPr lang="tr-TR" noProof="0" smtClean="0"/>
              <a:t>Beşinci düzey</a:t>
            </a:r>
            <a:endParaRPr kumimoji="0" lang="tr-TR" noProof="0" dirty="0"/>
          </a:p>
        </p:txBody>
      </p:sp>
      <p:sp>
        <p:nvSpPr>
          <p:cNvPr id="4" name="Metin Yer Tutucusu 3"/>
          <p:cNvSpPr>
            <a:spLocks noGrp="1"/>
          </p:cNvSpPr>
          <p:nvPr>
            <p:ph type="body" sz="half" idx="3"/>
          </p:nvPr>
        </p:nvSpPr>
        <p:spPr>
          <a:xfrm>
            <a:off x="6193368" y="1859758"/>
            <a:ext cx="5389033" cy="654843"/>
          </a:xfrm>
        </p:spPr>
        <p:txBody>
          <a:bodyPr lIns="45720" tIns="0" rIns="45720" bIns="0" rtlCol="0" anchor="ctr"/>
          <a:lstStyle>
            <a:lvl1pPr marL="0" indent="0">
              <a:buNone/>
              <a:defRPr sz="2400" b="1" cap="none" baseline="0">
                <a:solidFill>
                  <a:schemeClr val="tx1"/>
                </a:solidFill>
                <a:effectLst/>
              </a:defRPr>
            </a:lvl1pPr>
            <a:lvl2pPr>
              <a:buNone/>
              <a:defRPr sz="2000" b="1"/>
            </a:lvl2pPr>
            <a:lvl3pPr>
              <a:buNone/>
              <a:defRPr sz="1800" b="1"/>
            </a:lvl3pPr>
            <a:lvl4pPr>
              <a:buNone/>
              <a:defRPr sz="1600" b="1"/>
            </a:lvl4pPr>
            <a:lvl5pPr>
              <a:buNone/>
              <a:defRPr sz="1600" b="1"/>
            </a:lvl5pPr>
          </a:lstStyle>
          <a:p>
            <a:pPr lvl="0" rtl="0" eaLnBrk="1" latinLnBrk="0" hangingPunct="1"/>
            <a:r>
              <a:rPr lang="tr-TR" noProof="0" smtClean="0"/>
              <a:t>Asıl metin stillerini düzenle</a:t>
            </a:r>
          </a:p>
        </p:txBody>
      </p:sp>
      <p:sp>
        <p:nvSpPr>
          <p:cNvPr id="6" name="İçerik Yer Tutucusu 5"/>
          <p:cNvSpPr>
            <a:spLocks noGrp="1"/>
          </p:cNvSpPr>
          <p:nvPr>
            <p:ph sz="quarter" idx="4"/>
          </p:nvPr>
        </p:nvSpPr>
        <p:spPr>
          <a:xfrm>
            <a:off x="6193368" y="2514600"/>
            <a:ext cx="5389033" cy="3845720"/>
          </a:xfrm>
        </p:spPr>
        <p:txBody>
          <a:bodyPr tIns="0" rtlCol="0"/>
          <a:lstStyle>
            <a:lvl1pPr>
              <a:defRPr sz="2200"/>
            </a:lvl1pPr>
            <a:lvl2pPr>
              <a:defRPr sz="2000"/>
            </a:lvl2pPr>
            <a:lvl3pPr>
              <a:defRPr sz="1800"/>
            </a:lvl3pPr>
            <a:lvl4pPr>
              <a:defRPr sz="1600"/>
            </a:lvl4pPr>
            <a:lvl5pPr>
              <a:defRPr sz="1600"/>
            </a:lvl5pPr>
          </a:lstStyle>
          <a:p>
            <a:pPr lvl="0" rtl="0" eaLnBrk="1" latinLnBrk="0" hangingPunct="1"/>
            <a:r>
              <a:rPr lang="tr-TR" noProof="0" smtClean="0"/>
              <a:t>Asıl metin stillerini düzenle</a:t>
            </a:r>
          </a:p>
          <a:p>
            <a:pPr lvl="1" rtl="0" eaLnBrk="1" latinLnBrk="0" hangingPunct="1"/>
            <a:r>
              <a:rPr lang="tr-TR" noProof="0" smtClean="0"/>
              <a:t>İkinci düzey</a:t>
            </a:r>
          </a:p>
          <a:p>
            <a:pPr lvl="2" rtl="0" eaLnBrk="1" latinLnBrk="0" hangingPunct="1"/>
            <a:r>
              <a:rPr lang="tr-TR" noProof="0" smtClean="0"/>
              <a:t>Üçüncü düzey</a:t>
            </a:r>
          </a:p>
          <a:p>
            <a:pPr lvl="3" rtl="0" eaLnBrk="1" latinLnBrk="0" hangingPunct="1"/>
            <a:r>
              <a:rPr lang="tr-TR" noProof="0" smtClean="0"/>
              <a:t>Dördüncü düzey</a:t>
            </a:r>
          </a:p>
          <a:p>
            <a:pPr lvl="4" rtl="0" eaLnBrk="1" latinLnBrk="0" hangingPunct="1"/>
            <a:r>
              <a:rPr lang="tr-TR" noProof="0" smtClean="0"/>
              <a:t>Beşinci düzey</a:t>
            </a:r>
            <a:endParaRPr kumimoji="0" lang="tr-TR" noProof="0" dirty="0"/>
          </a:p>
        </p:txBody>
      </p:sp>
      <p:sp>
        <p:nvSpPr>
          <p:cNvPr id="7" name="Tarih Yer Tutucusu 6"/>
          <p:cNvSpPr>
            <a:spLocks noGrp="1"/>
          </p:cNvSpPr>
          <p:nvPr>
            <p:ph type="dt" sz="half" idx="10"/>
          </p:nvPr>
        </p:nvSpPr>
        <p:spPr/>
        <p:txBody>
          <a:bodyPr rtlCol="0"/>
          <a:lstStyle/>
          <a:p>
            <a:pPr rtl="0"/>
            <a:fld id="{FBF9A8E6-B37F-47AF-A703-2BCBC9943932}" type="datetime1">
              <a:rPr lang="tr-TR" noProof="0" smtClean="0"/>
              <a:t>7.05.2020</a:t>
            </a:fld>
            <a:endParaRPr lang="tr-TR" noProof="0" dirty="0"/>
          </a:p>
        </p:txBody>
      </p:sp>
      <p:sp>
        <p:nvSpPr>
          <p:cNvPr id="8" name="Alt Bilgi Yer Tutucusu 7"/>
          <p:cNvSpPr>
            <a:spLocks noGrp="1"/>
          </p:cNvSpPr>
          <p:nvPr>
            <p:ph type="ftr" sz="quarter" idx="11"/>
          </p:nvPr>
        </p:nvSpPr>
        <p:spPr/>
        <p:txBody>
          <a:bodyPr rtlCol="0"/>
          <a:lstStyle/>
          <a:p>
            <a:pPr rtl="0"/>
            <a:r>
              <a:rPr lang="tr-TR" noProof="0" dirty="0" smtClean="0"/>
              <a:t>Alt bilgi ekle</a:t>
            </a:r>
            <a:endParaRPr lang="tr-TR" noProof="0" dirty="0"/>
          </a:p>
        </p:txBody>
      </p:sp>
      <p:sp>
        <p:nvSpPr>
          <p:cNvPr id="9" name="Slayt Numarası Yer Tutucusu 8"/>
          <p:cNvSpPr>
            <a:spLocks noGrp="1"/>
          </p:cNvSpPr>
          <p:nvPr>
            <p:ph type="sldNum" sz="quarter" idx="12"/>
          </p:nvPr>
        </p:nvSpPr>
        <p:spPr/>
        <p:txBody>
          <a:bodyPr rtlCol="0"/>
          <a:lstStyle/>
          <a:p>
            <a:pPr rtl="0"/>
            <a:fld id="{401CF334-2D5C-4859-84A6-CA7E6E43FAEB}" type="slidenum">
              <a:rPr lang="tr-TR" noProof="0" smtClean="0"/>
              <a:t>‹#›</a:t>
            </a:fld>
            <a:endParaRPr lang="tr-TR" noProof="0" dirty="0"/>
          </a:p>
        </p:txBody>
      </p:sp>
    </p:spTree>
    <p:extLst>
      <p:ext uri="{BB962C8B-B14F-4D97-AF65-F5344CB8AC3E}">
        <p14:creationId xmlns:p14="http://schemas.microsoft.com/office/powerpoint/2010/main" val="12501885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a:xfrm>
            <a:off x="609600" y="704088"/>
            <a:ext cx="11074400" cy="1143000"/>
          </a:xfrm>
        </p:spPr>
        <p:txBody>
          <a:bodyPr vert="horz" tIns="45720" bIns="0" rtlCol="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pPr rtl="0"/>
            <a:r>
              <a:rPr lang="tr-TR" noProof="0" smtClean="0"/>
              <a:t>Asıl başlık stili için tıklatın</a:t>
            </a:r>
            <a:endParaRPr kumimoji="0" lang="tr-TR" noProof="0" dirty="0"/>
          </a:p>
        </p:txBody>
      </p:sp>
      <p:sp>
        <p:nvSpPr>
          <p:cNvPr id="3" name="Tarih Yer Tutucusu 2"/>
          <p:cNvSpPr>
            <a:spLocks noGrp="1"/>
          </p:cNvSpPr>
          <p:nvPr>
            <p:ph type="dt" sz="half" idx="10"/>
          </p:nvPr>
        </p:nvSpPr>
        <p:spPr/>
        <p:txBody>
          <a:bodyPr rtlCol="0"/>
          <a:lstStyle/>
          <a:p>
            <a:pPr rtl="0"/>
            <a:fld id="{96F71D90-410C-4B16-9BFD-EA0ECDF43110}" type="datetime1">
              <a:rPr lang="tr-TR" noProof="0" smtClean="0"/>
              <a:t>7.05.2020</a:t>
            </a:fld>
            <a:endParaRPr lang="tr-TR" noProof="0" dirty="0"/>
          </a:p>
        </p:txBody>
      </p:sp>
      <p:sp>
        <p:nvSpPr>
          <p:cNvPr id="4" name="Alt Bilgi Yer Tutucusu 3"/>
          <p:cNvSpPr>
            <a:spLocks noGrp="1"/>
          </p:cNvSpPr>
          <p:nvPr>
            <p:ph type="ftr" sz="quarter" idx="11"/>
          </p:nvPr>
        </p:nvSpPr>
        <p:spPr/>
        <p:txBody>
          <a:bodyPr rtlCol="0"/>
          <a:lstStyle/>
          <a:p>
            <a:pPr rtl="0"/>
            <a:r>
              <a:rPr lang="tr-TR" noProof="0" dirty="0" smtClean="0"/>
              <a:t>Alt bilgi ekle</a:t>
            </a:r>
            <a:endParaRPr lang="tr-TR" noProof="0" dirty="0"/>
          </a:p>
        </p:txBody>
      </p:sp>
      <p:sp>
        <p:nvSpPr>
          <p:cNvPr id="5" name="Slayt Numarası Yer Tutucusu 4"/>
          <p:cNvSpPr>
            <a:spLocks noGrp="1"/>
          </p:cNvSpPr>
          <p:nvPr>
            <p:ph type="sldNum" sz="quarter" idx="12"/>
          </p:nvPr>
        </p:nvSpPr>
        <p:spPr/>
        <p:txBody>
          <a:bodyPr rtlCol="0"/>
          <a:lstStyle/>
          <a:p>
            <a:pPr rtl="0"/>
            <a:fld id="{401CF334-2D5C-4859-84A6-CA7E6E43FAEB}" type="slidenum">
              <a:rPr lang="tr-TR" noProof="0" smtClean="0"/>
              <a:t>‹#›</a:t>
            </a:fld>
            <a:endParaRPr lang="tr-TR" noProof="0" dirty="0"/>
          </a:p>
        </p:txBody>
      </p:sp>
    </p:spTree>
    <p:extLst>
      <p:ext uri="{BB962C8B-B14F-4D97-AF65-F5344CB8AC3E}">
        <p14:creationId xmlns:p14="http://schemas.microsoft.com/office/powerpoint/2010/main" val="30718149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Tarih Yer Tutucusu 1"/>
          <p:cNvSpPr>
            <a:spLocks noGrp="1"/>
          </p:cNvSpPr>
          <p:nvPr>
            <p:ph type="dt" sz="half" idx="10"/>
          </p:nvPr>
        </p:nvSpPr>
        <p:spPr/>
        <p:txBody>
          <a:bodyPr rtlCol="0"/>
          <a:lstStyle/>
          <a:p>
            <a:pPr rtl="0"/>
            <a:fld id="{0B0A6C1C-4434-4E26-A555-54E57ED65A8F}" type="datetime1">
              <a:rPr lang="tr-TR" noProof="0" smtClean="0"/>
              <a:t>7.05.2020</a:t>
            </a:fld>
            <a:endParaRPr lang="tr-TR" noProof="0" dirty="0"/>
          </a:p>
        </p:txBody>
      </p:sp>
      <p:sp>
        <p:nvSpPr>
          <p:cNvPr id="3" name="Alt Bilgi Yer Tutucusu 2"/>
          <p:cNvSpPr>
            <a:spLocks noGrp="1"/>
          </p:cNvSpPr>
          <p:nvPr>
            <p:ph type="ftr" sz="quarter" idx="11"/>
          </p:nvPr>
        </p:nvSpPr>
        <p:spPr/>
        <p:txBody>
          <a:bodyPr rtlCol="0"/>
          <a:lstStyle/>
          <a:p>
            <a:pPr rtl="0"/>
            <a:r>
              <a:rPr lang="tr-TR" noProof="0" dirty="0" smtClean="0"/>
              <a:t>Alt bilgi ekle</a:t>
            </a:r>
            <a:endParaRPr lang="tr-TR" noProof="0" dirty="0"/>
          </a:p>
        </p:txBody>
      </p:sp>
      <p:sp>
        <p:nvSpPr>
          <p:cNvPr id="4" name="Slayt Numarası Yer Tutucusu 3"/>
          <p:cNvSpPr>
            <a:spLocks noGrp="1"/>
          </p:cNvSpPr>
          <p:nvPr>
            <p:ph type="sldNum" sz="quarter" idx="12"/>
          </p:nvPr>
        </p:nvSpPr>
        <p:spPr/>
        <p:txBody>
          <a:bodyPr rtlCol="0"/>
          <a:lstStyle/>
          <a:p>
            <a:pPr rtl="0"/>
            <a:fld id="{401CF334-2D5C-4859-84A6-CA7E6E43FAEB}" type="slidenum">
              <a:rPr lang="tr-TR" noProof="0" smtClean="0"/>
              <a:t>‹#›</a:t>
            </a:fld>
            <a:endParaRPr lang="tr-TR" noProof="0" dirty="0"/>
          </a:p>
        </p:txBody>
      </p:sp>
    </p:spTree>
    <p:extLst>
      <p:ext uri="{BB962C8B-B14F-4D97-AF65-F5344CB8AC3E}">
        <p14:creationId xmlns:p14="http://schemas.microsoft.com/office/powerpoint/2010/main" val="2528821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Resim Yazı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914400" y="514352"/>
            <a:ext cx="3657600" cy="1162050"/>
          </a:xfrm>
        </p:spPr>
        <p:txBody>
          <a:bodyPr lIns="0" rtlCol="0" anchor="b">
            <a:noAutofit/>
          </a:bodyPr>
          <a:lstStyle>
            <a:lvl1pPr algn="l" rtl="0">
              <a:spcBef>
                <a:spcPct val="0"/>
              </a:spcBef>
              <a:buNone/>
              <a:defRPr sz="2600" b="0">
                <a:ln>
                  <a:noFill/>
                </a:ln>
                <a:solidFill>
                  <a:schemeClr val="tx2"/>
                </a:solidFill>
                <a:effectLst/>
                <a:latin typeface="+mj-lt"/>
                <a:ea typeface="+mj-ea"/>
                <a:cs typeface="+mj-cs"/>
              </a:defRPr>
            </a:lvl1pPr>
          </a:lstStyle>
          <a:p>
            <a:pPr rtl="0"/>
            <a:r>
              <a:rPr lang="tr-TR" noProof="0" smtClean="0"/>
              <a:t>Asıl başlık stili için tıklatın</a:t>
            </a:r>
            <a:endParaRPr kumimoji="0" lang="tr-TR" noProof="0" dirty="0"/>
          </a:p>
        </p:txBody>
      </p:sp>
      <p:sp>
        <p:nvSpPr>
          <p:cNvPr id="4" name="İçerik Yer Tutucusu 3"/>
          <p:cNvSpPr>
            <a:spLocks noGrp="1"/>
          </p:cNvSpPr>
          <p:nvPr>
            <p:ph sz="half" idx="1"/>
          </p:nvPr>
        </p:nvSpPr>
        <p:spPr>
          <a:xfrm>
            <a:off x="4766733" y="1676400"/>
            <a:ext cx="6815667" cy="4572000"/>
          </a:xfrm>
        </p:spPr>
        <p:txBody>
          <a:bodyPr tIns="0" rtlCol="0"/>
          <a:lstStyle>
            <a:lvl1pPr>
              <a:defRPr sz="2800"/>
            </a:lvl1pPr>
            <a:lvl2pPr>
              <a:defRPr sz="2600"/>
            </a:lvl2pPr>
            <a:lvl3pPr>
              <a:defRPr sz="2400"/>
            </a:lvl3pPr>
            <a:lvl4pPr>
              <a:defRPr sz="2000"/>
            </a:lvl4pPr>
            <a:lvl5pPr>
              <a:defRPr sz="1800"/>
            </a:lvl5pPr>
          </a:lstStyle>
          <a:p>
            <a:pPr lvl="0" rtl="0" eaLnBrk="1" latinLnBrk="0" hangingPunct="1"/>
            <a:r>
              <a:rPr lang="tr-TR" noProof="0" smtClean="0"/>
              <a:t>Asıl metin stillerini düzenle</a:t>
            </a:r>
          </a:p>
          <a:p>
            <a:pPr lvl="1" rtl="0" eaLnBrk="1" latinLnBrk="0" hangingPunct="1"/>
            <a:r>
              <a:rPr lang="tr-TR" noProof="0" smtClean="0"/>
              <a:t>İkinci düzey</a:t>
            </a:r>
          </a:p>
          <a:p>
            <a:pPr lvl="2" rtl="0" eaLnBrk="1" latinLnBrk="0" hangingPunct="1"/>
            <a:r>
              <a:rPr lang="tr-TR" noProof="0" smtClean="0"/>
              <a:t>Üçüncü düzey</a:t>
            </a:r>
          </a:p>
          <a:p>
            <a:pPr lvl="3" rtl="0" eaLnBrk="1" latinLnBrk="0" hangingPunct="1"/>
            <a:r>
              <a:rPr lang="tr-TR" noProof="0" smtClean="0"/>
              <a:t>Dördüncü düzey</a:t>
            </a:r>
          </a:p>
          <a:p>
            <a:pPr lvl="4" rtl="0" eaLnBrk="1" latinLnBrk="0" hangingPunct="1"/>
            <a:r>
              <a:rPr lang="tr-TR" noProof="0" smtClean="0"/>
              <a:t>Beşinci düzey</a:t>
            </a:r>
            <a:endParaRPr kumimoji="0" lang="tr-TR" noProof="0" dirty="0"/>
          </a:p>
        </p:txBody>
      </p:sp>
      <p:sp>
        <p:nvSpPr>
          <p:cNvPr id="3" name="Metin Yer Tutucusu 2"/>
          <p:cNvSpPr>
            <a:spLocks noGrp="1"/>
          </p:cNvSpPr>
          <p:nvPr>
            <p:ph type="body" idx="2"/>
          </p:nvPr>
        </p:nvSpPr>
        <p:spPr>
          <a:xfrm>
            <a:off x="914400" y="1676400"/>
            <a:ext cx="3657600" cy="4572000"/>
          </a:xfrm>
        </p:spPr>
        <p:txBody>
          <a:bodyPr lIns="18288" rIns="18288" rtlCol="0"/>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rtl="0" eaLnBrk="1" latinLnBrk="0" hangingPunct="1"/>
            <a:r>
              <a:rPr lang="tr-TR" noProof="0" smtClean="0"/>
              <a:t>Asıl metin stillerini düzenle</a:t>
            </a:r>
          </a:p>
        </p:txBody>
      </p:sp>
      <p:sp>
        <p:nvSpPr>
          <p:cNvPr id="5" name="Tarih Yer Tutucusu 4"/>
          <p:cNvSpPr>
            <a:spLocks noGrp="1"/>
          </p:cNvSpPr>
          <p:nvPr>
            <p:ph type="dt" sz="half" idx="10"/>
          </p:nvPr>
        </p:nvSpPr>
        <p:spPr/>
        <p:txBody>
          <a:bodyPr rtlCol="0"/>
          <a:lstStyle/>
          <a:p>
            <a:pPr rtl="0"/>
            <a:fld id="{7E6386DA-5C92-4A73-B0CF-808D08079677}" type="datetime1">
              <a:rPr lang="tr-TR" noProof="0" smtClean="0"/>
              <a:t>7.05.2020</a:t>
            </a:fld>
            <a:endParaRPr lang="tr-TR" noProof="0" dirty="0"/>
          </a:p>
        </p:txBody>
      </p:sp>
      <p:sp>
        <p:nvSpPr>
          <p:cNvPr id="6" name="Alt Bilgi Yer Tutucusu 5"/>
          <p:cNvSpPr>
            <a:spLocks noGrp="1"/>
          </p:cNvSpPr>
          <p:nvPr>
            <p:ph type="ftr" sz="quarter" idx="11"/>
          </p:nvPr>
        </p:nvSpPr>
        <p:spPr/>
        <p:txBody>
          <a:bodyPr rtlCol="0"/>
          <a:lstStyle/>
          <a:p>
            <a:pPr rtl="0"/>
            <a:r>
              <a:rPr lang="tr-TR" noProof="0" dirty="0" smtClean="0"/>
              <a:t>Alt bilgi ekle</a:t>
            </a:r>
            <a:endParaRPr lang="tr-TR" noProof="0" dirty="0"/>
          </a:p>
        </p:txBody>
      </p:sp>
      <p:sp>
        <p:nvSpPr>
          <p:cNvPr id="7" name="Slayt Numarası Yer Tutucusu 6"/>
          <p:cNvSpPr>
            <a:spLocks noGrp="1"/>
          </p:cNvSpPr>
          <p:nvPr>
            <p:ph type="sldNum" sz="quarter" idx="12"/>
          </p:nvPr>
        </p:nvSpPr>
        <p:spPr/>
        <p:txBody>
          <a:bodyPr rtlCol="0"/>
          <a:lstStyle/>
          <a:p>
            <a:pPr rtl="0"/>
            <a:fld id="{401CF334-2D5C-4859-84A6-CA7E6E43FAEB}" type="slidenum">
              <a:rPr lang="tr-TR" noProof="0" smtClean="0"/>
              <a:t>‹#›</a:t>
            </a:fld>
            <a:endParaRPr lang="tr-TR" noProof="0" dirty="0"/>
          </a:p>
        </p:txBody>
      </p:sp>
    </p:spTree>
    <p:extLst>
      <p:ext uri="{BB962C8B-B14F-4D97-AF65-F5344CB8AC3E}">
        <p14:creationId xmlns:p14="http://schemas.microsoft.com/office/powerpoint/2010/main" val="19919267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Resim Yazısı İçeren Resim">
    <p:spTree>
      <p:nvGrpSpPr>
        <p:cNvPr id="1" name=""/>
        <p:cNvGrpSpPr/>
        <p:nvPr/>
      </p:nvGrpSpPr>
      <p:grpSpPr>
        <a:xfrm>
          <a:off x="0" y="0"/>
          <a:ext cx="0" cy="0"/>
          <a:chOff x="0" y="0"/>
          <a:chExt cx="0" cy="0"/>
        </a:xfrm>
      </p:grpSpPr>
      <p:sp>
        <p:nvSpPr>
          <p:cNvPr id="9" name="Kesik ve Tek Köşesi Yuvarlak Dikdörtgen 8"/>
          <p:cNvSpPr/>
          <p:nvPr/>
        </p:nvSpPr>
        <p:spPr>
          <a:xfrm rot="420000" flipV="1">
            <a:off x="4221004" y="1108077"/>
            <a:ext cx="70104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rtl="0" eaLnBrk="1" latinLnBrk="0" hangingPunct="1"/>
            <a:endParaRPr kumimoji="0" lang="tr-TR" sz="1800" noProof="0" dirty="0"/>
          </a:p>
        </p:txBody>
      </p:sp>
      <p:sp>
        <p:nvSpPr>
          <p:cNvPr id="12" name="Dik Üçgen 11"/>
          <p:cNvSpPr/>
          <p:nvPr/>
        </p:nvSpPr>
        <p:spPr>
          <a:xfrm rot="420000" flipV="1">
            <a:off x="10672179" y="5359769"/>
            <a:ext cx="207264"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rtl="0" eaLnBrk="1" latinLnBrk="0" hangingPunct="1"/>
            <a:endParaRPr kumimoji="0" lang="tr-TR" sz="1800" noProof="0" dirty="0"/>
          </a:p>
        </p:txBody>
      </p:sp>
      <p:sp>
        <p:nvSpPr>
          <p:cNvPr id="2" name="Başlık 1"/>
          <p:cNvSpPr>
            <a:spLocks noGrp="1"/>
          </p:cNvSpPr>
          <p:nvPr>
            <p:ph type="title"/>
          </p:nvPr>
        </p:nvSpPr>
        <p:spPr>
          <a:xfrm>
            <a:off x="812800" y="1176997"/>
            <a:ext cx="2950464" cy="1582621"/>
          </a:xfrm>
        </p:spPr>
        <p:txBody>
          <a:bodyPr vert="horz" lIns="45720" tIns="45720" rIns="45720" bIns="45720" rtlCol="0" anchor="b"/>
          <a:lstStyle>
            <a:lvl1pPr algn="l">
              <a:buNone/>
              <a:defRPr sz="2000" b="1">
                <a:solidFill>
                  <a:schemeClr val="tx2"/>
                </a:solidFill>
              </a:defRPr>
            </a:lvl1pPr>
          </a:lstStyle>
          <a:p>
            <a:pPr rtl="0"/>
            <a:r>
              <a:rPr lang="tr-TR" noProof="0" smtClean="0"/>
              <a:t>Asıl başlık stili için tıklatın</a:t>
            </a:r>
            <a:endParaRPr kumimoji="0" lang="tr-TR" noProof="0" dirty="0"/>
          </a:p>
        </p:txBody>
      </p:sp>
      <p:sp>
        <p:nvSpPr>
          <p:cNvPr id="3" name="Resim Yer Tutucusu 2" descr="Resim eklemek için boş yer tutucu. Yer tutucuya tıklayın ve eklemek istediğiniz resmi seçin"/>
          <p:cNvSpPr>
            <a:spLocks noGrp="1"/>
          </p:cNvSpPr>
          <p:nvPr>
            <p:ph type="pic" idx="1"/>
          </p:nvPr>
        </p:nvSpPr>
        <p:spPr>
          <a:xfrm rot="420000">
            <a:off x="4647724" y="1199517"/>
            <a:ext cx="6156960" cy="3931920"/>
          </a:xfrm>
          <a:prstGeom prst="rect">
            <a:avLst/>
          </a:prstGeom>
          <a:solidFill>
            <a:schemeClr val="bg2"/>
          </a:solidFill>
          <a:ln w="3000" cap="rnd">
            <a:solidFill>
              <a:srgbClr val="C0C0C0"/>
            </a:solidFill>
            <a:round/>
          </a:ln>
          <a:effectLst/>
        </p:spPr>
        <p:txBody>
          <a:bodyPr rtlCol="0"/>
          <a:lstStyle>
            <a:lvl1pPr marL="0" indent="0">
              <a:buNone/>
              <a:defRPr sz="3200"/>
            </a:lvl1pPr>
          </a:lstStyle>
          <a:p>
            <a:pPr rtl="0"/>
            <a:r>
              <a:rPr lang="tr-TR" noProof="0" smtClean="0"/>
              <a:t>Resim eklemek için simgeyi tıklatın</a:t>
            </a:r>
            <a:endParaRPr kumimoji="0" lang="tr-TR" noProof="0" dirty="0"/>
          </a:p>
        </p:txBody>
      </p:sp>
      <p:sp>
        <p:nvSpPr>
          <p:cNvPr id="4" name="Metin Yer Tutucusu 3"/>
          <p:cNvSpPr>
            <a:spLocks noGrp="1"/>
          </p:cNvSpPr>
          <p:nvPr>
            <p:ph type="body" sz="half" idx="2"/>
          </p:nvPr>
        </p:nvSpPr>
        <p:spPr>
          <a:xfrm>
            <a:off x="812800" y="2828785"/>
            <a:ext cx="2946400" cy="2179320"/>
          </a:xfrm>
        </p:spPr>
        <p:txBody>
          <a:bodyPr lIns="64008" rIns="45720" bIns="45720" rtlCol="0" anchor="t"/>
          <a:lstStyle>
            <a:lvl1pPr marL="0" indent="0" algn="l">
              <a:spcBef>
                <a:spcPts val="250"/>
              </a:spcBef>
              <a:buFontTx/>
              <a:buNone/>
              <a:defRPr sz="1300"/>
            </a:lvl1pPr>
            <a:lvl2pPr>
              <a:defRPr sz="1200"/>
            </a:lvl2pPr>
            <a:lvl3pPr>
              <a:defRPr sz="1000"/>
            </a:lvl3pPr>
            <a:lvl4pPr>
              <a:defRPr sz="900"/>
            </a:lvl4pPr>
            <a:lvl5pPr>
              <a:defRPr sz="900"/>
            </a:lvl5pPr>
          </a:lstStyle>
          <a:p>
            <a:pPr lvl="0" rtl="0" eaLnBrk="1" latinLnBrk="0" hangingPunct="1"/>
            <a:r>
              <a:rPr lang="tr-TR" noProof="0" smtClean="0"/>
              <a:t>Asıl metin stillerini düzenle</a:t>
            </a:r>
          </a:p>
        </p:txBody>
      </p:sp>
      <p:sp>
        <p:nvSpPr>
          <p:cNvPr id="5" name="Tarih Yer Tutucusu 4"/>
          <p:cNvSpPr>
            <a:spLocks noGrp="1"/>
          </p:cNvSpPr>
          <p:nvPr>
            <p:ph type="dt" sz="half" idx="10"/>
          </p:nvPr>
        </p:nvSpPr>
        <p:spPr/>
        <p:txBody>
          <a:bodyPr rtlCol="0"/>
          <a:lstStyle/>
          <a:p>
            <a:pPr rtl="0"/>
            <a:fld id="{B3B9E368-D9EF-4D44-84F6-E0AB247D1959}" type="datetime1">
              <a:rPr lang="tr-TR" noProof="0" smtClean="0"/>
              <a:t>7.05.2020</a:t>
            </a:fld>
            <a:endParaRPr lang="tr-TR" noProof="0" dirty="0"/>
          </a:p>
        </p:txBody>
      </p:sp>
      <p:sp>
        <p:nvSpPr>
          <p:cNvPr id="6" name="Alt Bilgi Yer Tutucusu 5"/>
          <p:cNvSpPr>
            <a:spLocks noGrp="1"/>
          </p:cNvSpPr>
          <p:nvPr>
            <p:ph type="ftr" sz="quarter" idx="11"/>
          </p:nvPr>
        </p:nvSpPr>
        <p:spPr/>
        <p:txBody>
          <a:bodyPr rtlCol="0"/>
          <a:lstStyle/>
          <a:p>
            <a:pPr rtl="0"/>
            <a:r>
              <a:rPr lang="tr-TR" noProof="0" dirty="0" smtClean="0"/>
              <a:t>Alt bilgi ekle</a:t>
            </a:r>
            <a:endParaRPr lang="tr-TR" noProof="0" dirty="0"/>
          </a:p>
        </p:txBody>
      </p:sp>
      <p:sp>
        <p:nvSpPr>
          <p:cNvPr id="7" name="Slayt Numarası Yer Tutucusu 6"/>
          <p:cNvSpPr>
            <a:spLocks noGrp="1"/>
          </p:cNvSpPr>
          <p:nvPr>
            <p:ph type="sldNum" sz="quarter" idx="12"/>
          </p:nvPr>
        </p:nvSpPr>
        <p:spPr>
          <a:xfrm>
            <a:off x="10769600" y="6356351"/>
            <a:ext cx="812800" cy="365125"/>
          </a:xfrm>
        </p:spPr>
        <p:txBody>
          <a:bodyPr rtlCol="0"/>
          <a:lstStyle/>
          <a:p>
            <a:pPr rtl="0"/>
            <a:fld id="{401CF334-2D5C-4859-84A6-CA7E6E43FAEB}" type="slidenum">
              <a:rPr lang="tr-TR" noProof="0" smtClean="0"/>
              <a:t>‹#›</a:t>
            </a:fld>
            <a:endParaRPr lang="tr-TR" noProof="0" dirty="0"/>
          </a:p>
        </p:txBody>
      </p:sp>
      <p:sp>
        <p:nvSpPr>
          <p:cNvPr id="10" name="Serbest Form 9"/>
          <p:cNvSpPr>
            <a:spLocks/>
          </p:cNvSpPr>
          <p:nvPr/>
        </p:nvSpPr>
        <p:spPr bwMode="auto">
          <a:xfrm flipV="1">
            <a:off x="-12700" y="5816600"/>
            <a:ext cx="1221740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rtlCol="0" anchor="t" compatLnSpc="1"/>
          <a:lstStyle/>
          <a:p>
            <a:pPr marL="0" algn="l" rtl="0" eaLnBrk="1" latinLnBrk="0" hangingPunct="1"/>
            <a:endParaRPr kumimoji="0" lang="tr-TR" sz="1800" noProof="0" dirty="0">
              <a:solidFill>
                <a:schemeClr val="tx1"/>
              </a:solidFill>
              <a:latin typeface="+mn-lt"/>
              <a:ea typeface="+mn-ea"/>
              <a:cs typeface="+mn-cs"/>
            </a:endParaRPr>
          </a:p>
        </p:txBody>
      </p:sp>
      <p:sp>
        <p:nvSpPr>
          <p:cNvPr id="11" name="Serbest Form 10"/>
          <p:cNvSpPr>
            <a:spLocks/>
          </p:cNvSpPr>
          <p:nvPr/>
        </p:nvSpPr>
        <p:spPr bwMode="auto">
          <a:xfrm flipV="1">
            <a:off x="5842000" y="6219826"/>
            <a:ext cx="63500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rtlCol="0" anchor="t" compatLnSpc="1"/>
          <a:lstStyle/>
          <a:p>
            <a:pPr marL="0" algn="l" rtl="0" eaLnBrk="1" latinLnBrk="0" hangingPunct="1"/>
            <a:endParaRPr kumimoji="0" lang="tr-TR" sz="1800" noProof="0" dirty="0">
              <a:solidFill>
                <a:schemeClr val="tx1"/>
              </a:solidFill>
              <a:latin typeface="+mn-lt"/>
              <a:ea typeface="+mn-ea"/>
              <a:cs typeface="+mn-cs"/>
            </a:endParaRPr>
          </a:p>
        </p:txBody>
      </p:sp>
    </p:spTree>
    <p:extLst>
      <p:ext uri="{BB962C8B-B14F-4D97-AF65-F5344CB8AC3E}">
        <p14:creationId xmlns:p14="http://schemas.microsoft.com/office/powerpoint/2010/main" val="25196249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25" name="Grup 24"/>
          <p:cNvGrpSpPr/>
          <p:nvPr/>
        </p:nvGrpSpPr>
        <p:grpSpPr>
          <a:xfrm>
            <a:off x="-29028" y="-7144"/>
            <a:ext cx="12240731" cy="6879658"/>
            <a:chOff x="0" y="-21658"/>
            <a:chExt cx="12240731" cy="6879658"/>
          </a:xfrm>
        </p:grpSpPr>
        <p:sp>
          <p:nvSpPr>
            <p:cNvPr id="26" name="Dikdörtgen 25"/>
            <p:cNvSpPr/>
            <p:nvPr/>
          </p:nvSpPr>
          <p:spPr>
            <a:xfrm>
              <a:off x="31633" y="0"/>
              <a:ext cx="12188952"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tr-TR" noProof="0" dirty="0"/>
            </a:p>
          </p:txBody>
        </p:sp>
        <p:grpSp>
          <p:nvGrpSpPr>
            <p:cNvPr id="27" name="Grup 26"/>
            <p:cNvGrpSpPr/>
            <p:nvPr/>
          </p:nvGrpSpPr>
          <p:grpSpPr>
            <a:xfrm>
              <a:off x="0" y="-21658"/>
              <a:ext cx="12240731" cy="1041400"/>
              <a:chOff x="-25356" y="-7144"/>
              <a:chExt cx="12240731" cy="1041400"/>
            </a:xfrm>
          </p:grpSpPr>
          <p:sp>
            <p:nvSpPr>
              <p:cNvPr id="28" name="Serbest biçim 27"/>
              <p:cNvSpPr>
                <a:spLocks/>
              </p:cNvSpPr>
              <p:nvPr/>
            </p:nvSpPr>
            <p:spPr bwMode="auto">
              <a:xfrm>
                <a:off x="-12700" y="-7144"/>
                <a:ext cx="1221740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rtlCol="0" anchor="t" compatLnSpc="1"/>
              <a:lstStyle/>
              <a:p>
                <a:pPr marL="0" algn="l" rtl="0" eaLnBrk="1" latinLnBrk="0" hangingPunct="1"/>
                <a:endParaRPr kumimoji="0" lang="tr-TR" sz="1800" noProof="0" dirty="0">
                  <a:solidFill>
                    <a:schemeClr val="tx1"/>
                  </a:solidFill>
                  <a:latin typeface="+mn-lt"/>
                  <a:ea typeface="+mn-ea"/>
                  <a:cs typeface="+mn-cs"/>
                </a:endParaRPr>
              </a:p>
            </p:txBody>
          </p:sp>
          <p:sp>
            <p:nvSpPr>
              <p:cNvPr id="29" name="Serbest Form 28"/>
              <p:cNvSpPr>
                <a:spLocks/>
              </p:cNvSpPr>
              <p:nvPr/>
            </p:nvSpPr>
            <p:spPr bwMode="auto">
              <a:xfrm>
                <a:off x="5842000" y="-7144"/>
                <a:ext cx="63500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rtlCol="0" anchor="t" compatLnSpc="1"/>
              <a:lstStyle/>
              <a:p>
                <a:pPr marL="0" algn="l" rtl="0" eaLnBrk="1" latinLnBrk="0" hangingPunct="1"/>
                <a:endParaRPr kumimoji="0" lang="tr-TR" sz="1800" noProof="0" dirty="0">
                  <a:solidFill>
                    <a:schemeClr val="tx1"/>
                  </a:solidFill>
                  <a:latin typeface="+mn-lt"/>
                  <a:ea typeface="+mn-ea"/>
                  <a:cs typeface="+mn-cs"/>
                </a:endParaRPr>
              </a:p>
            </p:txBody>
          </p:sp>
          <p:grpSp>
            <p:nvGrpSpPr>
              <p:cNvPr id="31" name="Grup 30"/>
              <p:cNvGrpSpPr/>
              <p:nvPr/>
            </p:nvGrpSpPr>
            <p:grpSpPr>
              <a:xfrm>
                <a:off x="-25356" y="202408"/>
                <a:ext cx="12240731" cy="649224"/>
                <a:chOff x="-19045" y="216550"/>
                <a:chExt cx="9180548" cy="649224"/>
              </a:xfrm>
            </p:grpSpPr>
            <p:sp>
              <p:nvSpPr>
                <p:cNvPr id="32" name="Serbest Form 3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rtlCol="0" anchor="t" compatLnSpc="1"/>
                <a:lstStyle/>
                <a:p>
                  <a:pPr rtl="0"/>
                  <a:endParaRPr kumimoji="0" lang="tr-TR" sz="1800" noProof="0" dirty="0"/>
                </a:p>
              </p:txBody>
            </p:sp>
            <p:sp>
              <p:nvSpPr>
                <p:cNvPr id="33" name="Serbest Form 3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rtlCol="0" anchor="t" compatLnSpc="1"/>
                <a:lstStyle/>
                <a:p>
                  <a:pPr rtl="0"/>
                  <a:endParaRPr kumimoji="0" lang="tr-TR" sz="1800" noProof="0" dirty="0"/>
                </a:p>
              </p:txBody>
            </p:sp>
          </p:grpSp>
        </p:grpSp>
      </p:grpSp>
      <p:sp>
        <p:nvSpPr>
          <p:cNvPr id="9" name="Başlık Yer Tutucusu 8"/>
          <p:cNvSpPr>
            <a:spLocks noGrp="1"/>
          </p:cNvSpPr>
          <p:nvPr>
            <p:ph type="title"/>
          </p:nvPr>
        </p:nvSpPr>
        <p:spPr>
          <a:xfrm>
            <a:off x="609600" y="662782"/>
            <a:ext cx="10972800" cy="1184306"/>
          </a:xfrm>
          <a:prstGeom prst="rect">
            <a:avLst/>
          </a:prstGeom>
        </p:spPr>
        <p:txBody>
          <a:bodyPr vert="horz" lIns="0" rIns="0" bIns="0" rtlCol="0" anchor="b">
            <a:normAutofit/>
          </a:bodyPr>
          <a:lstStyle/>
          <a:p>
            <a:pPr rtl="0"/>
            <a:r>
              <a:rPr lang="tr-TR" noProof="0" dirty="0" smtClean="0"/>
              <a:t>Asıl başlık stilini düzenlemek için tıklayın</a:t>
            </a:r>
            <a:endParaRPr kumimoji="0" lang="tr-TR" noProof="0" dirty="0"/>
          </a:p>
        </p:txBody>
      </p:sp>
      <p:sp>
        <p:nvSpPr>
          <p:cNvPr id="30" name="Metin Yer Tutucusu 29"/>
          <p:cNvSpPr>
            <a:spLocks noGrp="1"/>
          </p:cNvSpPr>
          <p:nvPr>
            <p:ph type="body" idx="1"/>
          </p:nvPr>
        </p:nvSpPr>
        <p:spPr>
          <a:xfrm>
            <a:off x="609600" y="1935480"/>
            <a:ext cx="10972800" cy="4389120"/>
          </a:xfrm>
          <a:prstGeom prst="rect">
            <a:avLst/>
          </a:prstGeom>
        </p:spPr>
        <p:txBody>
          <a:bodyPr vert="horz" rtlCol="0">
            <a:normAutofit/>
          </a:bodyPr>
          <a:lstStyle/>
          <a:p>
            <a:pPr lvl="0" rtl="0" eaLnBrk="1" latinLnBrk="0" hangingPunct="1"/>
            <a:r>
              <a:rPr lang="tr-TR" noProof="0" dirty="0" smtClean="0"/>
              <a:t>Asıl metin stillerini düzenlemek için tıklayın</a:t>
            </a:r>
          </a:p>
          <a:p>
            <a:pPr lvl="1" rtl="0" eaLnBrk="1" latinLnBrk="0" hangingPunct="1"/>
            <a:r>
              <a:rPr lang="tr-TR" noProof="0" dirty="0" smtClean="0"/>
              <a:t>İkinci düzey</a:t>
            </a:r>
          </a:p>
          <a:p>
            <a:pPr lvl="2" rtl="0" eaLnBrk="1" latinLnBrk="0" hangingPunct="1"/>
            <a:r>
              <a:rPr lang="tr-TR" noProof="0" dirty="0" smtClean="0"/>
              <a:t>Üçüncü düzey</a:t>
            </a:r>
          </a:p>
          <a:p>
            <a:pPr lvl="3" rtl="0" eaLnBrk="1" latinLnBrk="0" hangingPunct="1"/>
            <a:r>
              <a:rPr lang="tr-TR" noProof="0" dirty="0" smtClean="0"/>
              <a:t>Dördüncü düzey</a:t>
            </a:r>
          </a:p>
          <a:p>
            <a:pPr lvl="4" rtl="0" eaLnBrk="1" latinLnBrk="0" hangingPunct="1"/>
            <a:r>
              <a:rPr lang="tr-TR" noProof="0" dirty="0" smtClean="0"/>
              <a:t>Beşinci düzey</a:t>
            </a:r>
            <a:endParaRPr lang="tr-TR" noProof="0" dirty="0"/>
          </a:p>
        </p:txBody>
      </p:sp>
      <p:sp>
        <p:nvSpPr>
          <p:cNvPr id="10" name="Tarih Yer Tutucusu 9"/>
          <p:cNvSpPr>
            <a:spLocks noGrp="1"/>
          </p:cNvSpPr>
          <p:nvPr>
            <p:ph type="dt" sz="half" idx="2"/>
          </p:nvPr>
        </p:nvSpPr>
        <p:spPr>
          <a:xfrm>
            <a:off x="609600" y="6356351"/>
            <a:ext cx="2844800" cy="365125"/>
          </a:xfrm>
          <a:prstGeom prst="rect">
            <a:avLst/>
          </a:prstGeom>
        </p:spPr>
        <p:txBody>
          <a:bodyPr vert="horz" lIns="0" tIns="0" rIns="0" bIns="0" rtlCol="0" anchor="b"/>
          <a:lstStyle>
            <a:lvl1pPr algn="l" eaLnBrk="1" latinLnBrk="0" hangingPunct="1">
              <a:defRPr kumimoji="0" sz="1100">
                <a:solidFill>
                  <a:schemeClr val="tx1"/>
                </a:solidFill>
              </a:defRPr>
            </a:lvl1pPr>
          </a:lstStyle>
          <a:p>
            <a:pPr rtl="0"/>
            <a:fld id="{3193FE27-A740-43D0-8304-44C82B551D2A}" type="datetime1">
              <a:rPr lang="tr-TR" noProof="0" smtClean="0"/>
              <a:t>7.05.2020</a:t>
            </a:fld>
            <a:endParaRPr lang="tr-TR" noProof="0" dirty="0"/>
          </a:p>
        </p:txBody>
      </p:sp>
      <p:sp>
        <p:nvSpPr>
          <p:cNvPr id="22" name="Alt Bilgi Yer Tutucusu 21"/>
          <p:cNvSpPr>
            <a:spLocks noGrp="1"/>
          </p:cNvSpPr>
          <p:nvPr>
            <p:ph type="ftr" sz="quarter" idx="3"/>
          </p:nvPr>
        </p:nvSpPr>
        <p:spPr>
          <a:xfrm>
            <a:off x="3556000" y="6356351"/>
            <a:ext cx="4470400" cy="365125"/>
          </a:xfrm>
          <a:prstGeom prst="rect">
            <a:avLst/>
          </a:prstGeom>
        </p:spPr>
        <p:txBody>
          <a:bodyPr vert="horz" lIns="0" tIns="0" rIns="0" bIns="0" rtlCol="0" anchor="b"/>
          <a:lstStyle>
            <a:lvl1pPr algn="l" eaLnBrk="1" latinLnBrk="0" hangingPunct="1">
              <a:defRPr kumimoji="0" sz="1100">
                <a:solidFill>
                  <a:schemeClr val="tx1"/>
                </a:solidFill>
              </a:defRPr>
            </a:lvl1pPr>
          </a:lstStyle>
          <a:p>
            <a:pPr rtl="0"/>
            <a:r>
              <a:rPr lang="tr-TR" noProof="0" dirty="0" smtClean="0"/>
              <a:t>Alt bilgi ekle</a:t>
            </a:r>
            <a:endParaRPr lang="tr-TR" noProof="0" dirty="0"/>
          </a:p>
        </p:txBody>
      </p:sp>
      <p:sp>
        <p:nvSpPr>
          <p:cNvPr id="18" name="Slayt Numarası Yer Tutucusu 17"/>
          <p:cNvSpPr>
            <a:spLocks noGrp="1"/>
          </p:cNvSpPr>
          <p:nvPr>
            <p:ph type="sldNum" sz="quarter" idx="4"/>
          </p:nvPr>
        </p:nvSpPr>
        <p:spPr>
          <a:xfrm>
            <a:off x="10566400" y="6356351"/>
            <a:ext cx="1016000" cy="365125"/>
          </a:xfrm>
          <a:prstGeom prst="rect">
            <a:avLst/>
          </a:prstGeom>
        </p:spPr>
        <p:txBody>
          <a:bodyPr vert="horz" lIns="0" tIns="0" rIns="0" bIns="0" rtlCol="0" anchor="b"/>
          <a:lstStyle>
            <a:lvl1pPr algn="r" eaLnBrk="1" latinLnBrk="0" hangingPunct="1">
              <a:defRPr kumimoji="0" sz="1100">
                <a:solidFill>
                  <a:schemeClr val="tx1"/>
                </a:solidFill>
              </a:defRPr>
            </a:lvl1pPr>
          </a:lstStyle>
          <a:p>
            <a:pPr rtl="0"/>
            <a:fld id="{401CF334-2D5C-4859-84A6-CA7E6E43FAEB}" type="slidenum">
              <a:rPr lang="tr-TR" noProof="0" smtClean="0"/>
              <a:pPr/>
              <a:t>‹#›</a:t>
            </a:fld>
            <a:endParaRPr lang="tr-TR" noProof="0" dirty="0"/>
          </a:p>
        </p:txBody>
      </p:sp>
    </p:spTree>
    <p:extLst>
      <p:ext uri="{BB962C8B-B14F-4D97-AF65-F5344CB8AC3E}">
        <p14:creationId xmlns:p14="http://schemas.microsoft.com/office/powerpoint/2010/main" val="94285284"/>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hf sldNum="0" hdr="0" ftr="0" dt="0"/>
  <p:txStyles>
    <p:titleStyle>
      <a:lvl1pPr algn="l" rtl="0" eaLnBrk="1" latinLnBrk="0" hangingPunct="1">
        <a:lnSpc>
          <a:spcPct val="80000"/>
        </a:lnSpc>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lumMod val="50000"/>
          </a:schemeClr>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lumMod val="50000"/>
          </a:schemeClr>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lumMod val="50000"/>
          </a:schemeClr>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lumMod val="50000"/>
          </a:schemeClr>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lumMod val="75000"/>
          </a:schemeClr>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lumMod val="50000"/>
          </a:schemeClr>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lumMod val="75000"/>
          </a:schemeClr>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286000" indent="0" algn="l" rtl="0" eaLnBrk="1" latinLnBrk="0" hangingPunct="1">
        <a:spcBef>
          <a:spcPct val="20000"/>
        </a:spcBef>
        <a:buClr>
          <a:schemeClr val="tx2"/>
        </a:buClr>
        <a:buFontTx/>
        <a:buNone/>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1.png"/><Relationship Id="rId1" Type="http://schemas.openxmlformats.org/officeDocument/2006/relationships/slideLayout" Target="../slideLayouts/slideLayout7.xml"/><Relationship Id="rId5" Type="http://schemas.openxmlformats.org/officeDocument/2006/relationships/image" Target="../media/image54.png"/><Relationship Id="rId4" Type="http://schemas.openxmlformats.org/officeDocument/2006/relationships/image" Target="../media/image53.png"/></Relationships>
</file>

<file path=ppt/slides/_rels/slide6.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5.png"/><Relationship Id="rId1" Type="http://schemas.openxmlformats.org/officeDocument/2006/relationships/slideLayout" Target="../slideLayouts/slideLayout7.xml"/><Relationship Id="rId5" Type="http://schemas.openxmlformats.org/officeDocument/2006/relationships/image" Target="../media/image56.png"/><Relationship Id="rId4" Type="http://schemas.openxmlformats.org/officeDocument/2006/relationships/image" Target="../media/image53.png"/></Relationships>
</file>

<file path=ppt/slides/_rels/slide7.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7.png"/><Relationship Id="rId1" Type="http://schemas.openxmlformats.org/officeDocument/2006/relationships/slideLayout" Target="../slideLayouts/slideLayout7.xml"/><Relationship Id="rId5" Type="http://schemas.openxmlformats.org/officeDocument/2006/relationships/image" Target="../media/image58.png"/><Relationship Id="rId4" Type="http://schemas.openxmlformats.org/officeDocument/2006/relationships/image" Target="../media/image53.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6678393" y="1223482"/>
            <a:ext cx="4164859" cy="1815882"/>
          </a:xfrm>
          <a:prstGeom prst="rect">
            <a:avLst/>
          </a:prstGeom>
        </p:spPr>
        <p:txBody>
          <a:bodyPr wrap="none">
            <a:spAutoFit/>
          </a:bodyPr>
          <a:lstStyle/>
          <a:p>
            <a:pPr algn="ctr">
              <a:spcAft>
                <a:spcPts val="0"/>
              </a:spcAft>
            </a:pPr>
            <a:r>
              <a:rPr lang="tr-TR" sz="2800" b="1" kern="150" dirty="0" smtClean="0">
                <a:latin typeface="Times New Roman" panose="02020603050405020304" pitchFamily="18" charset="0"/>
                <a:ea typeface="Times New Roman" panose="02020603050405020304" pitchFamily="18" charset="0"/>
                <a:cs typeface="Times New Roman" panose="02020603050405020304" pitchFamily="18" charset="0"/>
              </a:rPr>
              <a:t>AŞÇILIK PROGRAMI</a:t>
            </a:r>
          </a:p>
          <a:p>
            <a:pPr algn="ctr">
              <a:spcAft>
                <a:spcPts val="0"/>
              </a:spcAft>
            </a:pPr>
            <a:endParaRPr lang="tr-TR" sz="2800" b="1" kern="150" dirty="0">
              <a:latin typeface="Times New Roman" panose="02020603050405020304" pitchFamily="18" charset="0"/>
              <a:ea typeface="Times New Roman" panose="02020603050405020304" pitchFamily="18" charset="0"/>
              <a:cs typeface="Times New Roman" panose="02020603050405020304" pitchFamily="18" charset="0"/>
            </a:endParaRPr>
          </a:p>
          <a:p>
            <a:pPr algn="ctr">
              <a:spcAft>
                <a:spcPts val="0"/>
              </a:spcAft>
            </a:pPr>
            <a:r>
              <a:rPr lang="tr-TR" sz="2800" b="1" kern="150" dirty="0" smtClean="0">
                <a:latin typeface="Times New Roman" panose="02020603050405020304" pitchFamily="18" charset="0"/>
                <a:ea typeface="Times New Roman" panose="02020603050405020304" pitchFamily="18" charset="0"/>
                <a:cs typeface="Times New Roman" panose="02020603050405020304" pitchFamily="18" charset="0"/>
              </a:rPr>
              <a:t>YİYECEK </a:t>
            </a:r>
            <a:r>
              <a:rPr lang="tr-TR" sz="2800" b="1" kern="150" dirty="0">
                <a:latin typeface="Times New Roman" panose="02020603050405020304" pitchFamily="18" charset="0"/>
                <a:ea typeface="Times New Roman" panose="02020603050405020304" pitchFamily="18" charset="0"/>
                <a:cs typeface="Times New Roman" panose="02020603050405020304" pitchFamily="18" charset="0"/>
              </a:rPr>
              <a:t>VE </a:t>
            </a:r>
            <a:r>
              <a:rPr lang="tr-TR" sz="2800" b="1" kern="150" dirty="0" smtClean="0">
                <a:latin typeface="Times New Roman" panose="02020603050405020304" pitchFamily="18" charset="0"/>
                <a:ea typeface="Times New Roman" panose="02020603050405020304" pitchFamily="18" charset="0"/>
                <a:cs typeface="Times New Roman" panose="02020603050405020304" pitchFamily="18" charset="0"/>
              </a:rPr>
              <a:t>İÇECEK</a:t>
            </a:r>
          </a:p>
          <a:p>
            <a:pPr algn="ctr">
              <a:spcAft>
                <a:spcPts val="0"/>
              </a:spcAft>
            </a:pPr>
            <a:r>
              <a:rPr lang="tr-TR" sz="2800" b="1" kern="150" dirty="0" smtClean="0">
                <a:latin typeface="Times New Roman" panose="02020603050405020304" pitchFamily="18" charset="0"/>
                <a:ea typeface="Times New Roman" panose="02020603050405020304" pitchFamily="18" charset="0"/>
                <a:cs typeface="Times New Roman" panose="02020603050405020304" pitchFamily="18" charset="0"/>
              </a:rPr>
              <a:t> MALİYET </a:t>
            </a:r>
            <a:r>
              <a:rPr lang="tr-TR" sz="2800" b="1" kern="150" dirty="0">
                <a:latin typeface="Times New Roman" panose="02020603050405020304" pitchFamily="18" charset="0"/>
                <a:ea typeface="Times New Roman" panose="02020603050405020304" pitchFamily="18" charset="0"/>
                <a:cs typeface="Times New Roman" panose="02020603050405020304" pitchFamily="18" charset="0"/>
              </a:rPr>
              <a:t>KONTROLÜ</a:t>
            </a:r>
            <a:endParaRPr lang="tr-TR" sz="2800" kern="150" dirty="0">
              <a:latin typeface="Times New Roman" panose="02020603050405020304" pitchFamily="18" charset="0"/>
              <a:ea typeface="SimSun" panose="02010600030101010101" pitchFamily="2" charset="-122"/>
              <a:cs typeface="Mangal"/>
            </a:endParaRPr>
          </a:p>
        </p:txBody>
      </p:sp>
      <p:pic>
        <p:nvPicPr>
          <p:cNvPr id="3" name="Resim 2"/>
          <p:cNvPicPr>
            <a:picLocks noChangeAspect="1"/>
          </p:cNvPicPr>
          <p:nvPr/>
        </p:nvPicPr>
        <p:blipFill>
          <a:blip r:embed="rId2"/>
          <a:stretch>
            <a:fillRect/>
          </a:stretch>
        </p:blipFill>
        <p:spPr>
          <a:xfrm>
            <a:off x="5741398" y="3701143"/>
            <a:ext cx="6038850" cy="2778987"/>
          </a:xfrm>
          <a:prstGeom prst="rect">
            <a:avLst/>
          </a:prstGeom>
        </p:spPr>
      </p:pic>
      <p:pic>
        <p:nvPicPr>
          <p:cNvPr id="4" name="Resim 3"/>
          <p:cNvPicPr>
            <a:picLocks noChangeAspect="1"/>
          </p:cNvPicPr>
          <p:nvPr/>
        </p:nvPicPr>
        <p:blipFill>
          <a:blip r:embed="rId3"/>
          <a:stretch>
            <a:fillRect/>
          </a:stretch>
        </p:blipFill>
        <p:spPr>
          <a:xfrm>
            <a:off x="292417" y="150223"/>
            <a:ext cx="5267325" cy="3962400"/>
          </a:xfrm>
          <a:prstGeom prst="rect">
            <a:avLst/>
          </a:prstGeom>
        </p:spPr>
      </p:pic>
      <p:sp>
        <p:nvSpPr>
          <p:cNvPr id="5" name="Dikdörtgen 4"/>
          <p:cNvSpPr/>
          <p:nvPr/>
        </p:nvSpPr>
        <p:spPr>
          <a:xfrm>
            <a:off x="2070716" y="4450008"/>
            <a:ext cx="1710726" cy="523220"/>
          </a:xfrm>
          <a:prstGeom prst="rect">
            <a:avLst/>
          </a:prstGeom>
        </p:spPr>
        <p:txBody>
          <a:bodyPr wrap="none">
            <a:spAutoFit/>
          </a:bodyPr>
          <a:lstStyle/>
          <a:p>
            <a:pPr algn="ctr">
              <a:spcAft>
                <a:spcPts val="0"/>
              </a:spcAft>
            </a:pPr>
            <a:r>
              <a:rPr lang="tr-TR" sz="2800" b="1" kern="150" dirty="0" smtClean="0">
                <a:latin typeface="Times New Roman" panose="02020603050405020304" pitchFamily="18" charset="0"/>
                <a:ea typeface="SimSun" panose="02010600030101010101" pitchFamily="2" charset="-122"/>
                <a:cs typeface="Times New Roman" panose="02020603050405020304" pitchFamily="18" charset="0"/>
              </a:rPr>
              <a:t>KONU </a:t>
            </a:r>
            <a:r>
              <a:rPr lang="tr-TR" sz="2800" b="1" kern="150" dirty="0" smtClean="0">
                <a:latin typeface="Times New Roman" panose="02020603050405020304" pitchFamily="18" charset="0"/>
                <a:ea typeface="SimSun" panose="02010600030101010101" pitchFamily="2" charset="-122"/>
                <a:cs typeface="Times New Roman" panose="02020603050405020304" pitchFamily="18" charset="0"/>
              </a:rPr>
              <a:t>10</a:t>
            </a:r>
            <a:endParaRPr lang="tr-TR" sz="2800" kern="150" dirty="0">
              <a:latin typeface="Times New Roman" panose="02020603050405020304" pitchFamily="18" charset="0"/>
              <a:ea typeface="SimSun" panose="02010600030101010101" pitchFamily="2" charset="-122"/>
              <a:cs typeface="Mangal"/>
            </a:endParaRPr>
          </a:p>
        </p:txBody>
      </p:sp>
    </p:spTree>
    <p:extLst>
      <p:ext uri="{BB962C8B-B14F-4D97-AF65-F5344CB8AC3E}">
        <p14:creationId xmlns:p14="http://schemas.microsoft.com/office/powerpoint/2010/main" val="4149660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365760" y="847287"/>
            <a:ext cx="11443062" cy="2811604"/>
          </a:xfrm>
          <a:prstGeom prst="rect">
            <a:avLst/>
          </a:prstGeom>
        </p:spPr>
        <p:txBody>
          <a:bodyPr wrap="square">
            <a:spAutoFit/>
          </a:bodyPr>
          <a:lstStyle/>
          <a:p>
            <a:pPr algn="ctr">
              <a:lnSpc>
                <a:spcPct val="107000"/>
              </a:lnSpc>
              <a:spcAft>
                <a:spcPts val="800"/>
              </a:spcAft>
            </a:pPr>
            <a:r>
              <a:rPr lang="tr-TR" sz="2000" b="1" dirty="0" smtClean="0">
                <a:latin typeface="Times New Roman" panose="02020603050405020304" pitchFamily="18" charset="0"/>
                <a:ea typeface="Calibri" panose="020F0502020204030204" pitchFamily="34" charset="0"/>
                <a:cs typeface="Times New Roman" panose="02020603050405020304" pitchFamily="18" charset="0"/>
              </a:rPr>
              <a:t>Yiyecek İçecek Bütçesi Gider Tahmini</a:t>
            </a:r>
          </a:p>
          <a:p>
            <a:pPr algn="ctr">
              <a:lnSpc>
                <a:spcPct val="107000"/>
              </a:lnSpc>
              <a:spcAft>
                <a:spcPts val="800"/>
              </a:spcAft>
            </a:pPr>
            <a:r>
              <a:rPr lang="tr-TR" dirty="0" smtClean="0">
                <a:latin typeface="Times New Roman" panose="02020603050405020304" pitchFamily="18" charset="0"/>
                <a:ea typeface="Calibri" panose="020F0502020204030204" pitchFamily="34" charset="0"/>
                <a:cs typeface="Times New Roman" panose="02020603050405020304" pitchFamily="18" charset="0"/>
              </a:rPr>
              <a:t>Yiyecek içecek satışlarının maliyetleri hesaplanırken geçmiş senelere ait ortalama değerler kullanılabilir. Örneğin geçmiş son beş senenin ortalama yüzdesi referans alınabilir. İşletme isterse son senenin artış oranını da kendisine referans olarak belirleyebilir. Bu karar işletmenin içinde bulunduğu ekonomik ve diğer dış etkenlere göre belirlenebilecektir. </a:t>
            </a:r>
            <a:endParaRPr lang="tr-TR" dirty="0">
              <a:latin typeface="Times New Roman" panose="02020603050405020304" pitchFamily="18" charset="0"/>
              <a:ea typeface="Calibri" panose="020F0502020204030204" pitchFamily="34" charset="0"/>
              <a:cs typeface="Times New Roman" panose="02020603050405020304" pitchFamily="18" charset="0"/>
            </a:endParaRPr>
          </a:p>
          <a:p>
            <a:pPr algn="ctr">
              <a:lnSpc>
                <a:spcPct val="107000"/>
              </a:lnSpc>
              <a:spcAft>
                <a:spcPts val="800"/>
              </a:spcAft>
            </a:pPr>
            <a:endParaRPr lang="tr-TR" dirty="0" smtClean="0">
              <a:latin typeface="Times New Roman" panose="02020603050405020304" pitchFamily="18" charset="0"/>
              <a:ea typeface="Calibri" panose="020F0502020204030204" pitchFamily="34" charset="0"/>
              <a:cs typeface="Times New Roman" panose="02020603050405020304" pitchFamily="18" charset="0"/>
            </a:endParaRPr>
          </a:p>
          <a:p>
            <a:pPr algn="ctr">
              <a:lnSpc>
                <a:spcPct val="107000"/>
              </a:lnSpc>
              <a:spcAft>
                <a:spcPts val="800"/>
              </a:spcAft>
            </a:pPr>
            <a:endParaRPr lang="tr-TR" sz="1400" dirty="0" smtClean="0">
              <a:latin typeface="Times New Roman" panose="02020603050405020304" pitchFamily="18" charset="0"/>
              <a:ea typeface="Calibri" panose="020F0502020204030204" pitchFamily="34" charset="0"/>
              <a:cs typeface="Times New Roman" panose="02020603050405020304" pitchFamily="18" charset="0"/>
            </a:endParaRPr>
          </a:p>
          <a:p>
            <a:pPr algn="ctr">
              <a:lnSpc>
                <a:spcPct val="107000"/>
              </a:lnSpc>
              <a:spcAft>
                <a:spcPts val="800"/>
              </a:spcAft>
            </a:pPr>
            <a:endParaRPr lang="tr-TR" sz="1400" dirty="0">
              <a:latin typeface="Times New Roman" panose="02020603050405020304" pitchFamily="18" charset="0"/>
              <a:ea typeface="Calibri" panose="020F0502020204030204" pitchFamily="34" charset="0"/>
              <a:cs typeface="Times New Roman" panose="02020603050405020304" pitchFamily="18" charset="0"/>
            </a:endParaRPr>
          </a:p>
          <a:p>
            <a:pPr algn="ctr">
              <a:lnSpc>
                <a:spcPct val="107000"/>
              </a:lnSpc>
              <a:spcAft>
                <a:spcPts val="800"/>
              </a:spcAft>
            </a:pPr>
            <a:endParaRPr lang="tr-TR" sz="1400" dirty="0">
              <a:latin typeface="Calibri" panose="020F0502020204030204" pitchFamily="34" charset="0"/>
              <a:ea typeface="Calibri" panose="020F0502020204030204" pitchFamily="34"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3" name="Dikdörtgen 2"/>
              <p:cNvSpPr/>
              <p:nvPr/>
            </p:nvSpPr>
            <p:spPr>
              <a:xfrm>
                <a:off x="2769325" y="3553784"/>
                <a:ext cx="7106195" cy="1927579"/>
              </a:xfrm>
              <a:prstGeom prst="rect">
                <a:avLst/>
              </a:prstGeom>
              <a:gradFill flip="none" rotWithShape="1">
                <a:gsLst>
                  <a:gs pos="0">
                    <a:schemeClr val="accent6">
                      <a:lumMod val="5000"/>
                      <a:lumOff val="95000"/>
                    </a:schemeClr>
                  </a:gs>
                  <a:gs pos="74000">
                    <a:schemeClr val="accent6">
                      <a:lumMod val="45000"/>
                      <a:lumOff val="55000"/>
                    </a:schemeClr>
                  </a:gs>
                  <a:gs pos="83000">
                    <a:schemeClr val="accent6">
                      <a:lumMod val="45000"/>
                      <a:lumOff val="55000"/>
                    </a:schemeClr>
                  </a:gs>
                  <a:gs pos="100000">
                    <a:schemeClr val="accent6">
                      <a:lumMod val="30000"/>
                      <a:lumOff val="70000"/>
                    </a:schemeClr>
                  </a:gs>
                </a:gsLst>
                <a:lin ang="5400000" scaled="1"/>
                <a:tileRect/>
              </a:gradFill>
            </p:spPr>
            <p:txBody>
              <a:bodyPr wrap="square">
                <a:spAutoFit/>
              </a:bodyPr>
              <a:lstStyle/>
              <a:p>
                <a:pPr algn="just">
                  <a:lnSpc>
                    <a:spcPct val="107000"/>
                  </a:lnSpc>
                  <a:spcAft>
                    <a:spcPts val="800"/>
                  </a:spcAft>
                </a:pPr>
                <a:r>
                  <a:rPr lang="tr-TR" dirty="0" smtClean="0">
                    <a:latin typeface="Times New Roman" panose="02020603050405020304" pitchFamily="18" charset="0"/>
                    <a:ea typeface="Calibri" panose="020F0502020204030204" pitchFamily="34" charset="0"/>
                    <a:cs typeface="Times New Roman" panose="02020603050405020304" pitchFamily="18" charset="0"/>
                  </a:rPr>
                  <a:t>Satış maliyeti ilgili olarak şu formüllerden yararlanılabilir:</a:t>
                </a:r>
              </a:p>
              <a:p>
                <a:pPr algn="just">
                  <a:lnSpc>
                    <a:spcPct val="107000"/>
                  </a:lnSpc>
                  <a:spcAft>
                    <a:spcPts val="800"/>
                  </a:spcAft>
                </a:pPr>
                <a:r>
                  <a:rPr lang="tr-TR" dirty="0">
                    <a:latin typeface="Times New Roman" panose="02020603050405020304" pitchFamily="18" charset="0"/>
                    <a:ea typeface="Calibri" panose="020F0502020204030204" pitchFamily="34" charset="0"/>
                    <a:cs typeface="Times New Roman" panose="02020603050405020304" pitchFamily="18" charset="0"/>
                  </a:rPr>
                  <a:t>Yiyecek maliyet yüzdesi</a:t>
                </a:r>
                <a14:m>
                  <m:oMath xmlns:m="http://schemas.openxmlformats.org/officeDocument/2006/math">
                    <m:r>
                      <a:rPr lang="tr-TR" i="1">
                        <a:latin typeface="Cambria Math" panose="02040503050406030204" pitchFamily="18" charset="0"/>
                        <a:ea typeface="Calibri" panose="020F0502020204030204" pitchFamily="34" charset="0"/>
                        <a:cs typeface="Times New Roman" panose="02020603050405020304" pitchFamily="18" charset="0"/>
                      </a:rPr>
                      <m:t>=</m:t>
                    </m:r>
                    <m:f>
                      <m:fPr>
                        <m:ctrlPr>
                          <a:rPr lang="tr-TR" i="1">
                            <a:latin typeface="Cambria Math" panose="02040503050406030204" pitchFamily="18" charset="0"/>
                            <a:ea typeface="Calibri" panose="020F0502020204030204" pitchFamily="34" charset="0"/>
                            <a:cs typeface="Times New Roman" panose="02020603050405020304" pitchFamily="18" charset="0"/>
                          </a:rPr>
                        </m:ctrlPr>
                      </m:fPr>
                      <m:num>
                        <m:r>
                          <a:rPr lang="tr-TR" i="1">
                            <a:latin typeface="Cambria Math" panose="02040503050406030204" pitchFamily="18" charset="0"/>
                            <a:ea typeface="Calibri" panose="020F0502020204030204" pitchFamily="34" charset="0"/>
                            <a:cs typeface="Times New Roman" panose="02020603050405020304" pitchFamily="18" charset="0"/>
                          </a:rPr>
                          <m:t>𝑆𝑎𝑡𝚤𝑙𝑎𝑛</m:t>
                        </m:r>
                        <m:r>
                          <a:rPr lang="tr-TR" i="1">
                            <a:latin typeface="Cambria Math" panose="02040503050406030204" pitchFamily="18" charset="0"/>
                            <a:ea typeface="Calibri" panose="020F0502020204030204" pitchFamily="34" charset="0"/>
                            <a:cs typeface="Times New Roman" panose="02020603050405020304" pitchFamily="18" charset="0"/>
                          </a:rPr>
                          <m:t> </m:t>
                        </m:r>
                        <m:r>
                          <a:rPr lang="tr-TR" i="1">
                            <a:latin typeface="Cambria Math" panose="02040503050406030204" pitchFamily="18" charset="0"/>
                            <a:ea typeface="Calibri" panose="020F0502020204030204" pitchFamily="34" charset="0"/>
                            <a:cs typeface="Times New Roman" panose="02020603050405020304" pitchFamily="18" charset="0"/>
                          </a:rPr>
                          <m:t>𝑦𝑖𝑦𝑒𝑐𝑒𝑘</m:t>
                        </m:r>
                        <m:r>
                          <a:rPr lang="tr-TR" i="1">
                            <a:latin typeface="Cambria Math" panose="02040503050406030204" pitchFamily="18" charset="0"/>
                            <a:ea typeface="Calibri" panose="020F0502020204030204" pitchFamily="34" charset="0"/>
                            <a:cs typeface="Times New Roman" panose="02020603050405020304" pitchFamily="18" charset="0"/>
                          </a:rPr>
                          <m:t> </m:t>
                        </m:r>
                        <m:r>
                          <a:rPr lang="tr-TR" i="1">
                            <a:latin typeface="Cambria Math" panose="02040503050406030204" pitchFamily="18" charset="0"/>
                            <a:ea typeface="Calibri" panose="020F0502020204030204" pitchFamily="34" charset="0"/>
                            <a:cs typeface="Times New Roman" panose="02020603050405020304" pitchFamily="18" charset="0"/>
                          </a:rPr>
                          <m:t>𝑚𝑎𝑙𝑖𝑦𝑒𝑡𝑖</m:t>
                        </m:r>
                      </m:num>
                      <m:den>
                        <m:r>
                          <a:rPr lang="tr-TR" i="1">
                            <a:latin typeface="Cambria Math" panose="02040503050406030204" pitchFamily="18" charset="0"/>
                            <a:ea typeface="Calibri" panose="020F0502020204030204" pitchFamily="34" charset="0"/>
                            <a:cs typeface="Times New Roman" panose="02020603050405020304" pitchFamily="18" charset="0"/>
                          </a:rPr>
                          <m:t>𝑌𝑖𝑦𝑒𝑐𝑒𝑘</m:t>
                        </m:r>
                        <m:r>
                          <a:rPr lang="tr-TR" i="1">
                            <a:latin typeface="Cambria Math" panose="02040503050406030204" pitchFamily="18" charset="0"/>
                            <a:ea typeface="Calibri" panose="020F0502020204030204" pitchFamily="34" charset="0"/>
                            <a:cs typeface="Times New Roman" panose="02020603050405020304" pitchFamily="18" charset="0"/>
                          </a:rPr>
                          <m:t> </m:t>
                        </m:r>
                        <m:r>
                          <a:rPr lang="tr-TR" i="1">
                            <a:latin typeface="Cambria Math" panose="02040503050406030204" pitchFamily="18" charset="0"/>
                            <a:ea typeface="Calibri" panose="020F0502020204030204" pitchFamily="34" charset="0"/>
                            <a:cs typeface="Times New Roman" panose="02020603050405020304" pitchFamily="18" charset="0"/>
                          </a:rPr>
                          <m:t>𝑠𝑎𝑡𝚤</m:t>
                        </m:r>
                        <m:r>
                          <a:rPr lang="tr-TR" i="1">
                            <a:latin typeface="Cambria Math" panose="02040503050406030204" pitchFamily="18" charset="0"/>
                            <a:ea typeface="Calibri" panose="020F0502020204030204" pitchFamily="34" charset="0"/>
                            <a:cs typeface="Times New Roman" panose="02020603050405020304" pitchFamily="18" charset="0"/>
                          </a:rPr>
                          <m:t>ş</m:t>
                        </m:r>
                        <m:r>
                          <a:rPr lang="tr-TR" i="1">
                            <a:latin typeface="Cambria Math" panose="02040503050406030204" pitchFamily="18" charset="0"/>
                            <a:ea typeface="Calibri" panose="020F0502020204030204" pitchFamily="34" charset="0"/>
                            <a:cs typeface="Times New Roman" panose="02020603050405020304" pitchFamily="18" charset="0"/>
                          </a:rPr>
                          <m:t>𝑙𝑎𝑟𝚤</m:t>
                        </m:r>
                      </m:den>
                    </m:f>
                  </m:oMath>
                </a14:m>
                <a:endParaRPr lang="tr-TR" dirty="0">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07000"/>
                  </a:lnSpc>
                  <a:spcAft>
                    <a:spcPts val="800"/>
                  </a:spcAft>
                </a:pPr>
                <a:endParaRPr lang="tr-TR" dirty="0">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07000"/>
                  </a:lnSpc>
                  <a:spcAft>
                    <a:spcPts val="800"/>
                  </a:spcAft>
                </a:pPr>
                <a:r>
                  <a:rPr lang="tr-TR" dirty="0">
                    <a:latin typeface="Times New Roman" panose="02020603050405020304" pitchFamily="18" charset="0"/>
                    <a:ea typeface="Calibri" panose="020F0502020204030204" pitchFamily="34" charset="0"/>
                    <a:cs typeface="Times New Roman" panose="02020603050405020304" pitchFamily="18" charset="0"/>
                  </a:rPr>
                  <a:t>İçecek maliyet</a:t>
                </a:r>
                <a14:m>
                  <m:oMath xmlns:m="http://schemas.openxmlformats.org/officeDocument/2006/math">
                    <m:r>
                      <a:rPr lang="tr-TR">
                        <a:latin typeface="Cambria Math" panose="02040503050406030204" pitchFamily="18" charset="0"/>
                        <a:ea typeface="Calibri" panose="020F0502020204030204" pitchFamily="34" charset="0"/>
                        <a:cs typeface="Times New Roman" panose="02020603050405020304" pitchFamily="18" charset="0"/>
                      </a:rPr>
                      <m:t> </m:t>
                    </m:r>
                    <m:r>
                      <m:rPr>
                        <m:sty m:val="p"/>
                      </m:rPr>
                      <a:rPr lang="tr-TR">
                        <a:latin typeface="Cambria Math" panose="02040503050406030204" pitchFamily="18" charset="0"/>
                        <a:ea typeface="Calibri" panose="020F0502020204030204" pitchFamily="34" charset="0"/>
                        <a:cs typeface="Times New Roman" panose="02020603050405020304" pitchFamily="18" charset="0"/>
                      </a:rPr>
                      <m:t>y</m:t>
                    </m:r>
                    <m:r>
                      <a:rPr lang="tr-TR">
                        <a:latin typeface="Cambria Math" panose="02040503050406030204" pitchFamily="18" charset="0"/>
                        <a:ea typeface="Calibri" panose="020F0502020204030204" pitchFamily="34" charset="0"/>
                        <a:cs typeface="Times New Roman" panose="02020603050405020304" pitchFamily="18" charset="0"/>
                      </a:rPr>
                      <m:t>ü</m:t>
                    </m:r>
                    <m:r>
                      <m:rPr>
                        <m:sty m:val="p"/>
                      </m:rPr>
                      <a:rPr lang="tr-TR">
                        <a:latin typeface="Cambria Math" panose="02040503050406030204" pitchFamily="18" charset="0"/>
                        <a:ea typeface="Calibri" panose="020F0502020204030204" pitchFamily="34" charset="0"/>
                        <a:cs typeface="Times New Roman" panose="02020603050405020304" pitchFamily="18" charset="0"/>
                      </a:rPr>
                      <m:t>zdesi</m:t>
                    </m:r>
                    <m:r>
                      <a:rPr lang="tr-TR" i="1">
                        <a:latin typeface="Cambria Math" panose="02040503050406030204" pitchFamily="18" charset="0"/>
                        <a:ea typeface="Calibri" panose="020F0502020204030204" pitchFamily="34" charset="0"/>
                        <a:cs typeface="Times New Roman" panose="02020603050405020304" pitchFamily="18" charset="0"/>
                      </a:rPr>
                      <m:t>=</m:t>
                    </m:r>
                    <m:f>
                      <m:fPr>
                        <m:ctrlPr>
                          <a:rPr lang="tr-TR" i="1">
                            <a:latin typeface="Cambria Math" panose="02040503050406030204" pitchFamily="18" charset="0"/>
                            <a:ea typeface="Calibri" panose="020F0502020204030204" pitchFamily="34" charset="0"/>
                            <a:cs typeface="Times New Roman" panose="02020603050405020304" pitchFamily="18" charset="0"/>
                          </a:rPr>
                        </m:ctrlPr>
                      </m:fPr>
                      <m:num>
                        <m:r>
                          <a:rPr lang="tr-TR" i="1">
                            <a:latin typeface="Cambria Math" panose="02040503050406030204" pitchFamily="18" charset="0"/>
                            <a:ea typeface="Calibri" panose="020F0502020204030204" pitchFamily="34" charset="0"/>
                            <a:cs typeface="Times New Roman" panose="02020603050405020304" pitchFamily="18" charset="0"/>
                          </a:rPr>
                          <m:t>𝑆𝑎𝑡𝚤𝑙𝑎𝑛</m:t>
                        </m:r>
                        <m:r>
                          <a:rPr lang="tr-TR" i="1">
                            <a:latin typeface="Cambria Math" panose="02040503050406030204" pitchFamily="18" charset="0"/>
                            <a:ea typeface="Calibri" panose="020F0502020204030204" pitchFamily="34" charset="0"/>
                            <a:cs typeface="Times New Roman" panose="02020603050405020304" pitchFamily="18" charset="0"/>
                          </a:rPr>
                          <m:t> </m:t>
                        </m:r>
                        <m:r>
                          <a:rPr lang="tr-TR" i="1">
                            <a:latin typeface="Cambria Math" panose="02040503050406030204" pitchFamily="18" charset="0"/>
                            <a:ea typeface="Calibri" panose="020F0502020204030204" pitchFamily="34" charset="0"/>
                            <a:cs typeface="Times New Roman" panose="02020603050405020304" pitchFamily="18" charset="0"/>
                          </a:rPr>
                          <m:t>𝑖</m:t>
                        </m:r>
                        <m:r>
                          <a:rPr lang="tr-TR" i="1">
                            <a:latin typeface="Cambria Math" panose="02040503050406030204" pitchFamily="18" charset="0"/>
                            <a:ea typeface="Calibri" panose="020F0502020204030204" pitchFamily="34" charset="0"/>
                            <a:cs typeface="Times New Roman" panose="02020603050405020304" pitchFamily="18" charset="0"/>
                          </a:rPr>
                          <m:t>ç</m:t>
                        </m:r>
                        <m:r>
                          <a:rPr lang="tr-TR" i="1">
                            <a:latin typeface="Cambria Math" panose="02040503050406030204" pitchFamily="18" charset="0"/>
                            <a:ea typeface="Calibri" panose="020F0502020204030204" pitchFamily="34" charset="0"/>
                            <a:cs typeface="Times New Roman" panose="02020603050405020304" pitchFamily="18" charset="0"/>
                          </a:rPr>
                          <m:t>𝑒𝑐𝑒𝑘</m:t>
                        </m:r>
                        <m:r>
                          <a:rPr lang="tr-TR" i="1">
                            <a:latin typeface="Cambria Math" panose="02040503050406030204" pitchFamily="18" charset="0"/>
                            <a:ea typeface="Calibri" panose="020F0502020204030204" pitchFamily="34" charset="0"/>
                            <a:cs typeface="Times New Roman" panose="02020603050405020304" pitchFamily="18" charset="0"/>
                          </a:rPr>
                          <m:t> </m:t>
                        </m:r>
                        <m:r>
                          <a:rPr lang="tr-TR" i="1">
                            <a:latin typeface="Cambria Math" panose="02040503050406030204" pitchFamily="18" charset="0"/>
                            <a:ea typeface="Calibri" panose="020F0502020204030204" pitchFamily="34" charset="0"/>
                            <a:cs typeface="Times New Roman" panose="02020603050405020304" pitchFamily="18" charset="0"/>
                          </a:rPr>
                          <m:t>𝑚𝑎𝑙𝑖𝑦𝑒𝑡𝑖</m:t>
                        </m:r>
                      </m:num>
                      <m:den>
                        <m:r>
                          <a:rPr lang="tr-TR" i="1">
                            <a:latin typeface="Cambria Math" panose="02040503050406030204" pitchFamily="18" charset="0"/>
                            <a:ea typeface="Calibri" panose="020F0502020204030204" pitchFamily="34" charset="0"/>
                            <a:cs typeface="Times New Roman" panose="02020603050405020304" pitchFamily="18" charset="0"/>
                          </a:rPr>
                          <m:t>İç</m:t>
                        </m:r>
                        <m:r>
                          <a:rPr lang="tr-TR" i="1">
                            <a:latin typeface="Cambria Math" panose="02040503050406030204" pitchFamily="18" charset="0"/>
                            <a:ea typeface="Calibri" panose="020F0502020204030204" pitchFamily="34" charset="0"/>
                            <a:cs typeface="Times New Roman" panose="02020603050405020304" pitchFamily="18" charset="0"/>
                          </a:rPr>
                          <m:t>𝑒𝑐𝑒𝑘</m:t>
                        </m:r>
                        <m:r>
                          <a:rPr lang="tr-TR" b="0" i="1" smtClean="0">
                            <a:latin typeface="Cambria Math" panose="02040503050406030204" pitchFamily="18" charset="0"/>
                            <a:ea typeface="Calibri" panose="020F0502020204030204" pitchFamily="34" charset="0"/>
                            <a:cs typeface="Times New Roman" panose="02020603050405020304" pitchFamily="18" charset="0"/>
                          </a:rPr>
                          <m:t> </m:t>
                        </m:r>
                        <m:r>
                          <a:rPr lang="tr-TR" i="1">
                            <a:latin typeface="Cambria Math" panose="02040503050406030204" pitchFamily="18" charset="0"/>
                            <a:ea typeface="Calibri" panose="020F0502020204030204" pitchFamily="34" charset="0"/>
                            <a:cs typeface="Times New Roman" panose="02020603050405020304" pitchFamily="18" charset="0"/>
                          </a:rPr>
                          <m:t>𝑠𝑎𝑡𝚤</m:t>
                        </m:r>
                        <m:r>
                          <a:rPr lang="tr-TR" i="1">
                            <a:latin typeface="Cambria Math" panose="02040503050406030204" pitchFamily="18" charset="0"/>
                            <a:ea typeface="Calibri" panose="020F0502020204030204" pitchFamily="34" charset="0"/>
                            <a:cs typeface="Times New Roman" panose="02020603050405020304" pitchFamily="18" charset="0"/>
                          </a:rPr>
                          <m:t>ş</m:t>
                        </m:r>
                        <m:r>
                          <a:rPr lang="tr-TR" i="1">
                            <a:latin typeface="Cambria Math" panose="02040503050406030204" pitchFamily="18" charset="0"/>
                            <a:ea typeface="Calibri" panose="020F0502020204030204" pitchFamily="34" charset="0"/>
                            <a:cs typeface="Times New Roman" panose="02020603050405020304" pitchFamily="18" charset="0"/>
                          </a:rPr>
                          <m:t>𝑙𝑎𝑟𝚤</m:t>
                        </m:r>
                      </m:den>
                    </m:f>
                  </m:oMath>
                </a14:m>
                <a:endParaRPr lang="tr-TR" dirty="0"/>
              </a:p>
            </p:txBody>
          </p:sp>
        </mc:Choice>
        <mc:Fallback xmlns="">
          <p:sp>
            <p:nvSpPr>
              <p:cNvPr id="3" name="Dikdörtgen 2"/>
              <p:cNvSpPr>
                <a:spLocks noRot="1" noChangeAspect="1" noMove="1" noResize="1" noEditPoints="1" noAdjustHandles="1" noChangeArrowheads="1" noChangeShapeType="1" noTextEdit="1"/>
              </p:cNvSpPr>
              <p:nvPr/>
            </p:nvSpPr>
            <p:spPr>
              <a:xfrm>
                <a:off x="2769325" y="3553784"/>
                <a:ext cx="7106195" cy="1927579"/>
              </a:xfrm>
              <a:prstGeom prst="rect">
                <a:avLst/>
              </a:prstGeom>
              <a:blipFill>
                <a:blip r:embed="rId2"/>
                <a:stretch>
                  <a:fillRect l="-686" t="-1899" b="-1899"/>
                </a:stretch>
              </a:blipFill>
            </p:spPr>
            <p:txBody>
              <a:bodyPr/>
              <a:lstStyle/>
              <a:p>
                <a:r>
                  <a:rPr lang="tr-TR">
                    <a:noFill/>
                  </a:rPr>
                  <a:t> </a:t>
                </a:r>
              </a:p>
            </p:txBody>
          </p:sp>
        </mc:Fallback>
      </mc:AlternateContent>
    </p:spTree>
    <p:extLst>
      <p:ext uri="{BB962C8B-B14F-4D97-AF65-F5344CB8AC3E}">
        <p14:creationId xmlns:p14="http://schemas.microsoft.com/office/powerpoint/2010/main" val="36418982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731521" y="1048121"/>
            <a:ext cx="10371908" cy="4557145"/>
          </a:xfrm>
          <a:prstGeom prst="rect">
            <a:avLst/>
          </a:prstGeom>
        </p:spPr>
        <p:txBody>
          <a:bodyPr wrap="square">
            <a:spAutoFit/>
          </a:bodyPr>
          <a:lstStyle/>
          <a:p>
            <a:pPr algn="ctr">
              <a:lnSpc>
                <a:spcPct val="107000"/>
              </a:lnSpc>
              <a:spcAft>
                <a:spcPts val="800"/>
              </a:spcAft>
            </a:pPr>
            <a:r>
              <a:rPr lang="tr-TR" sz="2000" dirty="0" smtClean="0">
                <a:latin typeface="Times New Roman" panose="02020603050405020304" pitchFamily="18" charset="0"/>
                <a:ea typeface="Calibri" panose="020F0502020204030204" pitchFamily="34" charset="0"/>
                <a:cs typeface="Times New Roman" panose="02020603050405020304" pitchFamily="18" charset="0"/>
              </a:rPr>
              <a:t>Yiyecek içecek işletmeleri, yiyecek maliyetlerinin durumunu günlük, haftalık, aylık dönemlerde kıyaslama olanağı sağlamak amacıyla yiyecek içecek maliyet yüzdelerini hesaplar .Yiyecek içecek maliyet yüzdesi, yiyecek satışlarıyla maliyetlerin kıyaslanmasına yarayan yiyecek servis oranı anahtarıdır. </a:t>
            </a:r>
          </a:p>
          <a:p>
            <a:pPr algn="ctr">
              <a:lnSpc>
                <a:spcPct val="107000"/>
              </a:lnSpc>
              <a:spcAft>
                <a:spcPts val="800"/>
              </a:spcAft>
            </a:pPr>
            <a:r>
              <a:rPr lang="tr-TR" sz="2000" dirty="0" smtClean="0">
                <a:latin typeface="Times New Roman" panose="02020603050405020304" pitchFamily="18" charset="0"/>
                <a:ea typeface="Calibri" panose="020F0502020204030204" pitchFamily="34" charset="0"/>
                <a:cs typeface="Times New Roman" panose="02020603050405020304" pitchFamily="18" charset="0"/>
              </a:rPr>
              <a:t>Maliyetlerin uygunluğunu araştırmak içim bu orana ihtiyaç olur. Yiyecek içecek maliyetlerinin her gün aynı kalacağı düşünülemeyeceği için önceki satışlardan hesaplanan maliyet yüzdesinin ilerleyen zaman içerisinde maliyet yüzdeleriyle kıyaslamaları yapılarak işletmenin satış-maliyet-kar durumları ortaya çıkarılabilir.</a:t>
            </a:r>
          </a:p>
          <a:p>
            <a:pPr algn="ctr">
              <a:lnSpc>
                <a:spcPct val="107000"/>
              </a:lnSpc>
              <a:spcAft>
                <a:spcPts val="800"/>
              </a:spcAft>
            </a:pPr>
            <a:r>
              <a:rPr lang="tr-TR" sz="2000" dirty="0" smtClean="0">
                <a:latin typeface="Times New Roman" panose="02020603050405020304" pitchFamily="18" charset="0"/>
                <a:ea typeface="Calibri" panose="020F0502020204030204" pitchFamily="34" charset="0"/>
                <a:cs typeface="Times New Roman" panose="02020603050405020304" pitchFamily="18" charset="0"/>
              </a:rPr>
              <a:t>Bir yiyeceğin maliyet yüzdesi üç unsurdan etkilenir</a:t>
            </a:r>
          </a:p>
          <a:p>
            <a:pPr algn="ctr">
              <a:lnSpc>
                <a:spcPct val="107000"/>
              </a:lnSpc>
              <a:spcAft>
                <a:spcPts val="800"/>
              </a:spcAft>
            </a:pPr>
            <a:r>
              <a:rPr lang="tr-TR" sz="2000" dirty="0" smtClean="0">
                <a:latin typeface="Times New Roman" panose="02020603050405020304" pitchFamily="18" charset="0"/>
                <a:ea typeface="Calibri" panose="020F0502020204030204" pitchFamily="34" charset="0"/>
                <a:cs typeface="Times New Roman" panose="02020603050405020304" pitchFamily="18" charset="0"/>
              </a:rPr>
              <a:t>1.Satılan yiyeceğin maliyeti</a:t>
            </a:r>
          </a:p>
          <a:p>
            <a:pPr algn="ctr">
              <a:lnSpc>
                <a:spcPct val="107000"/>
              </a:lnSpc>
              <a:spcAft>
                <a:spcPts val="800"/>
              </a:spcAft>
            </a:pPr>
            <a:r>
              <a:rPr lang="tr-TR" sz="2000" dirty="0" smtClean="0">
                <a:latin typeface="Times New Roman" panose="02020603050405020304" pitchFamily="18" charset="0"/>
                <a:ea typeface="Calibri" panose="020F0502020204030204" pitchFamily="34" charset="0"/>
                <a:cs typeface="Times New Roman" panose="02020603050405020304" pitchFamily="18" charset="0"/>
              </a:rPr>
              <a:t>2.Servis edilen porsiyonun büyüklüğü</a:t>
            </a:r>
          </a:p>
          <a:p>
            <a:pPr algn="ctr">
              <a:lnSpc>
                <a:spcPct val="107000"/>
              </a:lnSpc>
              <a:spcAft>
                <a:spcPts val="800"/>
              </a:spcAft>
            </a:pPr>
            <a:r>
              <a:rPr lang="tr-TR" sz="2000" dirty="0" smtClean="0">
                <a:latin typeface="Times New Roman" panose="02020603050405020304" pitchFamily="18" charset="0"/>
                <a:ea typeface="Calibri" panose="020F0502020204030204" pitchFamily="34" charset="0"/>
                <a:cs typeface="Times New Roman" panose="02020603050405020304" pitchFamily="18" charset="0"/>
              </a:rPr>
              <a:t>3.Müşteri tarafından ödenecek mönü fiyatı</a:t>
            </a:r>
            <a:endParaRPr lang="tr-TR" sz="2000" dirty="0">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2328731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ikdörtgen 2"/>
          <p:cNvSpPr/>
          <p:nvPr/>
        </p:nvSpPr>
        <p:spPr>
          <a:xfrm>
            <a:off x="1036320" y="1556547"/>
            <a:ext cx="10162903" cy="2862322"/>
          </a:xfrm>
          <a:prstGeom prst="rect">
            <a:avLst/>
          </a:prstGeom>
        </p:spPr>
        <p:txBody>
          <a:bodyPr wrap="square">
            <a:spAutoFit/>
          </a:bodyPr>
          <a:lstStyle/>
          <a:p>
            <a:pPr algn="ctr"/>
            <a:r>
              <a:rPr lang="tr-TR" sz="2000" dirty="0">
                <a:latin typeface="Times New Roman" panose="02020603050405020304" pitchFamily="18" charset="0"/>
                <a:ea typeface="Calibri" panose="020F0502020204030204" pitchFamily="34" charset="0"/>
                <a:cs typeface="Times New Roman" panose="02020603050405020304" pitchFamily="18" charset="0"/>
              </a:rPr>
              <a:t>Yiyecek içecek </a:t>
            </a:r>
            <a:r>
              <a:rPr lang="tr-TR" sz="2000" dirty="0" smtClean="0">
                <a:latin typeface="Times New Roman" panose="02020603050405020304" pitchFamily="18" charset="0"/>
                <a:ea typeface="Calibri" panose="020F0502020204030204" pitchFamily="34" charset="0"/>
                <a:cs typeface="Times New Roman" panose="02020603050405020304" pitchFamily="18" charset="0"/>
              </a:rPr>
              <a:t>maliyet yüzdesi formülünde, maliyet olarak satılan yiyeceğin maliyeti akla gelmelidir. Stoktaki ya da üretim merkezlerinde bekleyen satılmamış yiyecek malzemeleri bu maliyet kapsamında değildir.</a:t>
            </a:r>
          </a:p>
          <a:p>
            <a:pPr algn="ctr"/>
            <a:endParaRPr lang="tr-TR" sz="2000" dirty="0">
              <a:latin typeface="Times New Roman" panose="02020603050405020304" pitchFamily="18" charset="0"/>
              <a:cs typeface="Times New Roman" panose="02020603050405020304" pitchFamily="18" charset="0"/>
            </a:endParaRPr>
          </a:p>
          <a:p>
            <a:pPr algn="ctr"/>
            <a:r>
              <a:rPr lang="tr-TR" sz="2000" dirty="0" smtClean="0">
                <a:latin typeface="Times New Roman" panose="02020603050405020304" pitchFamily="18" charset="0"/>
                <a:cs typeface="Times New Roman" panose="02020603050405020304" pitchFamily="18" charset="0"/>
              </a:rPr>
              <a:t>Düşük yiyecek maliyet yüzdesi, beklenenden daha az sayıda yiyeceğin servisinin yapıldığı veya standart reçetelerde tespit edilenden daha küçük porsiyonlarda yiyeceğin üretildiğini işaret eder.</a:t>
            </a:r>
          </a:p>
          <a:p>
            <a:pPr algn="ctr"/>
            <a:endParaRPr lang="tr-TR" sz="2000" dirty="0">
              <a:latin typeface="Times New Roman" panose="02020603050405020304" pitchFamily="18" charset="0"/>
              <a:cs typeface="Times New Roman" panose="02020603050405020304" pitchFamily="18" charset="0"/>
            </a:endParaRPr>
          </a:p>
          <a:p>
            <a:pPr algn="ctr"/>
            <a:r>
              <a:rPr lang="tr-TR" sz="2000" dirty="0" smtClean="0">
                <a:latin typeface="Times New Roman" panose="02020603050405020304" pitchFamily="18" charset="0"/>
                <a:cs typeface="Times New Roman" panose="02020603050405020304" pitchFamily="18" charset="0"/>
              </a:rPr>
              <a:t>Yüksek yiyecek maliyeti ise yiyecek maliyetlerinde artışlardan kaynaklandığı gibi bunun sebebi çalınma ve bozulma da olabilir.</a:t>
            </a:r>
            <a:endParaRPr lang="tr-TR" sz="2000" dirty="0"/>
          </a:p>
        </p:txBody>
      </p:sp>
      <p:sp>
        <p:nvSpPr>
          <p:cNvPr id="4" name="Dikdörtgen 3"/>
          <p:cNvSpPr/>
          <p:nvPr/>
        </p:nvSpPr>
        <p:spPr>
          <a:xfrm>
            <a:off x="496388" y="5241676"/>
            <a:ext cx="11512732" cy="1084015"/>
          </a:xfrm>
          <a:prstGeom prst="rect">
            <a:avLst/>
          </a:prstGeom>
        </p:spPr>
        <p:txBody>
          <a:bodyPr wrap="square">
            <a:spAutoFit/>
          </a:bodyPr>
          <a:lstStyle/>
          <a:p>
            <a:pPr algn="ctr">
              <a:lnSpc>
                <a:spcPct val="107000"/>
              </a:lnSpc>
              <a:spcAft>
                <a:spcPts val="800"/>
              </a:spcAft>
            </a:pPr>
            <a:r>
              <a:rPr lang="tr-TR" dirty="0" smtClean="0">
                <a:latin typeface="Times New Roman" panose="02020603050405020304" pitchFamily="18" charset="0"/>
                <a:ea typeface="Calibri" panose="020F0502020204030204" pitchFamily="34" charset="0"/>
                <a:cs typeface="Times New Roman" panose="02020603050405020304" pitchFamily="18" charset="0"/>
              </a:rPr>
              <a:t>Genellikle yiyecek içecek maliyeti ile ilgili olarak sektör ortalaması </a:t>
            </a:r>
            <a:r>
              <a:rPr lang="tr-TR" b="1" dirty="0"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rPr>
              <a:t>%30 ile %40 </a:t>
            </a:r>
            <a:r>
              <a:rPr lang="tr-TR" dirty="0" smtClean="0">
                <a:latin typeface="Times New Roman" panose="02020603050405020304" pitchFamily="18" charset="0"/>
                <a:ea typeface="Calibri" panose="020F0502020204030204" pitchFamily="34" charset="0"/>
                <a:cs typeface="Times New Roman" panose="02020603050405020304" pitchFamily="18" charset="0"/>
              </a:rPr>
              <a:t>arasında, içecek maliyetleri ise </a:t>
            </a:r>
            <a:r>
              <a:rPr lang="tr-TR" b="1" dirty="0"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rPr>
              <a:t>%18 ile %20</a:t>
            </a:r>
            <a:r>
              <a:rPr lang="tr-TR" dirty="0" smtClean="0">
                <a:latin typeface="Times New Roman" panose="02020603050405020304" pitchFamily="18" charset="0"/>
                <a:ea typeface="Calibri" panose="020F0502020204030204" pitchFamily="34" charset="0"/>
                <a:cs typeface="Times New Roman" panose="02020603050405020304" pitchFamily="18" charset="0"/>
              </a:rPr>
              <a:t> arasında değişkenlik göstermektedir.</a:t>
            </a:r>
            <a:endParaRPr lang="tr-TR" dirty="0">
              <a:latin typeface="Times New Roman" panose="02020603050405020304" pitchFamily="18" charset="0"/>
              <a:ea typeface="Calibri" panose="020F0502020204030204" pitchFamily="34" charset="0"/>
              <a:cs typeface="Times New Roman" panose="02020603050405020304" pitchFamily="18" charset="0"/>
            </a:endParaRPr>
          </a:p>
          <a:p>
            <a:pPr algn="ctr">
              <a:lnSpc>
                <a:spcPct val="107000"/>
              </a:lnSpc>
              <a:spcAft>
                <a:spcPts val="800"/>
              </a:spcAft>
            </a:pPr>
            <a:endParaRPr lang="tr-TR" dirty="0">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5486379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0" y="988768"/>
            <a:ext cx="11974286" cy="705321"/>
          </a:xfrm>
          <a:prstGeom prst="rect">
            <a:avLst/>
          </a:prstGeom>
        </p:spPr>
        <p:txBody>
          <a:bodyPr wrap="square">
            <a:spAutoFit/>
          </a:bodyPr>
          <a:lstStyle/>
          <a:p>
            <a:pPr algn="just">
              <a:lnSpc>
                <a:spcPct val="107000"/>
              </a:lnSpc>
              <a:spcAft>
                <a:spcPts val="800"/>
              </a:spcAft>
            </a:pPr>
            <a:r>
              <a:rPr lang="tr-TR" sz="2000" b="1" dirty="0" smtClean="0">
                <a:latin typeface="Times New Roman" panose="02020603050405020304" pitchFamily="18" charset="0"/>
                <a:ea typeface="Calibri" panose="020F0502020204030204" pitchFamily="34" charset="0"/>
                <a:cs typeface="Times New Roman" panose="02020603050405020304" pitchFamily="18" charset="0"/>
              </a:rPr>
              <a:t>Örnek 4:</a:t>
            </a:r>
            <a:r>
              <a:rPr lang="tr-TR" sz="2000" dirty="0" smtClean="0">
                <a:latin typeface="Times New Roman" panose="02020603050405020304" pitchFamily="18" charset="0"/>
                <a:ea typeface="Calibri" panose="020F0502020204030204" pitchFamily="34" charset="0"/>
                <a:cs typeface="Times New Roman" panose="02020603050405020304" pitchFamily="18" charset="0"/>
              </a:rPr>
              <a:t>Tezcan </a:t>
            </a:r>
            <a:r>
              <a:rPr lang="tr-TR" sz="2000" dirty="0">
                <a:latin typeface="Times New Roman" panose="02020603050405020304" pitchFamily="18" charset="0"/>
                <a:ea typeface="Calibri" panose="020F0502020204030204" pitchFamily="34" charset="0"/>
                <a:cs typeface="Times New Roman" panose="02020603050405020304" pitchFamily="18" charset="0"/>
              </a:rPr>
              <a:t>otel işletmesinin </a:t>
            </a:r>
            <a:r>
              <a:rPr lang="tr-TR" sz="2000" dirty="0" smtClean="0">
                <a:latin typeface="Times New Roman" panose="02020603050405020304" pitchFamily="18" charset="0"/>
                <a:ea typeface="Calibri" panose="020F0502020204030204" pitchFamily="34" charset="0"/>
                <a:cs typeface="Times New Roman" panose="02020603050405020304" pitchFamily="18" charset="0"/>
              </a:rPr>
              <a:t>2019 </a:t>
            </a:r>
            <a:r>
              <a:rPr lang="tr-TR" sz="2000" dirty="0">
                <a:latin typeface="Times New Roman" panose="02020603050405020304" pitchFamily="18" charset="0"/>
                <a:ea typeface="Calibri" panose="020F0502020204030204" pitchFamily="34" charset="0"/>
                <a:cs typeface="Times New Roman" panose="02020603050405020304" pitchFamily="18" charset="0"/>
              </a:rPr>
              <a:t>yılı </a:t>
            </a:r>
            <a:r>
              <a:rPr lang="tr-TR" sz="2000" dirty="0" smtClean="0">
                <a:latin typeface="Times New Roman" panose="02020603050405020304" pitchFamily="18" charset="0"/>
                <a:ea typeface="Calibri" panose="020F0502020204030204" pitchFamily="34" charset="0"/>
                <a:cs typeface="Times New Roman" panose="02020603050405020304" pitchFamily="18" charset="0"/>
              </a:rPr>
              <a:t>akşam yemeği gelirleri </a:t>
            </a:r>
            <a:r>
              <a:rPr lang="tr-TR" dirty="0" smtClean="0"/>
              <a:t>3.378.671 TL, içecek gelirleri ise 675.717 TL olarak tahmin edilmektedir. Buna göre Tezcan otelin 2019 yılı yiyecek içecek giderlerinin ne kadar olması beklenir? </a:t>
            </a:r>
            <a:endParaRPr lang="tr-TR" dirty="0">
              <a:effectLst/>
              <a:latin typeface="Calibri" panose="020F0502020204030204" pitchFamily="34" charset="0"/>
              <a:ea typeface="Calibri" panose="020F0502020204030204" pitchFamily="34"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5" name="Dikdörtgen 4"/>
              <p:cNvSpPr/>
              <p:nvPr/>
            </p:nvSpPr>
            <p:spPr>
              <a:xfrm>
                <a:off x="606594" y="3784793"/>
                <a:ext cx="3965060" cy="667812"/>
              </a:xfrm>
              <a:prstGeom prst="rect">
                <a:avLst/>
              </a:prstGeom>
            </p:spPr>
            <p:txBody>
              <a:bodyPr wrap="none">
                <a:spAutoFit/>
              </a:bodyPr>
              <a:lstStyle/>
              <a:p>
                <a:pPr algn="just">
                  <a:lnSpc>
                    <a:spcPct val="107000"/>
                  </a:lnSpc>
                  <a:spcAft>
                    <a:spcPts val="800"/>
                  </a:spcAft>
                </a:pPr>
                <a14:m>
                  <m:oMath xmlns:m="http://schemas.openxmlformats.org/officeDocument/2006/math">
                    <m:f>
                      <m:fPr>
                        <m:ctrlPr>
                          <a:rPr lang="tr-TR" sz="2400" i="1" smtClean="0">
                            <a:latin typeface="Cambria Math" panose="02040503050406030204" pitchFamily="18" charset="0"/>
                            <a:ea typeface="Calibri" panose="020F0502020204030204" pitchFamily="34" charset="0"/>
                            <a:cs typeface="Times New Roman" panose="02020603050405020304" pitchFamily="18" charset="0"/>
                          </a:rPr>
                        </m:ctrlPr>
                      </m:fPr>
                      <m:num>
                        <m:r>
                          <a:rPr lang="tr-TR" sz="2400" i="1">
                            <a:latin typeface="Cambria Math" panose="02040503050406030204" pitchFamily="18" charset="0"/>
                            <a:ea typeface="Calibri" panose="020F0502020204030204" pitchFamily="34" charset="0"/>
                            <a:cs typeface="Times New Roman" panose="02020603050405020304" pitchFamily="18" charset="0"/>
                          </a:rPr>
                          <m:t>40</m:t>
                        </m:r>
                      </m:num>
                      <m:den>
                        <m:r>
                          <a:rPr lang="tr-TR" sz="2400" i="1">
                            <a:latin typeface="Cambria Math" panose="02040503050406030204" pitchFamily="18" charset="0"/>
                            <a:ea typeface="Calibri" panose="020F0502020204030204" pitchFamily="34" charset="0"/>
                            <a:cs typeface="Times New Roman" panose="02020603050405020304" pitchFamily="18" charset="0"/>
                          </a:rPr>
                          <m:t>100</m:t>
                        </m:r>
                      </m:den>
                    </m:f>
                  </m:oMath>
                </a14:m>
                <a:r>
                  <a:rPr lang="tr-TR" sz="2400" dirty="0">
                    <a:latin typeface="Times New Roman" panose="02020603050405020304" pitchFamily="18" charset="0"/>
                    <a:ea typeface="Calibri" panose="020F0502020204030204" pitchFamily="34" charset="0"/>
                    <a:cs typeface="Times New Roman" panose="02020603050405020304" pitchFamily="18" charset="0"/>
                  </a:rPr>
                  <a:t> </a:t>
                </a:r>
                <a:r>
                  <a:rPr lang="tr-TR" sz="2400" dirty="0" smtClean="0">
                    <a:latin typeface="Times New Roman" panose="02020603050405020304" pitchFamily="18" charset="0"/>
                    <a:ea typeface="Calibri" panose="020F0502020204030204" pitchFamily="34" charset="0"/>
                    <a:cs typeface="Times New Roman" panose="02020603050405020304" pitchFamily="18" charset="0"/>
                  </a:rPr>
                  <a:t>  =  </a:t>
                </a:r>
                <a14:m>
                  <m:oMath xmlns:m="http://schemas.openxmlformats.org/officeDocument/2006/math">
                    <m:f>
                      <m:fPr>
                        <m:ctrlPr>
                          <a:rPr lang="tr-TR" sz="2400" i="1">
                            <a:latin typeface="Cambria Math" panose="02040503050406030204" pitchFamily="18" charset="0"/>
                            <a:ea typeface="Calibri" panose="020F0502020204030204" pitchFamily="34" charset="0"/>
                            <a:cs typeface="Times New Roman" panose="02020603050405020304" pitchFamily="18" charset="0"/>
                          </a:rPr>
                        </m:ctrlPr>
                      </m:fPr>
                      <m:num>
                        <m:r>
                          <a:rPr lang="tr-TR" sz="2400" b="0" i="1" smtClean="0">
                            <a:latin typeface="Cambria Math" panose="02040503050406030204" pitchFamily="18" charset="0"/>
                            <a:ea typeface="Calibri" panose="020F0502020204030204" pitchFamily="34" charset="0"/>
                            <a:cs typeface="Times New Roman" panose="02020603050405020304" pitchFamily="18" charset="0"/>
                          </a:rPr>
                          <m:t>  </m:t>
                        </m:r>
                        <m:r>
                          <a:rPr lang="tr-TR" sz="2400" i="1">
                            <a:latin typeface="Cambria Math" panose="02040503050406030204" pitchFamily="18" charset="0"/>
                            <a:ea typeface="Calibri" panose="020F0502020204030204" pitchFamily="34" charset="0"/>
                            <a:cs typeface="Times New Roman" panose="02020603050405020304" pitchFamily="18" charset="0"/>
                          </a:rPr>
                          <m:t>𝑆𝑎𝑡𝚤𝑙𝑎𝑛</m:t>
                        </m:r>
                        <m:r>
                          <a:rPr lang="tr-TR" sz="2400" i="1">
                            <a:latin typeface="Cambria Math" panose="02040503050406030204" pitchFamily="18" charset="0"/>
                            <a:ea typeface="Calibri" panose="020F0502020204030204" pitchFamily="34" charset="0"/>
                            <a:cs typeface="Times New Roman" panose="02020603050405020304" pitchFamily="18" charset="0"/>
                          </a:rPr>
                          <m:t> </m:t>
                        </m:r>
                        <m:r>
                          <a:rPr lang="tr-TR" sz="2400" i="1">
                            <a:latin typeface="Cambria Math" panose="02040503050406030204" pitchFamily="18" charset="0"/>
                            <a:ea typeface="Calibri" panose="020F0502020204030204" pitchFamily="34" charset="0"/>
                            <a:cs typeface="Times New Roman" panose="02020603050405020304" pitchFamily="18" charset="0"/>
                          </a:rPr>
                          <m:t>𝑦𝑖𝑦𝑒𝑐𝑒𝑘</m:t>
                        </m:r>
                        <m:r>
                          <a:rPr lang="tr-TR" sz="2400" i="1">
                            <a:latin typeface="Cambria Math" panose="02040503050406030204" pitchFamily="18" charset="0"/>
                            <a:ea typeface="Calibri" panose="020F0502020204030204" pitchFamily="34" charset="0"/>
                            <a:cs typeface="Times New Roman" panose="02020603050405020304" pitchFamily="18" charset="0"/>
                          </a:rPr>
                          <m:t> </m:t>
                        </m:r>
                        <m:r>
                          <a:rPr lang="tr-TR" sz="2400" i="1">
                            <a:latin typeface="Cambria Math" panose="02040503050406030204" pitchFamily="18" charset="0"/>
                            <a:ea typeface="Calibri" panose="020F0502020204030204" pitchFamily="34" charset="0"/>
                            <a:cs typeface="Times New Roman" panose="02020603050405020304" pitchFamily="18" charset="0"/>
                          </a:rPr>
                          <m:t>𝑚𝑎𝑙𝑖𝑦𝑒𝑡𝑖</m:t>
                        </m:r>
                      </m:num>
                      <m:den>
                        <m:r>
                          <a:rPr lang="tr-TR" sz="2400" i="1">
                            <a:latin typeface="Cambria Math" panose="02040503050406030204" pitchFamily="18" charset="0"/>
                            <a:ea typeface="Calibri" panose="020F0502020204030204" pitchFamily="34" charset="0"/>
                            <a:cs typeface="Times New Roman" panose="02020603050405020304" pitchFamily="18" charset="0"/>
                          </a:rPr>
                          <m:t>3.378.671</m:t>
                        </m:r>
                      </m:den>
                    </m:f>
                  </m:oMath>
                </a14:m>
                <a:endParaRPr lang="tr-TR" sz="2000" dirty="0">
                  <a:latin typeface="Times New Roman" panose="02020603050405020304" pitchFamily="18" charset="0"/>
                  <a:ea typeface="Calibri" panose="020F0502020204030204" pitchFamily="34" charset="0"/>
                  <a:cs typeface="Times New Roman" panose="02020603050405020304" pitchFamily="18" charset="0"/>
                </a:endParaRPr>
              </a:p>
            </p:txBody>
          </p:sp>
        </mc:Choice>
        <mc:Fallback xmlns="">
          <p:sp>
            <p:nvSpPr>
              <p:cNvPr id="5" name="Dikdörtgen 4"/>
              <p:cNvSpPr>
                <a:spLocks noRot="1" noChangeAspect="1" noMove="1" noResize="1" noEditPoints="1" noAdjustHandles="1" noChangeArrowheads="1" noChangeShapeType="1" noTextEdit="1"/>
              </p:cNvSpPr>
              <p:nvPr/>
            </p:nvSpPr>
            <p:spPr>
              <a:xfrm>
                <a:off x="606594" y="3784793"/>
                <a:ext cx="3965060" cy="667812"/>
              </a:xfrm>
              <a:prstGeom prst="rect">
                <a:avLst/>
              </a:prstGeom>
              <a:blipFill>
                <a:blip r:embed="rId2"/>
                <a:stretch>
                  <a:fillRect b="-8257"/>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6" name="Dikdörtgen 5"/>
              <p:cNvSpPr/>
              <p:nvPr/>
            </p:nvSpPr>
            <p:spPr>
              <a:xfrm>
                <a:off x="89403" y="2098365"/>
                <a:ext cx="5491247" cy="626325"/>
              </a:xfrm>
              <a:prstGeom prst="rect">
                <a:avLst/>
              </a:prstGeom>
            </p:spPr>
            <p:txBody>
              <a:bodyPr wrap="none">
                <a:spAutoFit/>
              </a:bodyPr>
              <a:lstStyle/>
              <a:p>
                <a:r>
                  <a:rPr lang="tr-TR" sz="2000" dirty="0">
                    <a:latin typeface="Times New Roman" panose="02020603050405020304" pitchFamily="18" charset="0"/>
                    <a:ea typeface="Calibri" panose="020F0502020204030204" pitchFamily="34" charset="0"/>
                    <a:cs typeface="Times New Roman" panose="02020603050405020304" pitchFamily="18" charset="0"/>
                  </a:rPr>
                  <a:t>Yiyecek maliyet yüzdesi</a:t>
                </a:r>
                <a14:m>
                  <m:oMath xmlns:m="http://schemas.openxmlformats.org/officeDocument/2006/math">
                    <m:r>
                      <a:rPr lang="tr-TR" sz="2200" i="1">
                        <a:latin typeface="Cambria Math" panose="02040503050406030204" pitchFamily="18" charset="0"/>
                        <a:ea typeface="Calibri" panose="020F0502020204030204" pitchFamily="34" charset="0"/>
                        <a:cs typeface="Times New Roman" panose="02020603050405020304" pitchFamily="18" charset="0"/>
                      </a:rPr>
                      <m:t>=</m:t>
                    </m:r>
                    <m:f>
                      <m:fPr>
                        <m:ctrlPr>
                          <a:rPr lang="tr-TR" sz="2200" i="1">
                            <a:latin typeface="Cambria Math" panose="02040503050406030204" pitchFamily="18" charset="0"/>
                            <a:ea typeface="Calibri" panose="020F0502020204030204" pitchFamily="34" charset="0"/>
                            <a:cs typeface="Times New Roman" panose="02020603050405020304" pitchFamily="18" charset="0"/>
                          </a:rPr>
                        </m:ctrlPr>
                      </m:fPr>
                      <m:num>
                        <m:r>
                          <a:rPr lang="tr-TR" sz="2200" i="1">
                            <a:latin typeface="Cambria Math" panose="02040503050406030204" pitchFamily="18" charset="0"/>
                            <a:ea typeface="Calibri" panose="020F0502020204030204" pitchFamily="34" charset="0"/>
                            <a:cs typeface="Times New Roman" panose="02020603050405020304" pitchFamily="18" charset="0"/>
                          </a:rPr>
                          <m:t>𝑆𝑎𝑡𝚤𝑙𝑎𝑛</m:t>
                        </m:r>
                        <m:r>
                          <a:rPr lang="tr-TR" sz="2200" i="1">
                            <a:latin typeface="Cambria Math" panose="02040503050406030204" pitchFamily="18" charset="0"/>
                            <a:ea typeface="Calibri" panose="020F0502020204030204" pitchFamily="34" charset="0"/>
                            <a:cs typeface="Times New Roman" panose="02020603050405020304" pitchFamily="18" charset="0"/>
                          </a:rPr>
                          <m:t> </m:t>
                        </m:r>
                        <m:r>
                          <a:rPr lang="tr-TR" sz="2200" i="1">
                            <a:latin typeface="Cambria Math" panose="02040503050406030204" pitchFamily="18" charset="0"/>
                            <a:ea typeface="Calibri" panose="020F0502020204030204" pitchFamily="34" charset="0"/>
                            <a:cs typeface="Times New Roman" panose="02020603050405020304" pitchFamily="18" charset="0"/>
                          </a:rPr>
                          <m:t>𝑦𝑖𝑦𝑒𝑐𝑒𝑘</m:t>
                        </m:r>
                        <m:r>
                          <a:rPr lang="tr-TR" sz="2200" i="1">
                            <a:latin typeface="Cambria Math" panose="02040503050406030204" pitchFamily="18" charset="0"/>
                            <a:ea typeface="Calibri" panose="020F0502020204030204" pitchFamily="34" charset="0"/>
                            <a:cs typeface="Times New Roman" panose="02020603050405020304" pitchFamily="18" charset="0"/>
                          </a:rPr>
                          <m:t> </m:t>
                        </m:r>
                        <m:r>
                          <a:rPr lang="tr-TR" sz="2200" i="1">
                            <a:latin typeface="Cambria Math" panose="02040503050406030204" pitchFamily="18" charset="0"/>
                            <a:ea typeface="Calibri" panose="020F0502020204030204" pitchFamily="34" charset="0"/>
                            <a:cs typeface="Times New Roman" panose="02020603050405020304" pitchFamily="18" charset="0"/>
                          </a:rPr>
                          <m:t>𝑚𝑎𝑙𝑖𝑦𝑒𝑡𝑖</m:t>
                        </m:r>
                      </m:num>
                      <m:den>
                        <m:r>
                          <a:rPr lang="tr-TR" sz="2200" i="1">
                            <a:latin typeface="Cambria Math" panose="02040503050406030204" pitchFamily="18" charset="0"/>
                            <a:ea typeface="Calibri" panose="020F0502020204030204" pitchFamily="34" charset="0"/>
                            <a:cs typeface="Times New Roman" panose="02020603050405020304" pitchFamily="18" charset="0"/>
                          </a:rPr>
                          <m:t>𝑌𝑖𝑦𝑒𝑐𝑒𝑘</m:t>
                        </m:r>
                        <m:r>
                          <a:rPr lang="tr-TR" sz="2200" i="1">
                            <a:latin typeface="Cambria Math" panose="02040503050406030204" pitchFamily="18" charset="0"/>
                            <a:ea typeface="Calibri" panose="020F0502020204030204" pitchFamily="34" charset="0"/>
                            <a:cs typeface="Times New Roman" panose="02020603050405020304" pitchFamily="18" charset="0"/>
                          </a:rPr>
                          <m:t> </m:t>
                        </m:r>
                        <m:r>
                          <a:rPr lang="tr-TR" sz="2200" i="1">
                            <a:latin typeface="Cambria Math" panose="02040503050406030204" pitchFamily="18" charset="0"/>
                            <a:ea typeface="Calibri" panose="020F0502020204030204" pitchFamily="34" charset="0"/>
                            <a:cs typeface="Times New Roman" panose="02020603050405020304" pitchFamily="18" charset="0"/>
                          </a:rPr>
                          <m:t>𝑠𝑎𝑡𝚤</m:t>
                        </m:r>
                        <m:r>
                          <a:rPr lang="tr-TR" sz="2200" i="1">
                            <a:latin typeface="Cambria Math" panose="02040503050406030204" pitchFamily="18" charset="0"/>
                            <a:ea typeface="Calibri" panose="020F0502020204030204" pitchFamily="34" charset="0"/>
                            <a:cs typeface="Times New Roman" panose="02020603050405020304" pitchFamily="18" charset="0"/>
                          </a:rPr>
                          <m:t>ş</m:t>
                        </m:r>
                        <m:r>
                          <a:rPr lang="tr-TR" sz="2200" i="1">
                            <a:latin typeface="Cambria Math" panose="02040503050406030204" pitchFamily="18" charset="0"/>
                            <a:ea typeface="Calibri" panose="020F0502020204030204" pitchFamily="34" charset="0"/>
                            <a:cs typeface="Times New Roman" panose="02020603050405020304" pitchFamily="18" charset="0"/>
                          </a:rPr>
                          <m:t>𝑙𝑎𝑟𝚤</m:t>
                        </m:r>
                      </m:den>
                    </m:f>
                  </m:oMath>
                </a14:m>
                <a:endParaRPr lang="tr-TR" sz="2200" dirty="0">
                  <a:latin typeface="Times New Roman" panose="02020603050405020304" pitchFamily="18" charset="0"/>
                  <a:cs typeface="Times New Roman" panose="02020603050405020304" pitchFamily="18" charset="0"/>
                </a:endParaRPr>
              </a:p>
            </p:txBody>
          </p:sp>
        </mc:Choice>
        <mc:Fallback xmlns="">
          <p:sp>
            <p:nvSpPr>
              <p:cNvPr id="6" name="Dikdörtgen 5"/>
              <p:cNvSpPr>
                <a:spLocks noRot="1" noChangeAspect="1" noMove="1" noResize="1" noEditPoints="1" noAdjustHandles="1" noChangeArrowheads="1" noChangeShapeType="1" noTextEdit="1"/>
              </p:cNvSpPr>
              <p:nvPr/>
            </p:nvSpPr>
            <p:spPr>
              <a:xfrm>
                <a:off x="89403" y="2098365"/>
                <a:ext cx="5491247" cy="626325"/>
              </a:xfrm>
              <a:prstGeom prst="rect">
                <a:avLst/>
              </a:prstGeom>
              <a:blipFill>
                <a:blip r:embed="rId3"/>
                <a:stretch>
                  <a:fillRect l="-1222"/>
                </a:stretch>
              </a:blipFill>
            </p:spPr>
            <p:txBody>
              <a:bodyPr/>
              <a:lstStyle/>
              <a:p>
                <a:r>
                  <a:rPr lang="tr-TR">
                    <a:noFill/>
                  </a:rPr>
                  <a:t> </a:t>
                </a:r>
              </a:p>
            </p:txBody>
          </p:sp>
        </mc:Fallback>
      </mc:AlternateContent>
      <p:sp>
        <p:nvSpPr>
          <p:cNvPr id="7" name="Dikdörtgen 6"/>
          <p:cNvSpPr/>
          <p:nvPr/>
        </p:nvSpPr>
        <p:spPr>
          <a:xfrm>
            <a:off x="609514" y="5465386"/>
            <a:ext cx="4200381" cy="399405"/>
          </a:xfrm>
          <a:prstGeom prst="rect">
            <a:avLst/>
          </a:prstGeom>
        </p:spPr>
        <p:txBody>
          <a:bodyPr wrap="none">
            <a:spAutoFit/>
          </a:bodyPr>
          <a:lstStyle/>
          <a:p>
            <a:pPr algn="just">
              <a:lnSpc>
                <a:spcPct val="107000"/>
              </a:lnSpc>
              <a:spcAft>
                <a:spcPts val="800"/>
              </a:spcAft>
            </a:pPr>
            <a:r>
              <a:rPr lang="tr-TR" sz="2000" dirty="0">
                <a:latin typeface="Times New Roman" panose="02020603050405020304" pitchFamily="18" charset="0"/>
                <a:ea typeface="Calibri" panose="020F0502020204030204" pitchFamily="34" charset="0"/>
                <a:cs typeface="Times New Roman" panose="02020603050405020304" pitchFamily="18" charset="0"/>
              </a:rPr>
              <a:t>Satılan yiyecek maliyeti=1.351.468 TL</a:t>
            </a:r>
          </a:p>
        </p:txBody>
      </p:sp>
      <mc:AlternateContent xmlns:mc="http://schemas.openxmlformats.org/markup-compatibility/2006" xmlns:a14="http://schemas.microsoft.com/office/drawing/2010/main">
        <mc:Choice Requires="a14">
          <p:sp>
            <p:nvSpPr>
              <p:cNvPr id="8" name="Dikdörtgen 7"/>
              <p:cNvSpPr/>
              <p:nvPr/>
            </p:nvSpPr>
            <p:spPr>
              <a:xfrm>
                <a:off x="6672922" y="2098365"/>
                <a:ext cx="5221494" cy="626325"/>
              </a:xfrm>
              <a:prstGeom prst="rect">
                <a:avLst/>
              </a:prstGeom>
            </p:spPr>
            <p:txBody>
              <a:bodyPr wrap="none">
                <a:spAutoFit/>
              </a:bodyPr>
              <a:lstStyle/>
              <a:p>
                <a:r>
                  <a:rPr lang="tr-TR" dirty="0" smtClean="0">
                    <a:latin typeface="Times New Roman" panose="02020603050405020304" pitchFamily="18" charset="0"/>
                    <a:ea typeface="Calibri" panose="020F0502020204030204" pitchFamily="34" charset="0"/>
                    <a:cs typeface="Times New Roman" panose="02020603050405020304" pitchFamily="18" charset="0"/>
                  </a:rPr>
                  <a:t>İçecek </a:t>
                </a:r>
                <a:r>
                  <a:rPr lang="tr-TR" dirty="0">
                    <a:latin typeface="Times New Roman" panose="02020603050405020304" pitchFamily="18" charset="0"/>
                    <a:ea typeface="Calibri" panose="020F0502020204030204" pitchFamily="34" charset="0"/>
                    <a:cs typeface="Times New Roman" panose="02020603050405020304" pitchFamily="18" charset="0"/>
                  </a:rPr>
                  <a:t>maliyet</a:t>
                </a:r>
                <a14:m>
                  <m:oMath xmlns:m="http://schemas.openxmlformats.org/officeDocument/2006/math">
                    <m:r>
                      <a:rPr lang="tr-TR" sz="2200">
                        <a:latin typeface="Cambria Math" panose="02040503050406030204" pitchFamily="18" charset="0"/>
                        <a:ea typeface="Calibri" panose="020F0502020204030204" pitchFamily="34" charset="0"/>
                        <a:cs typeface="Times New Roman" panose="02020603050405020304" pitchFamily="18" charset="0"/>
                      </a:rPr>
                      <m:t> </m:t>
                    </m:r>
                    <m:r>
                      <m:rPr>
                        <m:sty m:val="p"/>
                      </m:rPr>
                      <a:rPr lang="tr-TR" sz="2200">
                        <a:latin typeface="Cambria Math" panose="02040503050406030204" pitchFamily="18" charset="0"/>
                        <a:ea typeface="Calibri" panose="020F0502020204030204" pitchFamily="34" charset="0"/>
                        <a:cs typeface="Times New Roman" panose="02020603050405020304" pitchFamily="18" charset="0"/>
                      </a:rPr>
                      <m:t>y</m:t>
                    </m:r>
                    <m:r>
                      <a:rPr lang="tr-TR" sz="2200">
                        <a:latin typeface="Cambria Math" panose="02040503050406030204" pitchFamily="18" charset="0"/>
                        <a:ea typeface="Calibri" panose="020F0502020204030204" pitchFamily="34" charset="0"/>
                        <a:cs typeface="Times New Roman" panose="02020603050405020304" pitchFamily="18" charset="0"/>
                      </a:rPr>
                      <m:t>ü</m:t>
                    </m:r>
                    <m:r>
                      <m:rPr>
                        <m:sty m:val="p"/>
                      </m:rPr>
                      <a:rPr lang="tr-TR" sz="2200">
                        <a:latin typeface="Cambria Math" panose="02040503050406030204" pitchFamily="18" charset="0"/>
                        <a:ea typeface="Calibri" panose="020F0502020204030204" pitchFamily="34" charset="0"/>
                        <a:cs typeface="Times New Roman" panose="02020603050405020304" pitchFamily="18" charset="0"/>
                      </a:rPr>
                      <m:t>zdesi</m:t>
                    </m:r>
                    <m:r>
                      <a:rPr lang="tr-TR" sz="2200" i="1">
                        <a:latin typeface="Cambria Math" panose="02040503050406030204" pitchFamily="18" charset="0"/>
                        <a:ea typeface="Calibri" panose="020F0502020204030204" pitchFamily="34" charset="0"/>
                        <a:cs typeface="Times New Roman" panose="02020603050405020304" pitchFamily="18" charset="0"/>
                      </a:rPr>
                      <m:t>=</m:t>
                    </m:r>
                    <m:f>
                      <m:fPr>
                        <m:ctrlPr>
                          <a:rPr lang="tr-TR" sz="2200" i="1">
                            <a:latin typeface="Cambria Math" panose="02040503050406030204" pitchFamily="18" charset="0"/>
                            <a:ea typeface="Calibri" panose="020F0502020204030204" pitchFamily="34" charset="0"/>
                            <a:cs typeface="Times New Roman" panose="02020603050405020304" pitchFamily="18" charset="0"/>
                          </a:rPr>
                        </m:ctrlPr>
                      </m:fPr>
                      <m:num>
                        <m:r>
                          <a:rPr lang="tr-TR" sz="2200" i="1">
                            <a:latin typeface="Cambria Math" panose="02040503050406030204" pitchFamily="18" charset="0"/>
                            <a:ea typeface="Calibri" panose="020F0502020204030204" pitchFamily="34" charset="0"/>
                            <a:cs typeface="Times New Roman" panose="02020603050405020304" pitchFamily="18" charset="0"/>
                          </a:rPr>
                          <m:t>𝑆𝑎𝑡𝚤𝑙𝑎𝑛</m:t>
                        </m:r>
                        <m:r>
                          <a:rPr lang="tr-TR" sz="2200" i="1">
                            <a:latin typeface="Cambria Math" panose="02040503050406030204" pitchFamily="18" charset="0"/>
                            <a:ea typeface="Calibri" panose="020F0502020204030204" pitchFamily="34" charset="0"/>
                            <a:cs typeface="Times New Roman" panose="02020603050405020304" pitchFamily="18" charset="0"/>
                          </a:rPr>
                          <m:t> </m:t>
                        </m:r>
                        <m:r>
                          <a:rPr lang="tr-TR" sz="2200" i="1">
                            <a:latin typeface="Cambria Math" panose="02040503050406030204" pitchFamily="18" charset="0"/>
                            <a:ea typeface="Calibri" panose="020F0502020204030204" pitchFamily="34" charset="0"/>
                            <a:cs typeface="Times New Roman" panose="02020603050405020304" pitchFamily="18" charset="0"/>
                          </a:rPr>
                          <m:t>𝑖</m:t>
                        </m:r>
                        <m:r>
                          <a:rPr lang="tr-TR" sz="2200" i="1">
                            <a:latin typeface="Cambria Math" panose="02040503050406030204" pitchFamily="18" charset="0"/>
                            <a:ea typeface="Calibri" panose="020F0502020204030204" pitchFamily="34" charset="0"/>
                            <a:cs typeface="Times New Roman" panose="02020603050405020304" pitchFamily="18" charset="0"/>
                          </a:rPr>
                          <m:t>ç</m:t>
                        </m:r>
                        <m:r>
                          <a:rPr lang="tr-TR" sz="2200" i="1">
                            <a:latin typeface="Cambria Math" panose="02040503050406030204" pitchFamily="18" charset="0"/>
                            <a:ea typeface="Calibri" panose="020F0502020204030204" pitchFamily="34" charset="0"/>
                            <a:cs typeface="Times New Roman" panose="02020603050405020304" pitchFamily="18" charset="0"/>
                          </a:rPr>
                          <m:t>𝑒𝑐𝑒𝑘</m:t>
                        </m:r>
                        <m:r>
                          <a:rPr lang="tr-TR" sz="2200" i="1">
                            <a:latin typeface="Cambria Math" panose="02040503050406030204" pitchFamily="18" charset="0"/>
                            <a:ea typeface="Calibri" panose="020F0502020204030204" pitchFamily="34" charset="0"/>
                            <a:cs typeface="Times New Roman" panose="02020603050405020304" pitchFamily="18" charset="0"/>
                          </a:rPr>
                          <m:t> </m:t>
                        </m:r>
                        <m:r>
                          <a:rPr lang="tr-TR" sz="2200" i="1">
                            <a:latin typeface="Cambria Math" panose="02040503050406030204" pitchFamily="18" charset="0"/>
                            <a:ea typeface="Calibri" panose="020F0502020204030204" pitchFamily="34" charset="0"/>
                            <a:cs typeface="Times New Roman" panose="02020603050405020304" pitchFamily="18" charset="0"/>
                          </a:rPr>
                          <m:t>𝑚𝑎𝑙𝑖𝑦𝑒𝑡𝑖</m:t>
                        </m:r>
                      </m:num>
                      <m:den>
                        <m:r>
                          <a:rPr lang="tr-TR" sz="2200" i="1">
                            <a:latin typeface="Cambria Math" panose="02040503050406030204" pitchFamily="18" charset="0"/>
                            <a:ea typeface="Calibri" panose="020F0502020204030204" pitchFamily="34" charset="0"/>
                            <a:cs typeface="Times New Roman" panose="02020603050405020304" pitchFamily="18" charset="0"/>
                          </a:rPr>
                          <m:t>İç</m:t>
                        </m:r>
                        <m:r>
                          <a:rPr lang="tr-TR" sz="2200" i="1">
                            <a:latin typeface="Cambria Math" panose="02040503050406030204" pitchFamily="18" charset="0"/>
                            <a:ea typeface="Calibri" panose="020F0502020204030204" pitchFamily="34" charset="0"/>
                            <a:cs typeface="Times New Roman" panose="02020603050405020304" pitchFamily="18" charset="0"/>
                          </a:rPr>
                          <m:t>𝑒𝑐𝑒𝑘</m:t>
                        </m:r>
                        <m:r>
                          <a:rPr lang="tr-TR" sz="2200" b="0" i="1" smtClean="0">
                            <a:latin typeface="Cambria Math" panose="02040503050406030204" pitchFamily="18" charset="0"/>
                            <a:ea typeface="Calibri" panose="020F0502020204030204" pitchFamily="34" charset="0"/>
                            <a:cs typeface="Times New Roman" panose="02020603050405020304" pitchFamily="18" charset="0"/>
                          </a:rPr>
                          <m:t> </m:t>
                        </m:r>
                        <m:r>
                          <a:rPr lang="tr-TR" sz="2200" i="1">
                            <a:latin typeface="Cambria Math" panose="02040503050406030204" pitchFamily="18" charset="0"/>
                            <a:ea typeface="Calibri" panose="020F0502020204030204" pitchFamily="34" charset="0"/>
                            <a:cs typeface="Times New Roman" panose="02020603050405020304" pitchFamily="18" charset="0"/>
                          </a:rPr>
                          <m:t>𝑠𝑎𝑡𝚤</m:t>
                        </m:r>
                        <m:r>
                          <a:rPr lang="tr-TR" sz="2200" i="1">
                            <a:latin typeface="Cambria Math" panose="02040503050406030204" pitchFamily="18" charset="0"/>
                            <a:ea typeface="Calibri" panose="020F0502020204030204" pitchFamily="34" charset="0"/>
                            <a:cs typeface="Times New Roman" panose="02020603050405020304" pitchFamily="18" charset="0"/>
                          </a:rPr>
                          <m:t>ş</m:t>
                        </m:r>
                        <m:r>
                          <a:rPr lang="tr-TR" sz="2200" i="1">
                            <a:latin typeface="Cambria Math" panose="02040503050406030204" pitchFamily="18" charset="0"/>
                            <a:ea typeface="Calibri" panose="020F0502020204030204" pitchFamily="34" charset="0"/>
                            <a:cs typeface="Times New Roman" panose="02020603050405020304" pitchFamily="18" charset="0"/>
                          </a:rPr>
                          <m:t>𝑙𝑎𝑟𝚤</m:t>
                        </m:r>
                      </m:den>
                    </m:f>
                  </m:oMath>
                </a14:m>
                <a:endParaRPr lang="tr-TR" sz="2200" dirty="0"/>
              </a:p>
            </p:txBody>
          </p:sp>
        </mc:Choice>
        <mc:Fallback xmlns="">
          <p:sp>
            <p:nvSpPr>
              <p:cNvPr id="8" name="Dikdörtgen 7"/>
              <p:cNvSpPr>
                <a:spLocks noRot="1" noChangeAspect="1" noMove="1" noResize="1" noEditPoints="1" noAdjustHandles="1" noChangeArrowheads="1" noChangeShapeType="1" noTextEdit="1"/>
              </p:cNvSpPr>
              <p:nvPr/>
            </p:nvSpPr>
            <p:spPr>
              <a:xfrm>
                <a:off x="6672922" y="2098365"/>
                <a:ext cx="5221494" cy="626325"/>
              </a:xfrm>
              <a:prstGeom prst="rect">
                <a:avLst/>
              </a:prstGeom>
              <a:blipFill>
                <a:blip r:embed="rId4"/>
                <a:stretch>
                  <a:fillRect l="-1051"/>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9" name="Dikdörtgen 8"/>
              <p:cNvSpPr/>
              <p:nvPr/>
            </p:nvSpPr>
            <p:spPr>
              <a:xfrm>
                <a:off x="6706581" y="3784986"/>
                <a:ext cx="3806363" cy="667619"/>
              </a:xfrm>
              <a:prstGeom prst="rect">
                <a:avLst/>
              </a:prstGeom>
            </p:spPr>
            <p:txBody>
              <a:bodyPr wrap="none">
                <a:spAutoFit/>
              </a:bodyPr>
              <a:lstStyle/>
              <a:p>
                <a:pPr algn="just">
                  <a:lnSpc>
                    <a:spcPct val="107000"/>
                  </a:lnSpc>
                  <a:spcAft>
                    <a:spcPts val="800"/>
                  </a:spcAft>
                </a:pPr>
                <a14:m>
                  <m:oMath xmlns:m="http://schemas.openxmlformats.org/officeDocument/2006/math">
                    <m:f>
                      <m:fPr>
                        <m:ctrlPr>
                          <a:rPr lang="tr-TR" sz="2400" i="1" smtClean="0">
                            <a:latin typeface="Cambria Math" panose="02040503050406030204" pitchFamily="18" charset="0"/>
                            <a:ea typeface="Calibri" panose="020F0502020204030204" pitchFamily="34" charset="0"/>
                            <a:cs typeface="Times New Roman" panose="02020603050405020304" pitchFamily="18" charset="0"/>
                          </a:rPr>
                        </m:ctrlPr>
                      </m:fPr>
                      <m:num>
                        <m:r>
                          <a:rPr lang="tr-TR" sz="2400" b="0" i="1" smtClean="0">
                            <a:latin typeface="Cambria Math" panose="02040503050406030204" pitchFamily="18" charset="0"/>
                            <a:ea typeface="Calibri" panose="020F0502020204030204" pitchFamily="34" charset="0"/>
                            <a:cs typeface="Times New Roman" panose="02020603050405020304" pitchFamily="18" charset="0"/>
                          </a:rPr>
                          <m:t>20</m:t>
                        </m:r>
                      </m:num>
                      <m:den>
                        <m:r>
                          <a:rPr lang="tr-TR" sz="2400" i="1">
                            <a:latin typeface="Cambria Math" panose="02040503050406030204" pitchFamily="18" charset="0"/>
                            <a:ea typeface="Calibri" panose="020F0502020204030204" pitchFamily="34" charset="0"/>
                            <a:cs typeface="Times New Roman" panose="02020603050405020304" pitchFamily="18" charset="0"/>
                          </a:rPr>
                          <m:t>100</m:t>
                        </m:r>
                      </m:den>
                    </m:f>
                  </m:oMath>
                </a14:m>
                <a:r>
                  <a:rPr lang="tr-TR" sz="2400" dirty="0">
                    <a:latin typeface="Times New Roman" panose="02020603050405020304" pitchFamily="18" charset="0"/>
                    <a:ea typeface="Calibri" panose="020F0502020204030204" pitchFamily="34" charset="0"/>
                    <a:cs typeface="Times New Roman" panose="02020603050405020304" pitchFamily="18" charset="0"/>
                  </a:rPr>
                  <a:t> </a:t>
                </a:r>
                <a:r>
                  <a:rPr lang="tr-TR" sz="2400" dirty="0" smtClean="0">
                    <a:latin typeface="Times New Roman" panose="02020603050405020304" pitchFamily="18" charset="0"/>
                    <a:ea typeface="Calibri" panose="020F0502020204030204" pitchFamily="34" charset="0"/>
                    <a:cs typeface="Times New Roman" panose="02020603050405020304" pitchFamily="18" charset="0"/>
                  </a:rPr>
                  <a:t>  =   </a:t>
                </a:r>
                <a14:m>
                  <m:oMath xmlns:m="http://schemas.openxmlformats.org/officeDocument/2006/math">
                    <m:f>
                      <m:fPr>
                        <m:ctrlPr>
                          <a:rPr lang="tr-TR" sz="2400" i="1">
                            <a:latin typeface="Cambria Math" panose="02040503050406030204" pitchFamily="18" charset="0"/>
                            <a:ea typeface="Calibri" panose="020F0502020204030204" pitchFamily="34" charset="0"/>
                            <a:cs typeface="Times New Roman" panose="02020603050405020304" pitchFamily="18" charset="0"/>
                          </a:rPr>
                        </m:ctrlPr>
                      </m:fPr>
                      <m:num>
                        <m:r>
                          <a:rPr lang="tr-TR" sz="2400" b="0" i="1" smtClean="0">
                            <a:latin typeface="Cambria Math" panose="02040503050406030204" pitchFamily="18" charset="0"/>
                            <a:ea typeface="Calibri" panose="020F0502020204030204" pitchFamily="34" charset="0"/>
                            <a:cs typeface="Times New Roman" panose="02020603050405020304" pitchFamily="18" charset="0"/>
                          </a:rPr>
                          <m:t> </m:t>
                        </m:r>
                        <m:r>
                          <a:rPr lang="tr-TR" sz="2400" i="1">
                            <a:latin typeface="Cambria Math" panose="02040503050406030204" pitchFamily="18" charset="0"/>
                            <a:ea typeface="Calibri" panose="020F0502020204030204" pitchFamily="34" charset="0"/>
                            <a:cs typeface="Times New Roman" panose="02020603050405020304" pitchFamily="18" charset="0"/>
                          </a:rPr>
                          <m:t>𝑆𝑎𝑡𝚤𝑙𝑎𝑛</m:t>
                        </m:r>
                        <m:r>
                          <a:rPr lang="tr-TR" sz="2400" i="1">
                            <a:latin typeface="Cambria Math" panose="02040503050406030204" pitchFamily="18" charset="0"/>
                            <a:ea typeface="Calibri" panose="020F0502020204030204" pitchFamily="34" charset="0"/>
                            <a:cs typeface="Times New Roman" panose="02020603050405020304" pitchFamily="18" charset="0"/>
                          </a:rPr>
                          <m:t> </m:t>
                        </m:r>
                        <m:r>
                          <a:rPr lang="tr-TR" sz="2400" b="0" i="1" smtClean="0">
                            <a:latin typeface="Cambria Math" panose="02040503050406030204" pitchFamily="18" charset="0"/>
                            <a:ea typeface="Calibri" panose="020F0502020204030204" pitchFamily="34" charset="0"/>
                            <a:cs typeface="Times New Roman" panose="02020603050405020304" pitchFamily="18" charset="0"/>
                          </a:rPr>
                          <m:t>𝑖</m:t>
                        </m:r>
                        <m:r>
                          <a:rPr lang="tr-TR" sz="2400" b="0" i="1" smtClean="0">
                            <a:latin typeface="Cambria Math" panose="02040503050406030204" pitchFamily="18" charset="0"/>
                            <a:ea typeface="Calibri" panose="020F0502020204030204" pitchFamily="34" charset="0"/>
                            <a:cs typeface="Times New Roman" panose="02020603050405020304" pitchFamily="18" charset="0"/>
                          </a:rPr>
                          <m:t>ç</m:t>
                        </m:r>
                        <m:r>
                          <a:rPr lang="tr-TR" sz="2400" b="0" i="1" smtClean="0">
                            <a:latin typeface="Cambria Math" panose="02040503050406030204" pitchFamily="18" charset="0"/>
                            <a:ea typeface="Calibri" panose="020F0502020204030204" pitchFamily="34" charset="0"/>
                            <a:cs typeface="Times New Roman" panose="02020603050405020304" pitchFamily="18" charset="0"/>
                          </a:rPr>
                          <m:t>𝑒𝑐𝑒𝑘</m:t>
                        </m:r>
                        <m:r>
                          <a:rPr lang="tr-TR" sz="2400" i="1">
                            <a:latin typeface="Cambria Math" panose="02040503050406030204" pitchFamily="18" charset="0"/>
                            <a:ea typeface="Calibri" panose="020F0502020204030204" pitchFamily="34" charset="0"/>
                            <a:cs typeface="Times New Roman" panose="02020603050405020304" pitchFamily="18" charset="0"/>
                          </a:rPr>
                          <m:t> </m:t>
                        </m:r>
                        <m:r>
                          <a:rPr lang="tr-TR" sz="2400" i="1">
                            <a:latin typeface="Cambria Math" panose="02040503050406030204" pitchFamily="18" charset="0"/>
                            <a:ea typeface="Calibri" panose="020F0502020204030204" pitchFamily="34" charset="0"/>
                            <a:cs typeface="Times New Roman" panose="02020603050405020304" pitchFamily="18" charset="0"/>
                          </a:rPr>
                          <m:t>𝑚𝑎𝑙𝑖𝑦𝑒𝑡𝑖</m:t>
                        </m:r>
                      </m:num>
                      <m:den>
                        <m:r>
                          <a:rPr lang="tr-TR" sz="2400" b="0" i="1" smtClean="0">
                            <a:latin typeface="Cambria Math" panose="02040503050406030204" pitchFamily="18" charset="0"/>
                            <a:ea typeface="Calibri" panose="020F0502020204030204" pitchFamily="34" charset="0"/>
                            <a:cs typeface="Times New Roman" panose="02020603050405020304" pitchFamily="18" charset="0"/>
                          </a:rPr>
                          <m:t>675.717</m:t>
                        </m:r>
                      </m:den>
                    </m:f>
                  </m:oMath>
                </a14:m>
                <a:endParaRPr lang="tr-TR" sz="2000" dirty="0">
                  <a:latin typeface="Times New Roman" panose="02020603050405020304" pitchFamily="18" charset="0"/>
                  <a:ea typeface="Calibri" panose="020F0502020204030204" pitchFamily="34" charset="0"/>
                  <a:cs typeface="Times New Roman" panose="02020603050405020304" pitchFamily="18" charset="0"/>
                </a:endParaRPr>
              </a:p>
            </p:txBody>
          </p:sp>
        </mc:Choice>
        <mc:Fallback xmlns="">
          <p:sp>
            <p:nvSpPr>
              <p:cNvPr id="9" name="Dikdörtgen 8"/>
              <p:cNvSpPr>
                <a:spLocks noRot="1" noChangeAspect="1" noMove="1" noResize="1" noEditPoints="1" noAdjustHandles="1" noChangeArrowheads="1" noChangeShapeType="1" noTextEdit="1"/>
              </p:cNvSpPr>
              <p:nvPr/>
            </p:nvSpPr>
            <p:spPr>
              <a:xfrm>
                <a:off x="6706581" y="3784986"/>
                <a:ext cx="3806363" cy="667619"/>
              </a:xfrm>
              <a:prstGeom prst="rect">
                <a:avLst/>
              </a:prstGeom>
              <a:blipFill>
                <a:blip r:embed="rId5"/>
                <a:stretch>
                  <a:fillRect b="-8257"/>
                </a:stretch>
              </a:blipFill>
            </p:spPr>
            <p:txBody>
              <a:bodyPr/>
              <a:lstStyle/>
              <a:p>
                <a:r>
                  <a:rPr lang="tr-TR">
                    <a:noFill/>
                  </a:rPr>
                  <a:t> </a:t>
                </a:r>
              </a:p>
            </p:txBody>
          </p:sp>
        </mc:Fallback>
      </mc:AlternateContent>
      <p:sp>
        <p:nvSpPr>
          <p:cNvPr id="10" name="Dikdörtgen 9"/>
          <p:cNvSpPr/>
          <p:nvPr/>
        </p:nvSpPr>
        <p:spPr>
          <a:xfrm>
            <a:off x="6830389" y="5465385"/>
            <a:ext cx="3865354" cy="399405"/>
          </a:xfrm>
          <a:prstGeom prst="rect">
            <a:avLst/>
          </a:prstGeom>
        </p:spPr>
        <p:txBody>
          <a:bodyPr wrap="none">
            <a:spAutoFit/>
          </a:bodyPr>
          <a:lstStyle/>
          <a:p>
            <a:pPr algn="just">
              <a:lnSpc>
                <a:spcPct val="107000"/>
              </a:lnSpc>
              <a:spcAft>
                <a:spcPts val="800"/>
              </a:spcAft>
            </a:pPr>
            <a:r>
              <a:rPr lang="tr-TR" sz="2000" dirty="0">
                <a:latin typeface="Times New Roman" panose="02020603050405020304" pitchFamily="18" charset="0"/>
                <a:ea typeface="Calibri" panose="020F0502020204030204" pitchFamily="34" charset="0"/>
                <a:cs typeface="Times New Roman" panose="02020603050405020304" pitchFamily="18" charset="0"/>
              </a:rPr>
              <a:t>Satılan </a:t>
            </a:r>
            <a:r>
              <a:rPr lang="tr-TR" sz="2000" dirty="0" smtClean="0">
                <a:latin typeface="Times New Roman" panose="02020603050405020304" pitchFamily="18" charset="0"/>
                <a:ea typeface="Calibri" panose="020F0502020204030204" pitchFamily="34" charset="0"/>
                <a:cs typeface="Times New Roman" panose="02020603050405020304" pitchFamily="18" charset="0"/>
              </a:rPr>
              <a:t>içecek maliyeti=135.143 TL</a:t>
            </a:r>
            <a:endParaRPr lang="tr-TR" sz="2000" dirty="0">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2622115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ppt_x"/>
                                          </p:val>
                                        </p:tav>
                                        <p:tav tm="100000">
                                          <p:val>
                                            <p:strVal val="#ppt_x"/>
                                          </p:val>
                                        </p:tav>
                                      </p:tavLst>
                                    </p:anim>
                                    <p:anim calcmode="lin" valueType="num">
                                      <p:cBhvr additive="base">
                                        <p:cTn id="14"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anim calcmode="lin" valueType="num">
                                      <p:cBhvr additive="base">
                                        <p:cTn id="19" dur="500" fill="hold"/>
                                        <p:tgtEl>
                                          <p:spTgt spid="7"/>
                                        </p:tgtEl>
                                        <p:attrNameLst>
                                          <p:attrName>ppt_x</p:attrName>
                                        </p:attrNameLst>
                                      </p:cBhvr>
                                      <p:tavLst>
                                        <p:tav tm="0">
                                          <p:val>
                                            <p:strVal val="#ppt_x"/>
                                          </p:val>
                                        </p:tav>
                                        <p:tav tm="100000">
                                          <p:val>
                                            <p:strVal val="#ppt_x"/>
                                          </p:val>
                                        </p:tav>
                                      </p:tavLst>
                                    </p:anim>
                                    <p:anim calcmode="lin" valueType="num">
                                      <p:cBhvr additive="base">
                                        <p:cTn id="20"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8"/>
                                        </p:tgtEl>
                                        <p:attrNameLst>
                                          <p:attrName>style.visibility</p:attrName>
                                        </p:attrNameLst>
                                      </p:cBhvr>
                                      <p:to>
                                        <p:strVal val="visible"/>
                                      </p:to>
                                    </p:set>
                                    <p:anim calcmode="lin" valueType="num">
                                      <p:cBhvr additive="base">
                                        <p:cTn id="25" dur="500" fill="hold"/>
                                        <p:tgtEl>
                                          <p:spTgt spid="8"/>
                                        </p:tgtEl>
                                        <p:attrNameLst>
                                          <p:attrName>ppt_x</p:attrName>
                                        </p:attrNameLst>
                                      </p:cBhvr>
                                      <p:tavLst>
                                        <p:tav tm="0">
                                          <p:val>
                                            <p:strVal val="#ppt_x"/>
                                          </p:val>
                                        </p:tav>
                                        <p:tav tm="100000">
                                          <p:val>
                                            <p:strVal val="#ppt_x"/>
                                          </p:val>
                                        </p:tav>
                                      </p:tavLst>
                                    </p:anim>
                                    <p:anim calcmode="lin" valueType="num">
                                      <p:cBhvr additive="base">
                                        <p:cTn id="26"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9"/>
                                        </p:tgtEl>
                                        <p:attrNameLst>
                                          <p:attrName>style.visibility</p:attrName>
                                        </p:attrNameLst>
                                      </p:cBhvr>
                                      <p:to>
                                        <p:strVal val="visible"/>
                                      </p:to>
                                    </p:set>
                                    <p:anim calcmode="lin" valueType="num">
                                      <p:cBhvr additive="base">
                                        <p:cTn id="31" dur="500" fill="hold"/>
                                        <p:tgtEl>
                                          <p:spTgt spid="9"/>
                                        </p:tgtEl>
                                        <p:attrNameLst>
                                          <p:attrName>ppt_x</p:attrName>
                                        </p:attrNameLst>
                                      </p:cBhvr>
                                      <p:tavLst>
                                        <p:tav tm="0">
                                          <p:val>
                                            <p:strVal val="#ppt_x"/>
                                          </p:val>
                                        </p:tav>
                                        <p:tav tm="100000">
                                          <p:val>
                                            <p:strVal val="#ppt_x"/>
                                          </p:val>
                                        </p:tav>
                                      </p:tavLst>
                                    </p:anim>
                                    <p:anim calcmode="lin" valueType="num">
                                      <p:cBhvr additive="base">
                                        <p:cTn id="32"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10">
                                            <p:txEl>
                                              <p:pRg st="0" end="0"/>
                                            </p:txEl>
                                          </p:spTgt>
                                        </p:tgtEl>
                                        <p:attrNameLst>
                                          <p:attrName>style.visibility</p:attrName>
                                        </p:attrNameLst>
                                      </p:cBhvr>
                                      <p:to>
                                        <p:strVal val="visible"/>
                                      </p:to>
                                    </p:set>
                                    <p:anim calcmode="lin" valueType="num">
                                      <p:cBhvr additive="base">
                                        <p:cTn id="37" dur="500" fill="hold"/>
                                        <p:tgtEl>
                                          <p:spTgt spid="10">
                                            <p:txEl>
                                              <p:pRg st="0" end="0"/>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10">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P spid="8" grpId="0"/>
      <p:bldP spid="9"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0" y="988768"/>
            <a:ext cx="11974286" cy="1014380"/>
          </a:xfrm>
          <a:prstGeom prst="rect">
            <a:avLst/>
          </a:prstGeom>
        </p:spPr>
        <p:txBody>
          <a:bodyPr wrap="square">
            <a:spAutoFit/>
          </a:bodyPr>
          <a:lstStyle/>
          <a:p>
            <a:pPr algn="just">
              <a:lnSpc>
                <a:spcPct val="107000"/>
              </a:lnSpc>
              <a:spcAft>
                <a:spcPts val="800"/>
              </a:spcAft>
            </a:pPr>
            <a:r>
              <a:rPr lang="tr-TR" sz="2000" b="1" dirty="0" smtClean="0">
                <a:latin typeface="Times New Roman" panose="02020603050405020304" pitchFamily="18" charset="0"/>
                <a:ea typeface="Calibri" panose="020F0502020204030204" pitchFamily="34" charset="0"/>
                <a:cs typeface="Times New Roman" panose="02020603050405020304" pitchFamily="18" charset="0"/>
              </a:rPr>
              <a:t>Örnek 5:</a:t>
            </a:r>
            <a:r>
              <a:rPr lang="tr-TR" sz="2000" dirty="0" smtClean="0">
                <a:latin typeface="Times New Roman" panose="02020603050405020304" pitchFamily="18" charset="0"/>
                <a:ea typeface="Calibri" panose="020F0502020204030204" pitchFamily="34" charset="0"/>
                <a:cs typeface="Times New Roman" panose="02020603050405020304" pitchFamily="18" charset="0"/>
              </a:rPr>
              <a:t>Özcan </a:t>
            </a:r>
            <a:r>
              <a:rPr lang="tr-TR" sz="2000" dirty="0">
                <a:latin typeface="Times New Roman" panose="02020603050405020304" pitchFamily="18" charset="0"/>
                <a:ea typeface="Calibri" panose="020F0502020204030204" pitchFamily="34" charset="0"/>
                <a:cs typeface="Times New Roman" panose="02020603050405020304" pitchFamily="18" charset="0"/>
              </a:rPr>
              <a:t>otel işletmesinin </a:t>
            </a:r>
            <a:r>
              <a:rPr lang="tr-TR" sz="2000" dirty="0" smtClean="0">
                <a:latin typeface="Times New Roman" panose="02020603050405020304" pitchFamily="18" charset="0"/>
                <a:ea typeface="Calibri" panose="020F0502020204030204" pitchFamily="34" charset="0"/>
                <a:cs typeface="Times New Roman" panose="02020603050405020304" pitchFamily="18" charset="0"/>
              </a:rPr>
              <a:t>2020 </a:t>
            </a:r>
            <a:r>
              <a:rPr lang="tr-TR" sz="2000" dirty="0">
                <a:latin typeface="Times New Roman" panose="02020603050405020304" pitchFamily="18" charset="0"/>
                <a:ea typeface="Calibri" panose="020F0502020204030204" pitchFamily="34" charset="0"/>
                <a:cs typeface="Times New Roman" panose="02020603050405020304" pitchFamily="18" charset="0"/>
              </a:rPr>
              <a:t>yılı </a:t>
            </a:r>
            <a:r>
              <a:rPr lang="tr-TR" sz="2000" dirty="0" smtClean="0">
                <a:latin typeface="Times New Roman" panose="02020603050405020304" pitchFamily="18" charset="0"/>
                <a:ea typeface="Calibri" panose="020F0502020204030204" pitchFamily="34" charset="0"/>
                <a:cs typeface="Times New Roman" panose="02020603050405020304" pitchFamily="18" charset="0"/>
              </a:rPr>
              <a:t>akşam yemeği gelirleri 4.525.000</a:t>
            </a:r>
            <a:r>
              <a:rPr lang="tr-TR" dirty="0" smtClean="0"/>
              <a:t> TL, içecek gelirleri ise 850.000 TL olarak tahmin edilmektedir. Özcan otelin son beş yıllık ortalamalarına göre yiyecek maliyet yüzdesi %28, içecek maliyet yüzdesi ise %13 ‘tür. Buna göre Özcan otelin 2020 yılı yiyecek içecek giderlerinin ne kadar olması beklenir? </a:t>
            </a:r>
            <a:endParaRPr lang="tr-TR" dirty="0">
              <a:effectLst/>
              <a:latin typeface="Calibri" panose="020F0502020204030204" pitchFamily="34" charset="0"/>
              <a:ea typeface="Calibri" panose="020F0502020204030204" pitchFamily="34"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5" name="Dikdörtgen 4"/>
              <p:cNvSpPr/>
              <p:nvPr/>
            </p:nvSpPr>
            <p:spPr>
              <a:xfrm>
                <a:off x="606594" y="3784793"/>
                <a:ext cx="3965060" cy="667812"/>
              </a:xfrm>
              <a:prstGeom prst="rect">
                <a:avLst/>
              </a:prstGeom>
            </p:spPr>
            <p:txBody>
              <a:bodyPr wrap="none">
                <a:spAutoFit/>
              </a:bodyPr>
              <a:lstStyle/>
              <a:p>
                <a:pPr algn="just">
                  <a:lnSpc>
                    <a:spcPct val="107000"/>
                  </a:lnSpc>
                  <a:spcAft>
                    <a:spcPts val="800"/>
                  </a:spcAft>
                </a:pPr>
                <a14:m>
                  <m:oMath xmlns:m="http://schemas.openxmlformats.org/officeDocument/2006/math">
                    <m:f>
                      <m:fPr>
                        <m:ctrlPr>
                          <a:rPr lang="tr-TR" sz="2400" i="1" smtClean="0">
                            <a:latin typeface="Cambria Math" panose="02040503050406030204" pitchFamily="18" charset="0"/>
                            <a:ea typeface="Calibri" panose="020F0502020204030204" pitchFamily="34" charset="0"/>
                            <a:cs typeface="Times New Roman" panose="02020603050405020304" pitchFamily="18" charset="0"/>
                          </a:rPr>
                        </m:ctrlPr>
                      </m:fPr>
                      <m:num>
                        <m:r>
                          <a:rPr lang="tr-TR" sz="2400" b="0" i="1" smtClean="0">
                            <a:latin typeface="Cambria Math" panose="02040503050406030204" pitchFamily="18" charset="0"/>
                            <a:ea typeface="Calibri" panose="020F0502020204030204" pitchFamily="34" charset="0"/>
                            <a:cs typeface="Times New Roman" panose="02020603050405020304" pitchFamily="18" charset="0"/>
                          </a:rPr>
                          <m:t>28</m:t>
                        </m:r>
                      </m:num>
                      <m:den>
                        <m:r>
                          <a:rPr lang="tr-TR" sz="2400" i="1">
                            <a:latin typeface="Cambria Math" panose="02040503050406030204" pitchFamily="18" charset="0"/>
                            <a:ea typeface="Calibri" panose="020F0502020204030204" pitchFamily="34" charset="0"/>
                            <a:cs typeface="Times New Roman" panose="02020603050405020304" pitchFamily="18" charset="0"/>
                          </a:rPr>
                          <m:t>100</m:t>
                        </m:r>
                      </m:den>
                    </m:f>
                  </m:oMath>
                </a14:m>
                <a:r>
                  <a:rPr lang="tr-TR" sz="2400" dirty="0">
                    <a:latin typeface="Times New Roman" panose="02020603050405020304" pitchFamily="18" charset="0"/>
                    <a:ea typeface="Calibri" panose="020F0502020204030204" pitchFamily="34" charset="0"/>
                    <a:cs typeface="Times New Roman" panose="02020603050405020304" pitchFamily="18" charset="0"/>
                  </a:rPr>
                  <a:t> </a:t>
                </a:r>
                <a:r>
                  <a:rPr lang="tr-TR" sz="2400" dirty="0" smtClean="0">
                    <a:latin typeface="Times New Roman" panose="02020603050405020304" pitchFamily="18" charset="0"/>
                    <a:ea typeface="Calibri" panose="020F0502020204030204" pitchFamily="34" charset="0"/>
                    <a:cs typeface="Times New Roman" panose="02020603050405020304" pitchFamily="18" charset="0"/>
                  </a:rPr>
                  <a:t>  =  </a:t>
                </a:r>
                <a14:m>
                  <m:oMath xmlns:m="http://schemas.openxmlformats.org/officeDocument/2006/math">
                    <m:f>
                      <m:fPr>
                        <m:ctrlPr>
                          <a:rPr lang="tr-TR" sz="2400" i="1">
                            <a:latin typeface="Cambria Math" panose="02040503050406030204" pitchFamily="18" charset="0"/>
                            <a:ea typeface="Calibri" panose="020F0502020204030204" pitchFamily="34" charset="0"/>
                            <a:cs typeface="Times New Roman" panose="02020603050405020304" pitchFamily="18" charset="0"/>
                          </a:rPr>
                        </m:ctrlPr>
                      </m:fPr>
                      <m:num>
                        <m:r>
                          <a:rPr lang="tr-TR" sz="2400" b="0" i="1" smtClean="0">
                            <a:latin typeface="Cambria Math" panose="02040503050406030204" pitchFamily="18" charset="0"/>
                            <a:ea typeface="Calibri" panose="020F0502020204030204" pitchFamily="34" charset="0"/>
                            <a:cs typeface="Times New Roman" panose="02020603050405020304" pitchFamily="18" charset="0"/>
                          </a:rPr>
                          <m:t>  </m:t>
                        </m:r>
                        <m:r>
                          <a:rPr lang="tr-TR" sz="2400" i="1">
                            <a:latin typeface="Cambria Math" panose="02040503050406030204" pitchFamily="18" charset="0"/>
                            <a:ea typeface="Calibri" panose="020F0502020204030204" pitchFamily="34" charset="0"/>
                            <a:cs typeface="Times New Roman" panose="02020603050405020304" pitchFamily="18" charset="0"/>
                          </a:rPr>
                          <m:t>𝑆𝑎𝑡𝚤𝑙𝑎𝑛</m:t>
                        </m:r>
                        <m:r>
                          <a:rPr lang="tr-TR" sz="2400" i="1">
                            <a:latin typeface="Cambria Math" panose="02040503050406030204" pitchFamily="18" charset="0"/>
                            <a:ea typeface="Calibri" panose="020F0502020204030204" pitchFamily="34" charset="0"/>
                            <a:cs typeface="Times New Roman" panose="02020603050405020304" pitchFamily="18" charset="0"/>
                          </a:rPr>
                          <m:t> </m:t>
                        </m:r>
                        <m:r>
                          <a:rPr lang="tr-TR" sz="2400" i="1">
                            <a:latin typeface="Cambria Math" panose="02040503050406030204" pitchFamily="18" charset="0"/>
                            <a:ea typeface="Calibri" panose="020F0502020204030204" pitchFamily="34" charset="0"/>
                            <a:cs typeface="Times New Roman" panose="02020603050405020304" pitchFamily="18" charset="0"/>
                          </a:rPr>
                          <m:t>𝑦𝑖𝑦𝑒𝑐𝑒𝑘</m:t>
                        </m:r>
                        <m:r>
                          <a:rPr lang="tr-TR" sz="2400" i="1">
                            <a:latin typeface="Cambria Math" panose="02040503050406030204" pitchFamily="18" charset="0"/>
                            <a:ea typeface="Calibri" panose="020F0502020204030204" pitchFamily="34" charset="0"/>
                            <a:cs typeface="Times New Roman" panose="02020603050405020304" pitchFamily="18" charset="0"/>
                          </a:rPr>
                          <m:t> </m:t>
                        </m:r>
                        <m:r>
                          <a:rPr lang="tr-TR" sz="2400" i="1">
                            <a:latin typeface="Cambria Math" panose="02040503050406030204" pitchFamily="18" charset="0"/>
                            <a:ea typeface="Calibri" panose="020F0502020204030204" pitchFamily="34" charset="0"/>
                            <a:cs typeface="Times New Roman" panose="02020603050405020304" pitchFamily="18" charset="0"/>
                          </a:rPr>
                          <m:t>𝑚𝑎𝑙𝑖𝑦𝑒𝑡𝑖</m:t>
                        </m:r>
                      </m:num>
                      <m:den>
                        <m:r>
                          <a:rPr lang="tr-TR" sz="2400" b="0" i="1" smtClean="0">
                            <a:latin typeface="Cambria Math" panose="02040503050406030204" pitchFamily="18" charset="0"/>
                            <a:ea typeface="Calibri" panose="020F0502020204030204" pitchFamily="34" charset="0"/>
                            <a:cs typeface="Times New Roman" panose="02020603050405020304" pitchFamily="18" charset="0"/>
                          </a:rPr>
                          <m:t>4.525.000</m:t>
                        </m:r>
                      </m:den>
                    </m:f>
                  </m:oMath>
                </a14:m>
                <a:endParaRPr lang="tr-TR" sz="2000" dirty="0">
                  <a:latin typeface="Times New Roman" panose="02020603050405020304" pitchFamily="18" charset="0"/>
                  <a:ea typeface="Calibri" panose="020F0502020204030204" pitchFamily="34" charset="0"/>
                  <a:cs typeface="Times New Roman" panose="02020603050405020304" pitchFamily="18" charset="0"/>
                </a:endParaRPr>
              </a:p>
            </p:txBody>
          </p:sp>
        </mc:Choice>
        <mc:Fallback xmlns="">
          <p:sp>
            <p:nvSpPr>
              <p:cNvPr id="5" name="Dikdörtgen 4"/>
              <p:cNvSpPr>
                <a:spLocks noRot="1" noChangeAspect="1" noMove="1" noResize="1" noEditPoints="1" noAdjustHandles="1" noChangeArrowheads="1" noChangeShapeType="1" noTextEdit="1"/>
              </p:cNvSpPr>
              <p:nvPr/>
            </p:nvSpPr>
            <p:spPr>
              <a:xfrm>
                <a:off x="606594" y="3784793"/>
                <a:ext cx="3965060" cy="667812"/>
              </a:xfrm>
              <a:prstGeom prst="rect">
                <a:avLst/>
              </a:prstGeom>
              <a:blipFill>
                <a:blip r:embed="rId2"/>
                <a:stretch>
                  <a:fillRect b="-8257"/>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6" name="Dikdörtgen 5"/>
              <p:cNvSpPr/>
              <p:nvPr/>
            </p:nvSpPr>
            <p:spPr>
              <a:xfrm>
                <a:off x="89403" y="2098365"/>
                <a:ext cx="5491247" cy="626325"/>
              </a:xfrm>
              <a:prstGeom prst="rect">
                <a:avLst/>
              </a:prstGeom>
            </p:spPr>
            <p:txBody>
              <a:bodyPr wrap="none">
                <a:spAutoFit/>
              </a:bodyPr>
              <a:lstStyle/>
              <a:p>
                <a:r>
                  <a:rPr lang="tr-TR" sz="2000" dirty="0">
                    <a:latin typeface="Times New Roman" panose="02020603050405020304" pitchFamily="18" charset="0"/>
                    <a:ea typeface="Calibri" panose="020F0502020204030204" pitchFamily="34" charset="0"/>
                    <a:cs typeface="Times New Roman" panose="02020603050405020304" pitchFamily="18" charset="0"/>
                  </a:rPr>
                  <a:t>Yiyecek maliyet yüzdesi</a:t>
                </a:r>
                <a14:m>
                  <m:oMath xmlns:m="http://schemas.openxmlformats.org/officeDocument/2006/math">
                    <m:r>
                      <a:rPr lang="tr-TR" sz="2200" i="1">
                        <a:latin typeface="Cambria Math" panose="02040503050406030204" pitchFamily="18" charset="0"/>
                        <a:ea typeface="Calibri" panose="020F0502020204030204" pitchFamily="34" charset="0"/>
                        <a:cs typeface="Times New Roman" panose="02020603050405020304" pitchFamily="18" charset="0"/>
                      </a:rPr>
                      <m:t>=</m:t>
                    </m:r>
                    <m:f>
                      <m:fPr>
                        <m:ctrlPr>
                          <a:rPr lang="tr-TR" sz="2200" i="1">
                            <a:latin typeface="Cambria Math" panose="02040503050406030204" pitchFamily="18" charset="0"/>
                            <a:ea typeface="Calibri" panose="020F0502020204030204" pitchFamily="34" charset="0"/>
                            <a:cs typeface="Times New Roman" panose="02020603050405020304" pitchFamily="18" charset="0"/>
                          </a:rPr>
                        </m:ctrlPr>
                      </m:fPr>
                      <m:num>
                        <m:r>
                          <a:rPr lang="tr-TR" sz="2200" i="1">
                            <a:latin typeface="Cambria Math" panose="02040503050406030204" pitchFamily="18" charset="0"/>
                            <a:ea typeface="Calibri" panose="020F0502020204030204" pitchFamily="34" charset="0"/>
                            <a:cs typeface="Times New Roman" panose="02020603050405020304" pitchFamily="18" charset="0"/>
                          </a:rPr>
                          <m:t>𝑆𝑎𝑡𝚤𝑙𝑎𝑛</m:t>
                        </m:r>
                        <m:r>
                          <a:rPr lang="tr-TR" sz="2200" i="1">
                            <a:latin typeface="Cambria Math" panose="02040503050406030204" pitchFamily="18" charset="0"/>
                            <a:ea typeface="Calibri" panose="020F0502020204030204" pitchFamily="34" charset="0"/>
                            <a:cs typeface="Times New Roman" panose="02020603050405020304" pitchFamily="18" charset="0"/>
                          </a:rPr>
                          <m:t> </m:t>
                        </m:r>
                        <m:r>
                          <a:rPr lang="tr-TR" sz="2200" i="1">
                            <a:latin typeface="Cambria Math" panose="02040503050406030204" pitchFamily="18" charset="0"/>
                            <a:ea typeface="Calibri" panose="020F0502020204030204" pitchFamily="34" charset="0"/>
                            <a:cs typeface="Times New Roman" panose="02020603050405020304" pitchFamily="18" charset="0"/>
                          </a:rPr>
                          <m:t>𝑦𝑖𝑦𝑒𝑐𝑒𝑘</m:t>
                        </m:r>
                        <m:r>
                          <a:rPr lang="tr-TR" sz="2200" i="1">
                            <a:latin typeface="Cambria Math" panose="02040503050406030204" pitchFamily="18" charset="0"/>
                            <a:ea typeface="Calibri" panose="020F0502020204030204" pitchFamily="34" charset="0"/>
                            <a:cs typeface="Times New Roman" panose="02020603050405020304" pitchFamily="18" charset="0"/>
                          </a:rPr>
                          <m:t> </m:t>
                        </m:r>
                        <m:r>
                          <a:rPr lang="tr-TR" sz="2200" i="1">
                            <a:latin typeface="Cambria Math" panose="02040503050406030204" pitchFamily="18" charset="0"/>
                            <a:ea typeface="Calibri" panose="020F0502020204030204" pitchFamily="34" charset="0"/>
                            <a:cs typeface="Times New Roman" panose="02020603050405020304" pitchFamily="18" charset="0"/>
                          </a:rPr>
                          <m:t>𝑚𝑎𝑙𝑖𝑦𝑒𝑡𝑖</m:t>
                        </m:r>
                      </m:num>
                      <m:den>
                        <m:r>
                          <a:rPr lang="tr-TR" sz="2200" i="1">
                            <a:latin typeface="Cambria Math" panose="02040503050406030204" pitchFamily="18" charset="0"/>
                            <a:ea typeface="Calibri" panose="020F0502020204030204" pitchFamily="34" charset="0"/>
                            <a:cs typeface="Times New Roman" panose="02020603050405020304" pitchFamily="18" charset="0"/>
                          </a:rPr>
                          <m:t>𝑌𝑖𝑦𝑒𝑐𝑒𝑘</m:t>
                        </m:r>
                        <m:r>
                          <a:rPr lang="tr-TR" sz="2200" i="1">
                            <a:latin typeface="Cambria Math" panose="02040503050406030204" pitchFamily="18" charset="0"/>
                            <a:ea typeface="Calibri" panose="020F0502020204030204" pitchFamily="34" charset="0"/>
                            <a:cs typeface="Times New Roman" panose="02020603050405020304" pitchFamily="18" charset="0"/>
                          </a:rPr>
                          <m:t> </m:t>
                        </m:r>
                        <m:r>
                          <a:rPr lang="tr-TR" sz="2200" i="1">
                            <a:latin typeface="Cambria Math" panose="02040503050406030204" pitchFamily="18" charset="0"/>
                            <a:ea typeface="Calibri" panose="020F0502020204030204" pitchFamily="34" charset="0"/>
                            <a:cs typeface="Times New Roman" panose="02020603050405020304" pitchFamily="18" charset="0"/>
                          </a:rPr>
                          <m:t>𝑠𝑎𝑡𝚤</m:t>
                        </m:r>
                        <m:r>
                          <a:rPr lang="tr-TR" sz="2200" i="1">
                            <a:latin typeface="Cambria Math" panose="02040503050406030204" pitchFamily="18" charset="0"/>
                            <a:ea typeface="Calibri" panose="020F0502020204030204" pitchFamily="34" charset="0"/>
                            <a:cs typeface="Times New Roman" panose="02020603050405020304" pitchFamily="18" charset="0"/>
                          </a:rPr>
                          <m:t>ş</m:t>
                        </m:r>
                        <m:r>
                          <a:rPr lang="tr-TR" sz="2200" i="1">
                            <a:latin typeface="Cambria Math" panose="02040503050406030204" pitchFamily="18" charset="0"/>
                            <a:ea typeface="Calibri" panose="020F0502020204030204" pitchFamily="34" charset="0"/>
                            <a:cs typeface="Times New Roman" panose="02020603050405020304" pitchFamily="18" charset="0"/>
                          </a:rPr>
                          <m:t>𝑙𝑎𝑟𝚤</m:t>
                        </m:r>
                      </m:den>
                    </m:f>
                  </m:oMath>
                </a14:m>
                <a:endParaRPr lang="tr-TR" sz="2200" dirty="0">
                  <a:latin typeface="Times New Roman" panose="02020603050405020304" pitchFamily="18" charset="0"/>
                  <a:cs typeface="Times New Roman" panose="02020603050405020304" pitchFamily="18" charset="0"/>
                </a:endParaRPr>
              </a:p>
            </p:txBody>
          </p:sp>
        </mc:Choice>
        <mc:Fallback xmlns="">
          <p:sp>
            <p:nvSpPr>
              <p:cNvPr id="6" name="Dikdörtgen 5"/>
              <p:cNvSpPr>
                <a:spLocks noRot="1" noChangeAspect="1" noMove="1" noResize="1" noEditPoints="1" noAdjustHandles="1" noChangeArrowheads="1" noChangeShapeType="1" noTextEdit="1"/>
              </p:cNvSpPr>
              <p:nvPr/>
            </p:nvSpPr>
            <p:spPr>
              <a:xfrm>
                <a:off x="89403" y="2098365"/>
                <a:ext cx="5491247" cy="626325"/>
              </a:xfrm>
              <a:prstGeom prst="rect">
                <a:avLst/>
              </a:prstGeom>
              <a:blipFill>
                <a:blip r:embed="rId3"/>
                <a:stretch>
                  <a:fillRect l="-1222"/>
                </a:stretch>
              </a:blipFill>
            </p:spPr>
            <p:txBody>
              <a:bodyPr/>
              <a:lstStyle/>
              <a:p>
                <a:r>
                  <a:rPr lang="tr-TR">
                    <a:noFill/>
                  </a:rPr>
                  <a:t> </a:t>
                </a:r>
              </a:p>
            </p:txBody>
          </p:sp>
        </mc:Fallback>
      </mc:AlternateContent>
      <p:sp>
        <p:nvSpPr>
          <p:cNvPr id="7" name="Dikdörtgen 6"/>
          <p:cNvSpPr/>
          <p:nvPr/>
        </p:nvSpPr>
        <p:spPr>
          <a:xfrm>
            <a:off x="609515" y="5465386"/>
            <a:ext cx="4200381" cy="421654"/>
          </a:xfrm>
          <a:prstGeom prst="rect">
            <a:avLst/>
          </a:prstGeom>
        </p:spPr>
        <p:txBody>
          <a:bodyPr wrap="none">
            <a:spAutoFit/>
          </a:bodyPr>
          <a:lstStyle/>
          <a:p>
            <a:pPr algn="just">
              <a:lnSpc>
                <a:spcPct val="107000"/>
              </a:lnSpc>
              <a:spcAft>
                <a:spcPts val="800"/>
              </a:spcAft>
            </a:pPr>
            <a:r>
              <a:rPr lang="tr-TR" sz="2000" dirty="0">
                <a:latin typeface="Times New Roman" panose="02020603050405020304" pitchFamily="18" charset="0"/>
                <a:ea typeface="Calibri" panose="020F0502020204030204" pitchFamily="34" charset="0"/>
                <a:cs typeface="Times New Roman" panose="02020603050405020304" pitchFamily="18" charset="0"/>
              </a:rPr>
              <a:t>Satılan yiyecek </a:t>
            </a:r>
            <a:r>
              <a:rPr lang="tr-TR" sz="2000" dirty="0" smtClean="0">
                <a:latin typeface="Times New Roman" panose="02020603050405020304" pitchFamily="18" charset="0"/>
                <a:ea typeface="Calibri" panose="020F0502020204030204" pitchFamily="34" charset="0"/>
                <a:cs typeface="Times New Roman" panose="02020603050405020304" pitchFamily="18" charset="0"/>
              </a:rPr>
              <a:t>maliyeti=1.267.000 </a:t>
            </a:r>
            <a:r>
              <a:rPr lang="tr-TR" sz="2000" dirty="0">
                <a:latin typeface="Times New Roman" panose="02020603050405020304" pitchFamily="18" charset="0"/>
                <a:ea typeface="Calibri" panose="020F0502020204030204" pitchFamily="34" charset="0"/>
                <a:cs typeface="Times New Roman" panose="02020603050405020304" pitchFamily="18" charset="0"/>
              </a:rPr>
              <a:t>TL</a:t>
            </a:r>
          </a:p>
        </p:txBody>
      </p:sp>
      <mc:AlternateContent xmlns:mc="http://schemas.openxmlformats.org/markup-compatibility/2006" xmlns:a14="http://schemas.microsoft.com/office/drawing/2010/main">
        <mc:Choice Requires="a14">
          <p:sp>
            <p:nvSpPr>
              <p:cNvPr id="8" name="Dikdörtgen 7"/>
              <p:cNvSpPr/>
              <p:nvPr/>
            </p:nvSpPr>
            <p:spPr>
              <a:xfrm>
                <a:off x="6672922" y="2098365"/>
                <a:ext cx="5221494" cy="626325"/>
              </a:xfrm>
              <a:prstGeom prst="rect">
                <a:avLst/>
              </a:prstGeom>
            </p:spPr>
            <p:txBody>
              <a:bodyPr wrap="none">
                <a:spAutoFit/>
              </a:bodyPr>
              <a:lstStyle/>
              <a:p>
                <a:r>
                  <a:rPr lang="tr-TR" dirty="0" smtClean="0">
                    <a:latin typeface="Times New Roman" panose="02020603050405020304" pitchFamily="18" charset="0"/>
                    <a:ea typeface="Calibri" panose="020F0502020204030204" pitchFamily="34" charset="0"/>
                    <a:cs typeface="Times New Roman" panose="02020603050405020304" pitchFamily="18" charset="0"/>
                  </a:rPr>
                  <a:t>İçecek </a:t>
                </a:r>
                <a:r>
                  <a:rPr lang="tr-TR" dirty="0">
                    <a:latin typeface="Times New Roman" panose="02020603050405020304" pitchFamily="18" charset="0"/>
                    <a:ea typeface="Calibri" panose="020F0502020204030204" pitchFamily="34" charset="0"/>
                    <a:cs typeface="Times New Roman" panose="02020603050405020304" pitchFamily="18" charset="0"/>
                  </a:rPr>
                  <a:t>maliyet</a:t>
                </a:r>
                <a14:m>
                  <m:oMath xmlns:m="http://schemas.openxmlformats.org/officeDocument/2006/math">
                    <m:r>
                      <a:rPr lang="tr-TR" sz="2200">
                        <a:latin typeface="Cambria Math" panose="02040503050406030204" pitchFamily="18" charset="0"/>
                        <a:ea typeface="Calibri" panose="020F0502020204030204" pitchFamily="34" charset="0"/>
                        <a:cs typeface="Times New Roman" panose="02020603050405020304" pitchFamily="18" charset="0"/>
                      </a:rPr>
                      <m:t> </m:t>
                    </m:r>
                    <m:r>
                      <m:rPr>
                        <m:sty m:val="p"/>
                      </m:rPr>
                      <a:rPr lang="tr-TR" sz="2200">
                        <a:latin typeface="Cambria Math" panose="02040503050406030204" pitchFamily="18" charset="0"/>
                        <a:ea typeface="Calibri" panose="020F0502020204030204" pitchFamily="34" charset="0"/>
                        <a:cs typeface="Times New Roman" panose="02020603050405020304" pitchFamily="18" charset="0"/>
                      </a:rPr>
                      <m:t>y</m:t>
                    </m:r>
                    <m:r>
                      <a:rPr lang="tr-TR" sz="2200">
                        <a:latin typeface="Cambria Math" panose="02040503050406030204" pitchFamily="18" charset="0"/>
                        <a:ea typeface="Calibri" panose="020F0502020204030204" pitchFamily="34" charset="0"/>
                        <a:cs typeface="Times New Roman" panose="02020603050405020304" pitchFamily="18" charset="0"/>
                      </a:rPr>
                      <m:t>ü</m:t>
                    </m:r>
                    <m:r>
                      <m:rPr>
                        <m:sty m:val="p"/>
                      </m:rPr>
                      <a:rPr lang="tr-TR" sz="2200">
                        <a:latin typeface="Cambria Math" panose="02040503050406030204" pitchFamily="18" charset="0"/>
                        <a:ea typeface="Calibri" panose="020F0502020204030204" pitchFamily="34" charset="0"/>
                        <a:cs typeface="Times New Roman" panose="02020603050405020304" pitchFamily="18" charset="0"/>
                      </a:rPr>
                      <m:t>zdesi</m:t>
                    </m:r>
                    <m:r>
                      <a:rPr lang="tr-TR" sz="2200" i="1">
                        <a:latin typeface="Cambria Math" panose="02040503050406030204" pitchFamily="18" charset="0"/>
                        <a:ea typeface="Calibri" panose="020F0502020204030204" pitchFamily="34" charset="0"/>
                        <a:cs typeface="Times New Roman" panose="02020603050405020304" pitchFamily="18" charset="0"/>
                      </a:rPr>
                      <m:t>=</m:t>
                    </m:r>
                    <m:f>
                      <m:fPr>
                        <m:ctrlPr>
                          <a:rPr lang="tr-TR" sz="2200" i="1">
                            <a:latin typeface="Cambria Math" panose="02040503050406030204" pitchFamily="18" charset="0"/>
                            <a:ea typeface="Calibri" panose="020F0502020204030204" pitchFamily="34" charset="0"/>
                            <a:cs typeface="Times New Roman" panose="02020603050405020304" pitchFamily="18" charset="0"/>
                          </a:rPr>
                        </m:ctrlPr>
                      </m:fPr>
                      <m:num>
                        <m:r>
                          <a:rPr lang="tr-TR" sz="2200" i="1">
                            <a:latin typeface="Cambria Math" panose="02040503050406030204" pitchFamily="18" charset="0"/>
                            <a:ea typeface="Calibri" panose="020F0502020204030204" pitchFamily="34" charset="0"/>
                            <a:cs typeface="Times New Roman" panose="02020603050405020304" pitchFamily="18" charset="0"/>
                          </a:rPr>
                          <m:t>𝑆𝑎𝑡𝚤𝑙𝑎𝑛</m:t>
                        </m:r>
                        <m:r>
                          <a:rPr lang="tr-TR" sz="2200" i="1">
                            <a:latin typeface="Cambria Math" panose="02040503050406030204" pitchFamily="18" charset="0"/>
                            <a:ea typeface="Calibri" panose="020F0502020204030204" pitchFamily="34" charset="0"/>
                            <a:cs typeface="Times New Roman" panose="02020603050405020304" pitchFamily="18" charset="0"/>
                          </a:rPr>
                          <m:t> </m:t>
                        </m:r>
                        <m:r>
                          <a:rPr lang="tr-TR" sz="2200" i="1">
                            <a:latin typeface="Cambria Math" panose="02040503050406030204" pitchFamily="18" charset="0"/>
                            <a:ea typeface="Calibri" panose="020F0502020204030204" pitchFamily="34" charset="0"/>
                            <a:cs typeface="Times New Roman" panose="02020603050405020304" pitchFamily="18" charset="0"/>
                          </a:rPr>
                          <m:t>𝑖</m:t>
                        </m:r>
                        <m:r>
                          <a:rPr lang="tr-TR" sz="2200" i="1">
                            <a:latin typeface="Cambria Math" panose="02040503050406030204" pitchFamily="18" charset="0"/>
                            <a:ea typeface="Calibri" panose="020F0502020204030204" pitchFamily="34" charset="0"/>
                            <a:cs typeface="Times New Roman" panose="02020603050405020304" pitchFamily="18" charset="0"/>
                          </a:rPr>
                          <m:t>ç</m:t>
                        </m:r>
                        <m:r>
                          <a:rPr lang="tr-TR" sz="2200" i="1">
                            <a:latin typeface="Cambria Math" panose="02040503050406030204" pitchFamily="18" charset="0"/>
                            <a:ea typeface="Calibri" panose="020F0502020204030204" pitchFamily="34" charset="0"/>
                            <a:cs typeface="Times New Roman" panose="02020603050405020304" pitchFamily="18" charset="0"/>
                          </a:rPr>
                          <m:t>𝑒𝑐𝑒𝑘</m:t>
                        </m:r>
                        <m:r>
                          <a:rPr lang="tr-TR" sz="2200" i="1">
                            <a:latin typeface="Cambria Math" panose="02040503050406030204" pitchFamily="18" charset="0"/>
                            <a:ea typeface="Calibri" panose="020F0502020204030204" pitchFamily="34" charset="0"/>
                            <a:cs typeface="Times New Roman" panose="02020603050405020304" pitchFamily="18" charset="0"/>
                          </a:rPr>
                          <m:t> </m:t>
                        </m:r>
                        <m:r>
                          <a:rPr lang="tr-TR" sz="2200" i="1">
                            <a:latin typeface="Cambria Math" panose="02040503050406030204" pitchFamily="18" charset="0"/>
                            <a:ea typeface="Calibri" panose="020F0502020204030204" pitchFamily="34" charset="0"/>
                            <a:cs typeface="Times New Roman" panose="02020603050405020304" pitchFamily="18" charset="0"/>
                          </a:rPr>
                          <m:t>𝑚𝑎𝑙𝑖𝑦𝑒𝑡𝑖</m:t>
                        </m:r>
                      </m:num>
                      <m:den>
                        <m:r>
                          <a:rPr lang="tr-TR" sz="2200" i="1">
                            <a:latin typeface="Cambria Math" panose="02040503050406030204" pitchFamily="18" charset="0"/>
                            <a:ea typeface="Calibri" panose="020F0502020204030204" pitchFamily="34" charset="0"/>
                            <a:cs typeface="Times New Roman" panose="02020603050405020304" pitchFamily="18" charset="0"/>
                          </a:rPr>
                          <m:t>İç</m:t>
                        </m:r>
                        <m:r>
                          <a:rPr lang="tr-TR" sz="2200" i="1">
                            <a:latin typeface="Cambria Math" panose="02040503050406030204" pitchFamily="18" charset="0"/>
                            <a:ea typeface="Calibri" panose="020F0502020204030204" pitchFamily="34" charset="0"/>
                            <a:cs typeface="Times New Roman" panose="02020603050405020304" pitchFamily="18" charset="0"/>
                          </a:rPr>
                          <m:t>𝑒𝑐𝑒𝑘</m:t>
                        </m:r>
                        <m:r>
                          <a:rPr lang="tr-TR" sz="2200" b="0" i="1" smtClean="0">
                            <a:latin typeface="Cambria Math" panose="02040503050406030204" pitchFamily="18" charset="0"/>
                            <a:ea typeface="Calibri" panose="020F0502020204030204" pitchFamily="34" charset="0"/>
                            <a:cs typeface="Times New Roman" panose="02020603050405020304" pitchFamily="18" charset="0"/>
                          </a:rPr>
                          <m:t> </m:t>
                        </m:r>
                        <m:r>
                          <a:rPr lang="tr-TR" sz="2200" i="1">
                            <a:latin typeface="Cambria Math" panose="02040503050406030204" pitchFamily="18" charset="0"/>
                            <a:ea typeface="Calibri" panose="020F0502020204030204" pitchFamily="34" charset="0"/>
                            <a:cs typeface="Times New Roman" panose="02020603050405020304" pitchFamily="18" charset="0"/>
                          </a:rPr>
                          <m:t>𝑠𝑎𝑡𝚤</m:t>
                        </m:r>
                        <m:r>
                          <a:rPr lang="tr-TR" sz="2200" i="1">
                            <a:latin typeface="Cambria Math" panose="02040503050406030204" pitchFamily="18" charset="0"/>
                            <a:ea typeface="Calibri" panose="020F0502020204030204" pitchFamily="34" charset="0"/>
                            <a:cs typeface="Times New Roman" panose="02020603050405020304" pitchFamily="18" charset="0"/>
                          </a:rPr>
                          <m:t>ş</m:t>
                        </m:r>
                        <m:r>
                          <a:rPr lang="tr-TR" sz="2200" i="1">
                            <a:latin typeface="Cambria Math" panose="02040503050406030204" pitchFamily="18" charset="0"/>
                            <a:ea typeface="Calibri" panose="020F0502020204030204" pitchFamily="34" charset="0"/>
                            <a:cs typeface="Times New Roman" panose="02020603050405020304" pitchFamily="18" charset="0"/>
                          </a:rPr>
                          <m:t>𝑙𝑎𝑟𝚤</m:t>
                        </m:r>
                      </m:den>
                    </m:f>
                  </m:oMath>
                </a14:m>
                <a:endParaRPr lang="tr-TR" sz="2200" dirty="0"/>
              </a:p>
            </p:txBody>
          </p:sp>
        </mc:Choice>
        <mc:Fallback xmlns="">
          <p:sp>
            <p:nvSpPr>
              <p:cNvPr id="8" name="Dikdörtgen 7"/>
              <p:cNvSpPr>
                <a:spLocks noRot="1" noChangeAspect="1" noMove="1" noResize="1" noEditPoints="1" noAdjustHandles="1" noChangeArrowheads="1" noChangeShapeType="1" noTextEdit="1"/>
              </p:cNvSpPr>
              <p:nvPr/>
            </p:nvSpPr>
            <p:spPr>
              <a:xfrm>
                <a:off x="6672922" y="2098365"/>
                <a:ext cx="5221494" cy="626325"/>
              </a:xfrm>
              <a:prstGeom prst="rect">
                <a:avLst/>
              </a:prstGeom>
              <a:blipFill>
                <a:blip r:embed="rId4"/>
                <a:stretch>
                  <a:fillRect l="-1051"/>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9" name="Dikdörtgen 8"/>
              <p:cNvSpPr/>
              <p:nvPr/>
            </p:nvSpPr>
            <p:spPr>
              <a:xfrm>
                <a:off x="6706581" y="3784986"/>
                <a:ext cx="3806363" cy="688650"/>
              </a:xfrm>
              <a:prstGeom prst="rect">
                <a:avLst/>
              </a:prstGeom>
            </p:spPr>
            <p:txBody>
              <a:bodyPr wrap="none">
                <a:spAutoFit/>
              </a:bodyPr>
              <a:lstStyle/>
              <a:p>
                <a:pPr algn="just">
                  <a:lnSpc>
                    <a:spcPct val="107000"/>
                  </a:lnSpc>
                  <a:spcAft>
                    <a:spcPts val="800"/>
                  </a:spcAft>
                </a:pPr>
                <a14:m>
                  <m:oMath xmlns:m="http://schemas.openxmlformats.org/officeDocument/2006/math">
                    <m:f>
                      <m:fPr>
                        <m:ctrlPr>
                          <a:rPr lang="tr-TR" sz="2400" i="1" smtClean="0">
                            <a:latin typeface="Cambria Math" panose="02040503050406030204" pitchFamily="18" charset="0"/>
                            <a:ea typeface="Calibri" panose="020F0502020204030204" pitchFamily="34" charset="0"/>
                            <a:cs typeface="Times New Roman" panose="02020603050405020304" pitchFamily="18" charset="0"/>
                          </a:rPr>
                        </m:ctrlPr>
                      </m:fPr>
                      <m:num>
                        <m:r>
                          <a:rPr lang="tr-TR" sz="2400" b="0" i="1" smtClean="0">
                            <a:latin typeface="Cambria Math" panose="02040503050406030204" pitchFamily="18" charset="0"/>
                            <a:ea typeface="Calibri" panose="020F0502020204030204" pitchFamily="34" charset="0"/>
                            <a:cs typeface="Times New Roman" panose="02020603050405020304" pitchFamily="18" charset="0"/>
                          </a:rPr>
                          <m:t>13</m:t>
                        </m:r>
                      </m:num>
                      <m:den>
                        <m:r>
                          <a:rPr lang="tr-TR" sz="2400" i="1">
                            <a:latin typeface="Cambria Math" panose="02040503050406030204" pitchFamily="18" charset="0"/>
                            <a:ea typeface="Calibri" panose="020F0502020204030204" pitchFamily="34" charset="0"/>
                            <a:cs typeface="Times New Roman" panose="02020603050405020304" pitchFamily="18" charset="0"/>
                          </a:rPr>
                          <m:t>100</m:t>
                        </m:r>
                      </m:den>
                    </m:f>
                  </m:oMath>
                </a14:m>
                <a:r>
                  <a:rPr lang="tr-TR" sz="2400" dirty="0">
                    <a:latin typeface="Times New Roman" panose="02020603050405020304" pitchFamily="18" charset="0"/>
                    <a:ea typeface="Calibri" panose="020F0502020204030204" pitchFamily="34" charset="0"/>
                    <a:cs typeface="Times New Roman" panose="02020603050405020304" pitchFamily="18" charset="0"/>
                  </a:rPr>
                  <a:t> </a:t>
                </a:r>
                <a:r>
                  <a:rPr lang="tr-TR" sz="2400" dirty="0" smtClean="0">
                    <a:latin typeface="Times New Roman" panose="02020603050405020304" pitchFamily="18" charset="0"/>
                    <a:ea typeface="Calibri" panose="020F0502020204030204" pitchFamily="34" charset="0"/>
                    <a:cs typeface="Times New Roman" panose="02020603050405020304" pitchFamily="18" charset="0"/>
                  </a:rPr>
                  <a:t>  =   </a:t>
                </a:r>
                <a14:m>
                  <m:oMath xmlns:m="http://schemas.openxmlformats.org/officeDocument/2006/math">
                    <m:f>
                      <m:fPr>
                        <m:ctrlPr>
                          <a:rPr lang="tr-TR" sz="2400" i="1">
                            <a:latin typeface="Cambria Math" panose="02040503050406030204" pitchFamily="18" charset="0"/>
                            <a:ea typeface="Calibri" panose="020F0502020204030204" pitchFamily="34" charset="0"/>
                            <a:cs typeface="Times New Roman" panose="02020603050405020304" pitchFamily="18" charset="0"/>
                          </a:rPr>
                        </m:ctrlPr>
                      </m:fPr>
                      <m:num>
                        <m:r>
                          <a:rPr lang="tr-TR" sz="2400" b="0" i="1" smtClean="0">
                            <a:latin typeface="Cambria Math" panose="02040503050406030204" pitchFamily="18" charset="0"/>
                            <a:ea typeface="Calibri" panose="020F0502020204030204" pitchFamily="34" charset="0"/>
                            <a:cs typeface="Times New Roman" panose="02020603050405020304" pitchFamily="18" charset="0"/>
                          </a:rPr>
                          <m:t> </m:t>
                        </m:r>
                        <m:r>
                          <a:rPr lang="tr-TR" sz="2400" i="1">
                            <a:latin typeface="Cambria Math" panose="02040503050406030204" pitchFamily="18" charset="0"/>
                            <a:ea typeface="Calibri" panose="020F0502020204030204" pitchFamily="34" charset="0"/>
                            <a:cs typeface="Times New Roman" panose="02020603050405020304" pitchFamily="18" charset="0"/>
                          </a:rPr>
                          <m:t>𝑆𝑎𝑡𝚤𝑙𝑎𝑛</m:t>
                        </m:r>
                        <m:r>
                          <a:rPr lang="tr-TR" sz="2400" i="1">
                            <a:latin typeface="Cambria Math" panose="02040503050406030204" pitchFamily="18" charset="0"/>
                            <a:ea typeface="Calibri" panose="020F0502020204030204" pitchFamily="34" charset="0"/>
                            <a:cs typeface="Times New Roman" panose="02020603050405020304" pitchFamily="18" charset="0"/>
                          </a:rPr>
                          <m:t> </m:t>
                        </m:r>
                        <m:r>
                          <a:rPr lang="tr-TR" sz="2400" b="0" i="1" smtClean="0">
                            <a:latin typeface="Cambria Math" panose="02040503050406030204" pitchFamily="18" charset="0"/>
                            <a:ea typeface="Calibri" panose="020F0502020204030204" pitchFamily="34" charset="0"/>
                            <a:cs typeface="Times New Roman" panose="02020603050405020304" pitchFamily="18" charset="0"/>
                          </a:rPr>
                          <m:t>𝑖</m:t>
                        </m:r>
                        <m:r>
                          <a:rPr lang="tr-TR" sz="2400" b="0" i="1" smtClean="0">
                            <a:latin typeface="Cambria Math" panose="02040503050406030204" pitchFamily="18" charset="0"/>
                            <a:ea typeface="Calibri" panose="020F0502020204030204" pitchFamily="34" charset="0"/>
                            <a:cs typeface="Times New Roman" panose="02020603050405020304" pitchFamily="18" charset="0"/>
                          </a:rPr>
                          <m:t>ç</m:t>
                        </m:r>
                        <m:r>
                          <a:rPr lang="tr-TR" sz="2400" b="0" i="1" smtClean="0">
                            <a:latin typeface="Cambria Math" panose="02040503050406030204" pitchFamily="18" charset="0"/>
                            <a:ea typeface="Calibri" panose="020F0502020204030204" pitchFamily="34" charset="0"/>
                            <a:cs typeface="Times New Roman" panose="02020603050405020304" pitchFamily="18" charset="0"/>
                          </a:rPr>
                          <m:t>𝑒𝑐𝑒𝑘</m:t>
                        </m:r>
                        <m:r>
                          <a:rPr lang="tr-TR" sz="2400" i="1">
                            <a:latin typeface="Cambria Math" panose="02040503050406030204" pitchFamily="18" charset="0"/>
                            <a:ea typeface="Calibri" panose="020F0502020204030204" pitchFamily="34" charset="0"/>
                            <a:cs typeface="Times New Roman" panose="02020603050405020304" pitchFamily="18" charset="0"/>
                          </a:rPr>
                          <m:t> </m:t>
                        </m:r>
                        <m:r>
                          <a:rPr lang="tr-TR" sz="2400" i="1">
                            <a:latin typeface="Cambria Math" panose="02040503050406030204" pitchFamily="18" charset="0"/>
                            <a:ea typeface="Calibri" panose="020F0502020204030204" pitchFamily="34" charset="0"/>
                            <a:cs typeface="Times New Roman" panose="02020603050405020304" pitchFamily="18" charset="0"/>
                          </a:rPr>
                          <m:t>𝑚𝑎𝑙𝑖𝑦𝑒𝑡𝑖</m:t>
                        </m:r>
                      </m:num>
                      <m:den>
                        <m:r>
                          <a:rPr lang="tr-TR" sz="2400" b="0" i="1" smtClean="0">
                            <a:latin typeface="Cambria Math" panose="02040503050406030204" pitchFamily="18" charset="0"/>
                            <a:ea typeface="Calibri" panose="020F0502020204030204" pitchFamily="34" charset="0"/>
                            <a:cs typeface="Times New Roman" panose="02020603050405020304" pitchFamily="18" charset="0"/>
                          </a:rPr>
                          <m:t>850.000</m:t>
                        </m:r>
                      </m:den>
                    </m:f>
                  </m:oMath>
                </a14:m>
                <a:endParaRPr lang="tr-TR" sz="2000" dirty="0">
                  <a:latin typeface="Times New Roman" panose="02020603050405020304" pitchFamily="18" charset="0"/>
                  <a:ea typeface="Calibri" panose="020F0502020204030204" pitchFamily="34" charset="0"/>
                  <a:cs typeface="Times New Roman" panose="02020603050405020304" pitchFamily="18" charset="0"/>
                </a:endParaRPr>
              </a:p>
            </p:txBody>
          </p:sp>
        </mc:Choice>
        <mc:Fallback xmlns="">
          <p:sp>
            <p:nvSpPr>
              <p:cNvPr id="9" name="Dikdörtgen 8"/>
              <p:cNvSpPr>
                <a:spLocks noRot="1" noChangeAspect="1" noMove="1" noResize="1" noEditPoints="1" noAdjustHandles="1" noChangeArrowheads="1" noChangeShapeType="1" noTextEdit="1"/>
              </p:cNvSpPr>
              <p:nvPr/>
            </p:nvSpPr>
            <p:spPr>
              <a:xfrm>
                <a:off x="6706581" y="3784986"/>
                <a:ext cx="3806363" cy="688650"/>
              </a:xfrm>
              <a:prstGeom prst="rect">
                <a:avLst/>
              </a:prstGeom>
              <a:blipFill>
                <a:blip r:embed="rId5"/>
                <a:stretch>
                  <a:fillRect b="-4425"/>
                </a:stretch>
              </a:blipFill>
            </p:spPr>
            <p:txBody>
              <a:bodyPr/>
              <a:lstStyle/>
              <a:p>
                <a:r>
                  <a:rPr lang="tr-TR">
                    <a:noFill/>
                  </a:rPr>
                  <a:t> </a:t>
                </a:r>
              </a:p>
            </p:txBody>
          </p:sp>
        </mc:Fallback>
      </mc:AlternateContent>
      <p:sp>
        <p:nvSpPr>
          <p:cNvPr id="10" name="Dikdörtgen 9"/>
          <p:cNvSpPr/>
          <p:nvPr/>
        </p:nvSpPr>
        <p:spPr>
          <a:xfrm>
            <a:off x="6771014" y="5465385"/>
            <a:ext cx="3984104" cy="421654"/>
          </a:xfrm>
          <a:prstGeom prst="rect">
            <a:avLst/>
          </a:prstGeom>
        </p:spPr>
        <p:txBody>
          <a:bodyPr wrap="none">
            <a:spAutoFit/>
          </a:bodyPr>
          <a:lstStyle/>
          <a:p>
            <a:pPr algn="just">
              <a:lnSpc>
                <a:spcPct val="107000"/>
              </a:lnSpc>
              <a:spcAft>
                <a:spcPts val="800"/>
              </a:spcAft>
            </a:pPr>
            <a:r>
              <a:rPr lang="tr-TR" sz="2000" dirty="0">
                <a:latin typeface="Times New Roman" panose="02020603050405020304" pitchFamily="18" charset="0"/>
                <a:ea typeface="Calibri" panose="020F0502020204030204" pitchFamily="34" charset="0"/>
                <a:cs typeface="Times New Roman" panose="02020603050405020304" pitchFamily="18" charset="0"/>
              </a:rPr>
              <a:t>Satılan </a:t>
            </a:r>
            <a:r>
              <a:rPr lang="tr-TR" sz="2000" dirty="0" smtClean="0">
                <a:latin typeface="Times New Roman" panose="02020603050405020304" pitchFamily="18" charset="0"/>
                <a:ea typeface="Calibri" panose="020F0502020204030204" pitchFamily="34" charset="0"/>
                <a:cs typeface="Times New Roman" panose="02020603050405020304" pitchFamily="18" charset="0"/>
              </a:rPr>
              <a:t>içecek maliyeti=110.500 TL</a:t>
            </a:r>
            <a:endParaRPr lang="tr-TR" sz="2000" dirty="0">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4487736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ppt_x"/>
                                          </p:val>
                                        </p:tav>
                                        <p:tav tm="100000">
                                          <p:val>
                                            <p:strVal val="#ppt_x"/>
                                          </p:val>
                                        </p:tav>
                                      </p:tavLst>
                                    </p:anim>
                                    <p:anim calcmode="lin" valueType="num">
                                      <p:cBhvr additive="base">
                                        <p:cTn id="14"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anim calcmode="lin" valueType="num">
                                      <p:cBhvr additive="base">
                                        <p:cTn id="19" dur="500" fill="hold"/>
                                        <p:tgtEl>
                                          <p:spTgt spid="7"/>
                                        </p:tgtEl>
                                        <p:attrNameLst>
                                          <p:attrName>ppt_x</p:attrName>
                                        </p:attrNameLst>
                                      </p:cBhvr>
                                      <p:tavLst>
                                        <p:tav tm="0">
                                          <p:val>
                                            <p:strVal val="#ppt_x"/>
                                          </p:val>
                                        </p:tav>
                                        <p:tav tm="100000">
                                          <p:val>
                                            <p:strVal val="#ppt_x"/>
                                          </p:val>
                                        </p:tav>
                                      </p:tavLst>
                                    </p:anim>
                                    <p:anim calcmode="lin" valueType="num">
                                      <p:cBhvr additive="base">
                                        <p:cTn id="20"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8"/>
                                        </p:tgtEl>
                                        <p:attrNameLst>
                                          <p:attrName>style.visibility</p:attrName>
                                        </p:attrNameLst>
                                      </p:cBhvr>
                                      <p:to>
                                        <p:strVal val="visible"/>
                                      </p:to>
                                    </p:set>
                                    <p:anim calcmode="lin" valueType="num">
                                      <p:cBhvr additive="base">
                                        <p:cTn id="25" dur="500" fill="hold"/>
                                        <p:tgtEl>
                                          <p:spTgt spid="8"/>
                                        </p:tgtEl>
                                        <p:attrNameLst>
                                          <p:attrName>ppt_x</p:attrName>
                                        </p:attrNameLst>
                                      </p:cBhvr>
                                      <p:tavLst>
                                        <p:tav tm="0">
                                          <p:val>
                                            <p:strVal val="#ppt_x"/>
                                          </p:val>
                                        </p:tav>
                                        <p:tav tm="100000">
                                          <p:val>
                                            <p:strVal val="#ppt_x"/>
                                          </p:val>
                                        </p:tav>
                                      </p:tavLst>
                                    </p:anim>
                                    <p:anim calcmode="lin" valueType="num">
                                      <p:cBhvr additive="base">
                                        <p:cTn id="26"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9"/>
                                        </p:tgtEl>
                                        <p:attrNameLst>
                                          <p:attrName>style.visibility</p:attrName>
                                        </p:attrNameLst>
                                      </p:cBhvr>
                                      <p:to>
                                        <p:strVal val="visible"/>
                                      </p:to>
                                    </p:set>
                                    <p:anim calcmode="lin" valueType="num">
                                      <p:cBhvr additive="base">
                                        <p:cTn id="31" dur="500" fill="hold"/>
                                        <p:tgtEl>
                                          <p:spTgt spid="9"/>
                                        </p:tgtEl>
                                        <p:attrNameLst>
                                          <p:attrName>ppt_x</p:attrName>
                                        </p:attrNameLst>
                                      </p:cBhvr>
                                      <p:tavLst>
                                        <p:tav tm="0">
                                          <p:val>
                                            <p:strVal val="#ppt_x"/>
                                          </p:val>
                                        </p:tav>
                                        <p:tav tm="100000">
                                          <p:val>
                                            <p:strVal val="#ppt_x"/>
                                          </p:val>
                                        </p:tav>
                                      </p:tavLst>
                                    </p:anim>
                                    <p:anim calcmode="lin" valueType="num">
                                      <p:cBhvr additive="base">
                                        <p:cTn id="32"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10">
                                            <p:txEl>
                                              <p:pRg st="0" end="0"/>
                                            </p:txEl>
                                          </p:spTgt>
                                        </p:tgtEl>
                                        <p:attrNameLst>
                                          <p:attrName>style.visibility</p:attrName>
                                        </p:attrNameLst>
                                      </p:cBhvr>
                                      <p:to>
                                        <p:strVal val="visible"/>
                                      </p:to>
                                    </p:set>
                                    <p:anim calcmode="lin" valueType="num">
                                      <p:cBhvr additive="base">
                                        <p:cTn id="37" dur="500" fill="hold"/>
                                        <p:tgtEl>
                                          <p:spTgt spid="10">
                                            <p:txEl>
                                              <p:pRg st="0" end="0"/>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10">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P spid="8" grpId="0"/>
      <p:bldP spid="9"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0" y="988768"/>
            <a:ext cx="11974286" cy="1014380"/>
          </a:xfrm>
          <a:prstGeom prst="rect">
            <a:avLst/>
          </a:prstGeom>
        </p:spPr>
        <p:txBody>
          <a:bodyPr wrap="square">
            <a:spAutoFit/>
          </a:bodyPr>
          <a:lstStyle/>
          <a:p>
            <a:pPr algn="just">
              <a:lnSpc>
                <a:spcPct val="107000"/>
              </a:lnSpc>
              <a:spcAft>
                <a:spcPts val="800"/>
              </a:spcAft>
            </a:pPr>
            <a:r>
              <a:rPr lang="tr-TR" sz="2000" b="1" dirty="0" smtClean="0">
                <a:latin typeface="Times New Roman" panose="02020603050405020304" pitchFamily="18" charset="0"/>
                <a:ea typeface="Calibri" panose="020F0502020204030204" pitchFamily="34" charset="0"/>
                <a:cs typeface="Times New Roman" panose="02020603050405020304" pitchFamily="18" charset="0"/>
              </a:rPr>
              <a:t>Örnek 6:</a:t>
            </a:r>
            <a:r>
              <a:rPr lang="tr-TR" sz="2000" dirty="0" smtClean="0">
                <a:latin typeface="Times New Roman" panose="02020603050405020304" pitchFamily="18" charset="0"/>
                <a:ea typeface="Calibri" panose="020F0502020204030204" pitchFamily="34" charset="0"/>
                <a:cs typeface="Times New Roman" panose="02020603050405020304" pitchFamily="18" charset="0"/>
              </a:rPr>
              <a:t>Tayfur </a:t>
            </a:r>
            <a:r>
              <a:rPr lang="tr-TR" sz="2000" dirty="0">
                <a:latin typeface="Times New Roman" panose="02020603050405020304" pitchFamily="18" charset="0"/>
                <a:ea typeface="Calibri" panose="020F0502020204030204" pitchFamily="34" charset="0"/>
                <a:cs typeface="Times New Roman" panose="02020603050405020304" pitchFamily="18" charset="0"/>
              </a:rPr>
              <a:t>otel işletmesinin </a:t>
            </a:r>
            <a:r>
              <a:rPr lang="tr-TR" sz="2000" dirty="0" smtClean="0">
                <a:latin typeface="Times New Roman" panose="02020603050405020304" pitchFamily="18" charset="0"/>
                <a:ea typeface="Calibri" panose="020F0502020204030204" pitchFamily="34" charset="0"/>
                <a:cs typeface="Times New Roman" panose="02020603050405020304" pitchFamily="18" charset="0"/>
              </a:rPr>
              <a:t>2018 yılı akşam yemeği maliyeti 2.300.000</a:t>
            </a:r>
            <a:r>
              <a:rPr lang="tr-TR" dirty="0" smtClean="0"/>
              <a:t> TL, içecek maliyeti ise 1.350.000 TL olarak gerçekleşmiştir. Tayfur otelin 2018 yılı yiyecek maliyet yüzdesi %32, içecek maliyet yüzdesi ise %19 ‘dur. Buna göre Tayfur otelin 2018 yılı yiyecek ve içecek gelirleri ne düzeyde gerçekleşmiştir? </a:t>
            </a:r>
            <a:endParaRPr lang="tr-TR" dirty="0">
              <a:effectLst/>
              <a:latin typeface="Calibri" panose="020F0502020204030204" pitchFamily="34" charset="0"/>
              <a:ea typeface="Calibri" panose="020F0502020204030204" pitchFamily="34"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5" name="Dikdörtgen 4"/>
              <p:cNvSpPr/>
              <p:nvPr/>
            </p:nvSpPr>
            <p:spPr>
              <a:xfrm>
                <a:off x="1096472" y="3784793"/>
                <a:ext cx="2985304" cy="701667"/>
              </a:xfrm>
              <a:prstGeom prst="rect">
                <a:avLst/>
              </a:prstGeom>
            </p:spPr>
            <p:txBody>
              <a:bodyPr wrap="none">
                <a:spAutoFit/>
              </a:bodyPr>
              <a:lstStyle/>
              <a:p>
                <a:pPr algn="just">
                  <a:lnSpc>
                    <a:spcPct val="107000"/>
                  </a:lnSpc>
                  <a:spcAft>
                    <a:spcPts val="800"/>
                  </a:spcAft>
                </a:pPr>
                <a14:m>
                  <m:oMath xmlns:m="http://schemas.openxmlformats.org/officeDocument/2006/math">
                    <m:f>
                      <m:fPr>
                        <m:ctrlPr>
                          <a:rPr lang="tr-TR" sz="2400" i="1" smtClean="0">
                            <a:latin typeface="Cambria Math" panose="02040503050406030204" pitchFamily="18" charset="0"/>
                            <a:ea typeface="Calibri" panose="020F0502020204030204" pitchFamily="34" charset="0"/>
                            <a:cs typeface="Times New Roman" panose="02020603050405020304" pitchFamily="18" charset="0"/>
                          </a:rPr>
                        </m:ctrlPr>
                      </m:fPr>
                      <m:num>
                        <m:r>
                          <a:rPr lang="tr-TR" sz="2400" b="0" i="1" smtClean="0">
                            <a:latin typeface="Cambria Math" panose="02040503050406030204" pitchFamily="18" charset="0"/>
                            <a:ea typeface="Calibri" panose="020F0502020204030204" pitchFamily="34" charset="0"/>
                            <a:cs typeface="Times New Roman" panose="02020603050405020304" pitchFamily="18" charset="0"/>
                          </a:rPr>
                          <m:t>32</m:t>
                        </m:r>
                      </m:num>
                      <m:den>
                        <m:r>
                          <a:rPr lang="tr-TR" sz="2400" i="1">
                            <a:latin typeface="Cambria Math" panose="02040503050406030204" pitchFamily="18" charset="0"/>
                            <a:ea typeface="Calibri" panose="020F0502020204030204" pitchFamily="34" charset="0"/>
                            <a:cs typeface="Times New Roman" panose="02020603050405020304" pitchFamily="18" charset="0"/>
                          </a:rPr>
                          <m:t>100</m:t>
                        </m:r>
                      </m:den>
                    </m:f>
                  </m:oMath>
                </a14:m>
                <a:r>
                  <a:rPr lang="tr-TR" sz="2400" dirty="0">
                    <a:latin typeface="Times New Roman" panose="02020603050405020304" pitchFamily="18" charset="0"/>
                    <a:ea typeface="Calibri" panose="020F0502020204030204" pitchFamily="34" charset="0"/>
                    <a:cs typeface="Times New Roman" panose="02020603050405020304" pitchFamily="18" charset="0"/>
                  </a:rPr>
                  <a:t> </a:t>
                </a:r>
                <a:r>
                  <a:rPr lang="tr-TR" sz="2400" dirty="0" smtClean="0">
                    <a:latin typeface="Times New Roman" panose="02020603050405020304" pitchFamily="18" charset="0"/>
                    <a:ea typeface="Calibri" panose="020F0502020204030204" pitchFamily="34" charset="0"/>
                    <a:cs typeface="Times New Roman" panose="02020603050405020304" pitchFamily="18" charset="0"/>
                  </a:rPr>
                  <a:t>  =  </a:t>
                </a:r>
                <a14:m>
                  <m:oMath xmlns:m="http://schemas.openxmlformats.org/officeDocument/2006/math">
                    <m:f>
                      <m:fPr>
                        <m:ctrlPr>
                          <a:rPr lang="tr-TR" sz="2400" i="1">
                            <a:latin typeface="Cambria Math" panose="02040503050406030204" pitchFamily="18" charset="0"/>
                            <a:ea typeface="Calibri" panose="020F0502020204030204" pitchFamily="34" charset="0"/>
                            <a:cs typeface="Times New Roman" panose="02020603050405020304" pitchFamily="18" charset="0"/>
                          </a:rPr>
                        </m:ctrlPr>
                      </m:fPr>
                      <m:num>
                        <m:r>
                          <a:rPr lang="tr-TR" sz="2400" b="0" i="1" smtClean="0">
                            <a:latin typeface="Cambria Math" panose="02040503050406030204" pitchFamily="18" charset="0"/>
                            <a:ea typeface="Calibri" panose="020F0502020204030204" pitchFamily="34" charset="0"/>
                            <a:cs typeface="Times New Roman" panose="02020603050405020304" pitchFamily="18" charset="0"/>
                          </a:rPr>
                          <m:t>  2.300.000</m:t>
                        </m:r>
                      </m:num>
                      <m:den>
                        <m:r>
                          <a:rPr lang="tr-TR" sz="2400" i="1">
                            <a:latin typeface="Cambria Math" panose="02040503050406030204" pitchFamily="18" charset="0"/>
                            <a:ea typeface="Calibri" panose="020F0502020204030204" pitchFamily="34" charset="0"/>
                            <a:cs typeface="Times New Roman" panose="02020603050405020304" pitchFamily="18" charset="0"/>
                          </a:rPr>
                          <m:t>𝑌𝑖𝑦𝑒𝑐𝑒𝑘</m:t>
                        </m:r>
                        <m:r>
                          <a:rPr lang="tr-TR" sz="2400" i="1">
                            <a:latin typeface="Cambria Math" panose="02040503050406030204" pitchFamily="18" charset="0"/>
                            <a:ea typeface="Calibri" panose="020F0502020204030204" pitchFamily="34" charset="0"/>
                            <a:cs typeface="Times New Roman" panose="02020603050405020304" pitchFamily="18" charset="0"/>
                          </a:rPr>
                          <m:t> </m:t>
                        </m:r>
                        <m:r>
                          <a:rPr lang="tr-TR" sz="2400" i="1">
                            <a:latin typeface="Cambria Math" panose="02040503050406030204" pitchFamily="18" charset="0"/>
                            <a:ea typeface="Calibri" panose="020F0502020204030204" pitchFamily="34" charset="0"/>
                            <a:cs typeface="Times New Roman" panose="02020603050405020304" pitchFamily="18" charset="0"/>
                          </a:rPr>
                          <m:t>𝑠𝑎𝑡𝚤</m:t>
                        </m:r>
                        <m:r>
                          <a:rPr lang="tr-TR" sz="2400" i="1">
                            <a:latin typeface="Cambria Math" panose="02040503050406030204" pitchFamily="18" charset="0"/>
                            <a:ea typeface="Calibri" panose="020F0502020204030204" pitchFamily="34" charset="0"/>
                            <a:cs typeface="Times New Roman" panose="02020603050405020304" pitchFamily="18" charset="0"/>
                          </a:rPr>
                          <m:t>ş</m:t>
                        </m:r>
                        <m:r>
                          <a:rPr lang="tr-TR" sz="2400" i="1">
                            <a:latin typeface="Cambria Math" panose="02040503050406030204" pitchFamily="18" charset="0"/>
                            <a:ea typeface="Calibri" panose="020F0502020204030204" pitchFamily="34" charset="0"/>
                            <a:cs typeface="Times New Roman" panose="02020603050405020304" pitchFamily="18" charset="0"/>
                          </a:rPr>
                          <m:t>𝑙𝑎𝑟𝚤</m:t>
                        </m:r>
                      </m:den>
                    </m:f>
                  </m:oMath>
                </a14:m>
                <a:endParaRPr lang="tr-TR" sz="2000" dirty="0">
                  <a:latin typeface="Times New Roman" panose="02020603050405020304" pitchFamily="18" charset="0"/>
                  <a:ea typeface="Calibri" panose="020F0502020204030204" pitchFamily="34" charset="0"/>
                  <a:cs typeface="Times New Roman" panose="02020603050405020304" pitchFamily="18" charset="0"/>
                </a:endParaRPr>
              </a:p>
            </p:txBody>
          </p:sp>
        </mc:Choice>
        <mc:Fallback xmlns="">
          <p:sp>
            <p:nvSpPr>
              <p:cNvPr id="5" name="Dikdörtgen 4"/>
              <p:cNvSpPr>
                <a:spLocks noRot="1" noChangeAspect="1" noMove="1" noResize="1" noEditPoints="1" noAdjustHandles="1" noChangeArrowheads="1" noChangeShapeType="1" noTextEdit="1"/>
              </p:cNvSpPr>
              <p:nvPr/>
            </p:nvSpPr>
            <p:spPr>
              <a:xfrm>
                <a:off x="1096472" y="3784793"/>
                <a:ext cx="2985304" cy="701667"/>
              </a:xfrm>
              <a:prstGeom prst="rect">
                <a:avLst/>
              </a:prstGeom>
              <a:blipFill>
                <a:blip r:embed="rId2"/>
                <a:stretch>
                  <a:fillRect b="-870"/>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6" name="Dikdörtgen 5"/>
              <p:cNvSpPr/>
              <p:nvPr/>
            </p:nvSpPr>
            <p:spPr>
              <a:xfrm>
                <a:off x="89403" y="2098365"/>
                <a:ext cx="5491247" cy="626325"/>
              </a:xfrm>
              <a:prstGeom prst="rect">
                <a:avLst/>
              </a:prstGeom>
            </p:spPr>
            <p:txBody>
              <a:bodyPr wrap="none">
                <a:spAutoFit/>
              </a:bodyPr>
              <a:lstStyle/>
              <a:p>
                <a:r>
                  <a:rPr lang="tr-TR" sz="2000" dirty="0">
                    <a:latin typeface="Times New Roman" panose="02020603050405020304" pitchFamily="18" charset="0"/>
                    <a:ea typeface="Calibri" panose="020F0502020204030204" pitchFamily="34" charset="0"/>
                    <a:cs typeface="Times New Roman" panose="02020603050405020304" pitchFamily="18" charset="0"/>
                  </a:rPr>
                  <a:t>Yiyecek maliyet yüzdesi</a:t>
                </a:r>
                <a14:m>
                  <m:oMath xmlns:m="http://schemas.openxmlformats.org/officeDocument/2006/math">
                    <m:r>
                      <a:rPr lang="tr-TR" sz="2200" i="1">
                        <a:latin typeface="Cambria Math" panose="02040503050406030204" pitchFamily="18" charset="0"/>
                        <a:ea typeface="Calibri" panose="020F0502020204030204" pitchFamily="34" charset="0"/>
                        <a:cs typeface="Times New Roman" panose="02020603050405020304" pitchFamily="18" charset="0"/>
                      </a:rPr>
                      <m:t>=</m:t>
                    </m:r>
                    <m:f>
                      <m:fPr>
                        <m:ctrlPr>
                          <a:rPr lang="tr-TR" sz="2200" i="1">
                            <a:latin typeface="Cambria Math" panose="02040503050406030204" pitchFamily="18" charset="0"/>
                            <a:ea typeface="Calibri" panose="020F0502020204030204" pitchFamily="34" charset="0"/>
                            <a:cs typeface="Times New Roman" panose="02020603050405020304" pitchFamily="18" charset="0"/>
                          </a:rPr>
                        </m:ctrlPr>
                      </m:fPr>
                      <m:num>
                        <m:r>
                          <a:rPr lang="tr-TR" sz="2200" i="1">
                            <a:latin typeface="Cambria Math" panose="02040503050406030204" pitchFamily="18" charset="0"/>
                            <a:ea typeface="Calibri" panose="020F0502020204030204" pitchFamily="34" charset="0"/>
                            <a:cs typeface="Times New Roman" panose="02020603050405020304" pitchFamily="18" charset="0"/>
                          </a:rPr>
                          <m:t>𝑆𝑎𝑡𝚤𝑙𝑎𝑛</m:t>
                        </m:r>
                        <m:r>
                          <a:rPr lang="tr-TR" sz="2200" i="1">
                            <a:latin typeface="Cambria Math" panose="02040503050406030204" pitchFamily="18" charset="0"/>
                            <a:ea typeface="Calibri" panose="020F0502020204030204" pitchFamily="34" charset="0"/>
                            <a:cs typeface="Times New Roman" panose="02020603050405020304" pitchFamily="18" charset="0"/>
                          </a:rPr>
                          <m:t> </m:t>
                        </m:r>
                        <m:r>
                          <a:rPr lang="tr-TR" sz="2200" i="1">
                            <a:latin typeface="Cambria Math" panose="02040503050406030204" pitchFamily="18" charset="0"/>
                            <a:ea typeface="Calibri" panose="020F0502020204030204" pitchFamily="34" charset="0"/>
                            <a:cs typeface="Times New Roman" panose="02020603050405020304" pitchFamily="18" charset="0"/>
                          </a:rPr>
                          <m:t>𝑦𝑖𝑦𝑒𝑐𝑒𝑘</m:t>
                        </m:r>
                        <m:r>
                          <a:rPr lang="tr-TR" sz="2200" i="1">
                            <a:latin typeface="Cambria Math" panose="02040503050406030204" pitchFamily="18" charset="0"/>
                            <a:ea typeface="Calibri" panose="020F0502020204030204" pitchFamily="34" charset="0"/>
                            <a:cs typeface="Times New Roman" panose="02020603050405020304" pitchFamily="18" charset="0"/>
                          </a:rPr>
                          <m:t> </m:t>
                        </m:r>
                        <m:r>
                          <a:rPr lang="tr-TR" sz="2200" i="1">
                            <a:latin typeface="Cambria Math" panose="02040503050406030204" pitchFamily="18" charset="0"/>
                            <a:ea typeface="Calibri" panose="020F0502020204030204" pitchFamily="34" charset="0"/>
                            <a:cs typeface="Times New Roman" panose="02020603050405020304" pitchFamily="18" charset="0"/>
                          </a:rPr>
                          <m:t>𝑚𝑎𝑙𝑖𝑦𝑒𝑡𝑖</m:t>
                        </m:r>
                      </m:num>
                      <m:den>
                        <m:r>
                          <a:rPr lang="tr-TR" sz="2200" i="1">
                            <a:latin typeface="Cambria Math" panose="02040503050406030204" pitchFamily="18" charset="0"/>
                            <a:ea typeface="Calibri" panose="020F0502020204030204" pitchFamily="34" charset="0"/>
                            <a:cs typeface="Times New Roman" panose="02020603050405020304" pitchFamily="18" charset="0"/>
                          </a:rPr>
                          <m:t>𝑌𝑖𝑦𝑒𝑐𝑒𝑘</m:t>
                        </m:r>
                        <m:r>
                          <a:rPr lang="tr-TR" sz="2200" i="1">
                            <a:latin typeface="Cambria Math" panose="02040503050406030204" pitchFamily="18" charset="0"/>
                            <a:ea typeface="Calibri" panose="020F0502020204030204" pitchFamily="34" charset="0"/>
                            <a:cs typeface="Times New Roman" panose="02020603050405020304" pitchFamily="18" charset="0"/>
                          </a:rPr>
                          <m:t> </m:t>
                        </m:r>
                        <m:r>
                          <a:rPr lang="tr-TR" sz="2200" i="1">
                            <a:latin typeface="Cambria Math" panose="02040503050406030204" pitchFamily="18" charset="0"/>
                            <a:ea typeface="Calibri" panose="020F0502020204030204" pitchFamily="34" charset="0"/>
                            <a:cs typeface="Times New Roman" panose="02020603050405020304" pitchFamily="18" charset="0"/>
                          </a:rPr>
                          <m:t>𝑠𝑎𝑡𝚤</m:t>
                        </m:r>
                        <m:r>
                          <a:rPr lang="tr-TR" sz="2200" i="1">
                            <a:latin typeface="Cambria Math" panose="02040503050406030204" pitchFamily="18" charset="0"/>
                            <a:ea typeface="Calibri" panose="020F0502020204030204" pitchFamily="34" charset="0"/>
                            <a:cs typeface="Times New Roman" panose="02020603050405020304" pitchFamily="18" charset="0"/>
                          </a:rPr>
                          <m:t>ş</m:t>
                        </m:r>
                        <m:r>
                          <a:rPr lang="tr-TR" sz="2200" i="1">
                            <a:latin typeface="Cambria Math" panose="02040503050406030204" pitchFamily="18" charset="0"/>
                            <a:ea typeface="Calibri" panose="020F0502020204030204" pitchFamily="34" charset="0"/>
                            <a:cs typeface="Times New Roman" panose="02020603050405020304" pitchFamily="18" charset="0"/>
                          </a:rPr>
                          <m:t>𝑙𝑎𝑟𝚤</m:t>
                        </m:r>
                      </m:den>
                    </m:f>
                  </m:oMath>
                </a14:m>
                <a:endParaRPr lang="tr-TR" sz="2200" dirty="0">
                  <a:latin typeface="Times New Roman" panose="02020603050405020304" pitchFamily="18" charset="0"/>
                  <a:cs typeface="Times New Roman" panose="02020603050405020304" pitchFamily="18" charset="0"/>
                </a:endParaRPr>
              </a:p>
            </p:txBody>
          </p:sp>
        </mc:Choice>
        <mc:Fallback xmlns="">
          <p:sp>
            <p:nvSpPr>
              <p:cNvPr id="6" name="Dikdörtgen 5"/>
              <p:cNvSpPr>
                <a:spLocks noRot="1" noChangeAspect="1" noMove="1" noResize="1" noEditPoints="1" noAdjustHandles="1" noChangeArrowheads="1" noChangeShapeType="1" noTextEdit="1"/>
              </p:cNvSpPr>
              <p:nvPr/>
            </p:nvSpPr>
            <p:spPr>
              <a:xfrm>
                <a:off x="89403" y="2098365"/>
                <a:ext cx="5491247" cy="626325"/>
              </a:xfrm>
              <a:prstGeom prst="rect">
                <a:avLst/>
              </a:prstGeom>
              <a:blipFill>
                <a:blip r:embed="rId3"/>
                <a:stretch>
                  <a:fillRect l="-1222"/>
                </a:stretch>
              </a:blipFill>
            </p:spPr>
            <p:txBody>
              <a:bodyPr/>
              <a:lstStyle/>
              <a:p>
                <a:r>
                  <a:rPr lang="tr-TR">
                    <a:noFill/>
                  </a:rPr>
                  <a:t> </a:t>
                </a:r>
              </a:p>
            </p:txBody>
          </p:sp>
        </mc:Fallback>
      </mc:AlternateContent>
      <p:sp>
        <p:nvSpPr>
          <p:cNvPr id="7" name="Dikdörtgen 6"/>
          <p:cNvSpPr/>
          <p:nvPr/>
        </p:nvSpPr>
        <p:spPr>
          <a:xfrm>
            <a:off x="961244" y="5465386"/>
            <a:ext cx="3496919" cy="399405"/>
          </a:xfrm>
          <a:prstGeom prst="rect">
            <a:avLst/>
          </a:prstGeom>
        </p:spPr>
        <p:txBody>
          <a:bodyPr wrap="none">
            <a:spAutoFit/>
          </a:bodyPr>
          <a:lstStyle/>
          <a:p>
            <a:pPr algn="just">
              <a:lnSpc>
                <a:spcPct val="107000"/>
              </a:lnSpc>
              <a:spcAft>
                <a:spcPts val="800"/>
              </a:spcAft>
            </a:pPr>
            <a:r>
              <a:rPr lang="tr-TR" sz="2000" dirty="0" smtClean="0">
                <a:latin typeface="Times New Roman" panose="02020603050405020304" pitchFamily="18" charset="0"/>
                <a:ea typeface="Calibri" panose="020F0502020204030204" pitchFamily="34" charset="0"/>
                <a:cs typeface="Times New Roman" panose="02020603050405020304" pitchFamily="18" charset="0"/>
              </a:rPr>
              <a:t>Yiyecek satışları=7.187.500 </a:t>
            </a:r>
            <a:r>
              <a:rPr lang="tr-TR" sz="2000" dirty="0">
                <a:latin typeface="Times New Roman" panose="02020603050405020304" pitchFamily="18" charset="0"/>
                <a:ea typeface="Calibri" panose="020F0502020204030204" pitchFamily="34" charset="0"/>
                <a:cs typeface="Times New Roman" panose="02020603050405020304" pitchFamily="18" charset="0"/>
              </a:rPr>
              <a:t>T</a:t>
            </a:r>
            <a:r>
              <a:rPr lang="tr-TR" sz="2000" dirty="0" smtClean="0">
                <a:latin typeface="Times New Roman" panose="02020603050405020304" pitchFamily="18" charset="0"/>
                <a:ea typeface="Calibri" panose="020F0502020204030204" pitchFamily="34" charset="0"/>
                <a:cs typeface="Times New Roman" panose="02020603050405020304" pitchFamily="18" charset="0"/>
              </a:rPr>
              <a:t>L</a:t>
            </a:r>
            <a:endParaRPr lang="tr-TR" sz="2000" dirty="0">
              <a:latin typeface="Times New Roman" panose="02020603050405020304" pitchFamily="18" charset="0"/>
              <a:ea typeface="Calibri" panose="020F0502020204030204" pitchFamily="34"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8" name="Dikdörtgen 7"/>
              <p:cNvSpPr/>
              <p:nvPr/>
            </p:nvSpPr>
            <p:spPr>
              <a:xfrm>
                <a:off x="6672922" y="2098365"/>
                <a:ext cx="5221494" cy="626325"/>
              </a:xfrm>
              <a:prstGeom prst="rect">
                <a:avLst/>
              </a:prstGeom>
            </p:spPr>
            <p:txBody>
              <a:bodyPr wrap="none">
                <a:spAutoFit/>
              </a:bodyPr>
              <a:lstStyle/>
              <a:p>
                <a:r>
                  <a:rPr lang="tr-TR" dirty="0" smtClean="0">
                    <a:latin typeface="Times New Roman" panose="02020603050405020304" pitchFamily="18" charset="0"/>
                    <a:ea typeface="Calibri" panose="020F0502020204030204" pitchFamily="34" charset="0"/>
                    <a:cs typeface="Times New Roman" panose="02020603050405020304" pitchFamily="18" charset="0"/>
                  </a:rPr>
                  <a:t>İçecek </a:t>
                </a:r>
                <a:r>
                  <a:rPr lang="tr-TR" dirty="0">
                    <a:latin typeface="Times New Roman" panose="02020603050405020304" pitchFamily="18" charset="0"/>
                    <a:ea typeface="Calibri" panose="020F0502020204030204" pitchFamily="34" charset="0"/>
                    <a:cs typeface="Times New Roman" panose="02020603050405020304" pitchFamily="18" charset="0"/>
                  </a:rPr>
                  <a:t>maliyet</a:t>
                </a:r>
                <a14:m>
                  <m:oMath xmlns:m="http://schemas.openxmlformats.org/officeDocument/2006/math">
                    <m:r>
                      <a:rPr lang="tr-TR" sz="2200">
                        <a:latin typeface="Cambria Math" panose="02040503050406030204" pitchFamily="18" charset="0"/>
                        <a:ea typeface="Calibri" panose="020F0502020204030204" pitchFamily="34" charset="0"/>
                        <a:cs typeface="Times New Roman" panose="02020603050405020304" pitchFamily="18" charset="0"/>
                      </a:rPr>
                      <m:t> </m:t>
                    </m:r>
                    <m:r>
                      <m:rPr>
                        <m:sty m:val="p"/>
                      </m:rPr>
                      <a:rPr lang="tr-TR" sz="2200">
                        <a:latin typeface="Cambria Math" panose="02040503050406030204" pitchFamily="18" charset="0"/>
                        <a:ea typeface="Calibri" panose="020F0502020204030204" pitchFamily="34" charset="0"/>
                        <a:cs typeface="Times New Roman" panose="02020603050405020304" pitchFamily="18" charset="0"/>
                      </a:rPr>
                      <m:t>y</m:t>
                    </m:r>
                    <m:r>
                      <a:rPr lang="tr-TR" sz="2200">
                        <a:latin typeface="Cambria Math" panose="02040503050406030204" pitchFamily="18" charset="0"/>
                        <a:ea typeface="Calibri" panose="020F0502020204030204" pitchFamily="34" charset="0"/>
                        <a:cs typeface="Times New Roman" panose="02020603050405020304" pitchFamily="18" charset="0"/>
                      </a:rPr>
                      <m:t>ü</m:t>
                    </m:r>
                    <m:r>
                      <m:rPr>
                        <m:sty m:val="p"/>
                      </m:rPr>
                      <a:rPr lang="tr-TR" sz="2200">
                        <a:latin typeface="Cambria Math" panose="02040503050406030204" pitchFamily="18" charset="0"/>
                        <a:ea typeface="Calibri" panose="020F0502020204030204" pitchFamily="34" charset="0"/>
                        <a:cs typeface="Times New Roman" panose="02020603050405020304" pitchFamily="18" charset="0"/>
                      </a:rPr>
                      <m:t>zdesi</m:t>
                    </m:r>
                    <m:r>
                      <a:rPr lang="tr-TR" sz="2200" i="1">
                        <a:latin typeface="Cambria Math" panose="02040503050406030204" pitchFamily="18" charset="0"/>
                        <a:ea typeface="Calibri" panose="020F0502020204030204" pitchFamily="34" charset="0"/>
                        <a:cs typeface="Times New Roman" panose="02020603050405020304" pitchFamily="18" charset="0"/>
                      </a:rPr>
                      <m:t>=</m:t>
                    </m:r>
                    <m:f>
                      <m:fPr>
                        <m:ctrlPr>
                          <a:rPr lang="tr-TR" sz="2200" i="1">
                            <a:latin typeface="Cambria Math" panose="02040503050406030204" pitchFamily="18" charset="0"/>
                            <a:ea typeface="Calibri" panose="020F0502020204030204" pitchFamily="34" charset="0"/>
                            <a:cs typeface="Times New Roman" panose="02020603050405020304" pitchFamily="18" charset="0"/>
                          </a:rPr>
                        </m:ctrlPr>
                      </m:fPr>
                      <m:num>
                        <m:r>
                          <a:rPr lang="tr-TR" sz="2200" i="1">
                            <a:latin typeface="Cambria Math" panose="02040503050406030204" pitchFamily="18" charset="0"/>
                            <a:ea typeface="Calibri" panose="020F0502020204030204" pitchFamily="34" charset="0"/>
                            <a:cs typeface="Times New Roman" panose="02020603050405020304" pitchFamily="18" charset="0"/>
                          </a:rPr>
                          <m:t>𝑆𝑎𝑡𝚤𝑙𝑎𝑛</m:t>
                        </m:r>
                        <m:r>
                          <a:rPr lang="tr-TR" sz="2200" i="1">
                            <a:latin typeface="Cambria Math" panose="02040503050406030204" pitchFamily="18" charset="0"/>
                            <a:ea typeface="Calibri" panose="020F0502020204030204" pitchFamily="34" charset="0"/>
                            <a:cs typeface="Times New Roman" panose="02020603050405020304" pitchFamily="18" charset="0"/>
                          </a:rPr>
                          <m:t> </m:t>
                        </m:r>
                        <m:r>
                          <a:rPr lang="tr-TR" sz="2200" i="1">
                            <a:latin typeface="Cambria Math" panose="02040503050406030204" pitchFamily="18" charset="0"/>
                            <a:ea typeface="Calibri" panose="020F0502020204030204" pitchFamily="34" charset="0"/>
                            <a:cs typeface="Times New Roman" panose="02020603050405020304" pitchFamily="18" charset="0"/>
                          </a:rPr>
                          <m:t>𝑖</m:t>
                        </m:r>
                        <m:r>
                          <a:rPr lang="tr-TR" sz="2200" i="1">
                            <a:latin typeface="Cambria Math" panose="02040503050406030204" pitchFamily="18" charset="0"/>
                            <a:ea typeface="Calibri" panose="020F0502020204030204" pitchFamily="34" charset="0"/>
                            <a:cs typeface="Times New Roman" panose="02020603050405020304" pitchFamily="18" charset="0"/>
                          </a:rPr>
                          <m:t>ç</m:t>
                        </m:r>
                        <m:r>
                          <a:rPr lang="tr-TR" sz="2200" i="1">
                            <a:latin typeface="Cambria Math" panose="02040503050406030204" pitchFamily="18" charset="0"/>
                            <a:ea typeface="Calibri" panose="020F0502020204030204" pitchFamily="34" charset="0"/>
                            <a:cs typeface="Times New Roman" panose="02020603050405020304" pitchFamily="18" charset="0"/>
                          </a:rPr>
                          <m:t>𝑒𝑐𝑒𝑘</m:t>
                        </m:r>
                        <m:r>
                          <a:rPr lang="tr-TR" sz="2200" i="1">
                            <a:latin typeface="Cambria Math" panose="02040503050406030204" pitchFamily="18" charset="0"/>
                            <a:ea typeface="Calibri" panose="020F0502020204030204" pitchFamily="34" charset="0"/>
                            <a:cs typeface="Times New Roman" panose="02020603050405020304" pitchFamily="18" charset="0"/>
                          </a:rPr>
                          <m:t> </m:t>
                        </m:r>
                        <m:r>
                          <a:rPr lang="tr-TR" sz="2200" i="1">
                            <a:latin typeface="Cambria Math" panose="02040503050406030204" pitchFamily="18" charset="0"/>
                            <a:ea typeface="Calibri" panose="020F0502020204030204" pitchFamily="34" charset="0"/>
                            <a:cs typeface="Times New Roman" panose="02020603050405020304" pitchFamily="18" charset="0"/>
                          </a:rPr>
                          <m:t>𝑚𝑎𝑙𝑖𝑦𝑒𝑡𝑖</m:t>
                        </m:r>
                      </m:num>
                      <m:den>
                        <m:r>
                          <a:rPr lang="tr-TR" sz="2200" i="1">
                            <a:latin typeface="Cambria Math" panose="02040503050406030204" pitchFamily="18" charset="0"/>
                            <a:ea typeface="Calibri" panose="020F0502020204030204" pitchFamily="34" charset="0"/>
                            <a:cs typeface="Times New Roman" panose="02020603050405020304" pitchFamily="18" charset="0"/>
                          </a:rPr>
                          <m:t>İç</m:t>
                        </m:r>
                        <m:r>
                          <a:rPr lang="tr-TR" sz="2200" i="1">
                            <a:latin typeface="Cambria Math" panose="02040503050406030204" pitchFamily="18" charset="0"/>
                            <a:ea typeface="Calibri" panose="020F0502020204030204" pitchFamily="34" charset="0"/>
                            <a:cs typeface="Times New Roman" panose="02020603050405020304" pitchFamily="18" charset="0"/>
                          </a:rPr>
                          <m:t>𝑒𝑐𝑒𝑘</m:t>
                        </m:r>
                        <m:r>
                          <a:rPr lang="tr-TR" sz="2200" b="0" i="1" smtClean="0">
                            <a:latin typeface="Cambria Math" panose="02040503050406030204" pitchFamily="18" charset="0"/>
                            <a:ea typeface="Calibri" panose="020F0502020204030204" pitchFamily="34" charset="0"/>
                            <a:cs typeface="Times New Roman" panose="02020603050405020304" pitchFamily="18" charset="0"/>
                          </a:rPr>
                          <m:t> </m:t>
                        </m:r>
                        <m:r>
                          <a:rPr lang="tr-TR" sz="2200" i="1">
                            <a:latin typeface="Cambria Math" panose="02040503050406030204" pitchFamily="18" charset="0"/>
                            <a:ea typeface="Calibri" panose="020F0502020204030204" pitchFamily="34" charset="0"/>
                            <a:cs typeface="Times New Roman" panose="02020603050405020304" pitchFamily="18" charset="0"/>
                          </a:rPr>
                          <m:t>𝑠𝑎𝑡𝚤</m:t>
                        </m:r>
                        <m:r>
                          <a:rPr lang="tr-TR" sz="2200" i="1">
                            <a:latin typeface="Cambria Math" panose="02040503050406030204" pitchFamily="18" charset="0"/>
                            <a:ea typeface="Calibri" panose="020F0502020204030204" pitchFamily="34" charset="0"/>
                            <a:cs typeface="Times New Roman" panose="02020603050405020304" pitchFamily="18" charset="0"/>
                          </a:rPr>
                          <m:t>ş</m:t>
                        </m:r>
                        <m:r>
                          <a:rPr lang="tr-TR" sz="2200" i="1">
                            <a:latin typeface="Cambria Math" panose="02040503050406030204" pitchFamily="18" charset="0"/>
                            <a:ea typeface="Calibri" panose="020F0502020204030204" pitchFamily="34" charset="0"/>
                            <a:cs typeface="Times New Roman" panose="02020603050405020304" pitchFamily="18" charset="0"/>
                          </a:rPr>
                          <m:t>𝑙𝑎𝑟𝚤</m:t>
                        </m:r>
                      </m:den>
                    </m:f>
                  </m:oMath>
                </a14:m>
                <a:endParaRPr lang="tr-TR" sz="2200" dirty="0"/>
              </a:p>
            </p:txBody>
          </p:sp>
        </mc:Choice>
        <mc:Fallback xmlns="">
          <p:sp>
            <p:nvSpPr>
              <p:cNvPr id="8" name="Dikdörtgen 7"/>
              <p:cNvSpPr>
                <a:spLocks noRot="1" noChangeAspect="1" noMove="1" noResize="1" noEditPoints="1" noAdjustHandles="1" noChangeArrowheads="1" noChangeShapeType="1" noTextEdit="1"/>
              </p:cNvSpPr>
              <p:nvPr/>
            </p:nvSpPr>
            <p:spPr>
              <a:xfrm>
                <a:off x="6672922" y="2098365"/>
                <a:ext cx="5221494" cy="626325"/>
              </a:xfrm>
              <a:prstGeom prst="rect">
                <a:avLst/>
              </a:prstGeom>
              <a:blipFill>
                <a:blip r:embed="rId4"/>
                <a:stretch>
                  <a:fillRect l="-1051"/>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9" name="Dikdörtgen 8"/>
              <p:cNvSpPr/>
              <p:nvPr/>
            </p:nvSpPr>
            <p:spPr>
              <a:xfrm>
                <a:off x="7174017" y="3784986"/>
                <a:ext cx="2871492" cy="707245"/>
              </a:xfrm>
              <a:prstGeom prst="rect">
                <a:avLst/>
              </a:prstGeom>
            </p:spPr>
            <p:txBody>
              <a:bodyPr wrap="none">
                <a:spAutoFit/>
              </a:bodyPr>
              <a:lstStyle/>
              <a:p>
                <a:pPr algn="just">
                  <a:lnSpc>
                    <a:spcPct val="107000"/>
                  </a:lnSpc>
                  <a:spcAft>
                    <a:spcPts val="800"/>
                  </a:spcAft>
                </a:pPr>
                <a14:m>
                  <m:oMath xmlns:m="http://schemas.openxmlformats.org/officeDocument/2006/math">
                    <m:f>
                      <m:fPr>
                        <m:ctrlPr>
                          <a:rPr lang="tr-TR" sz="2400" i="1" smtClean="0">
                            <a:latin typeface="Cambria Math" panose="02040503050406030204" pitchFamily="18" charset="0"/>
                            <a:ea typeface="Calibri" panose="020F0502020204030204" pitchFamily="34" charset="0"/>
                            <a:cs typeface="Times New Roman" panose="02020603050405020304" pitchFamily="18" charset="0"/>
                          </a:rPr>
                        </m:ctrlPr>
                      </m:fPr>
                      <m:num>
                        <m:r>
                          <a:rPr lang="tr-TR" sz="2400" b="0" i="1" smtClean="0">
                            <a:latin typeface="Cambria Math" panose="02040503050406030204" pitchFamily="18" charset="0"/>
                            <a:ea typeface="Calibri" panose="020F0502020204030204" pitchFamily="34" charset="0"/>
                            <a:cs typeface="Times New Roman" panose="02020603050405020304" pitchFamily="18" charset="0"/>
                          </a:rPr>
                          <m:t>19</m:t>
                        </m:r>
                      </m:num>
                      <m:den>
                        <m:r>
                          <a:rPr lang="tr-TR" sz="2400" i="1">
                            <a:latin typeface="Cambria Math" panose="02040503050406030204" pitchFamily="18" charset="0"/>
                            <a:ea typeface="Calibri" panose="020F0502020204030204" pitchFamily="34" charset="0"/>
                            <a:cs typeface="Times New Roman" panose="02020603050405020304" pitchFamily="18" charset="0"/>
                          </a:rPr>
                          <m:t>100</m:t>
                        </m:r>
                      </m:den>
                    </m:f>
                  </m:oMath>
                </a14:m>
                <a:r>
                  <a:rPr lang="tr-TR" sz="2400" dirty="0">
                    <a:latin typeface="Times New Roman" panose="02020603050405020304" pitchFamily="18" charset="0"/>
                    <a:ea typeface="Calibri" panose="020F0502020204030204" pitchFamily="34" charset="0"/>
                    <a:cs typeface="Times New Roman" panose="02020603050405020304" pitchFamily="18" charset="0"/>
                  </a:rPr>
                  <a:t> </a:t>
                </a:r>
                <a:r>
                  <a:rPr lang="tr-TR" sz="2400" dirty="0" smtClean="0">
                    <a:latin typeface="Times New Roman" panose="02020603050405020304" pitchFamily="18" charset="0"/>
                    <a:ea typeface="Calibri" panose="020F0502020204030204" pitchFamily="34" charset="0"/>
                    <a:cs typeface="Times New Roman" panose="02020603050405020304" pitchFamily="18" charset="0"/>
                  </a:rPr>
                  <a:t>  =   </a:t>
                </a:r>
                <a14:m>
                  <m:oMath xmlns:m="http://schemas.openxmlformats.org/officeDocument/2006/math">
                    <m:f>
                      <m:fPr>
                        <m:ctrlPr>
                          <a:rPr lang="tr-TR" sz="2400" i="1" smtClean="0">
                            <a:latin typeface="Cambria Math" panose="02040503050406030204" pitchFamily="18" charset="0"/>
                            <a:ea typeface="Calibri" panose="020F0502020204030204" pitchFamily="34" charset="0"/>
                            <a:cs typeface="Times New Roman" panose="02020603050405020304" pitchFamily="18" charset="0"/>
                          </a:rPr>
                        </m:ctrlPr>
                      </m:fPr>
                      <m:num>
                        <m:r>
                          <a:rPr lang="tr-TR" sz="2400" b="0" i="1" smtClean="0">
                            <a:latin typeface="Cambria Math" panose="02040503050406030204" pitchFamily="18" charset="0"/>
                            <a:ea typeface="Calibri" panose="020F0502020204030204" pitchFamily="34" charset="0"/>
                            <a:cs typeface="Times New Roman" panose="02020603050405020304" pitchFamily="18" charset="0"/>
                          </a:rPr>
                          <m:t> </m:t>
                        </m:r>
                        <m:r>
                          <a:rPr lang="tr-TR" sz="2400" i="1" smtClean="0">
                            <a:latin typeface="Cambria Math" panose="02040503050406030204" pitchFamily="18" charset="0"/>
                            <a:ea typeface="Calibri" panose="020F0502020204030204" pitchFamily="34" charset="0"/>
                            <a:cs typeface="Times New Roman" panose="02020603050405020304" pitchFamily="18" charset="0"/>
                          </a:rPr>
                          <m:t>1</m:t>
                        </m:r>
                        <m:r>
                          <a:rPr lang="tr-TR" sz="2400" b="0" i="1" smtClean="0">
                            <a:latin typeface="Cambria Math" panose="02040503050406030204" pitchFamily="18" charset="0"/>
                            <a:ea typeface="Calibri" panose="020F0502020204030204" pitchFamily="34" charset="0"/>
                            <a:cs typeface="Times New Roman" panose="02020603050405020304" pitchFamily="18" charset="0"/>
                          </a:rPr>
                          <m:t>.350.000</m:t>
                        </m:r>
                      </m:num>
                      <m:den>
                        <m:r>
                          <a:rPr lang="tr-TR" sz="2400" b="0" i="1" smtClean="0">
                            <a:latin typeface="Cambria Math" panose="02040503050406030204" pitchFamily="18" charset="0"/>
                            <a:ea typeface="Calibri" panose="020F0502020204030204" pitchFamily="34" charset="0"/>
                            <a:cs typeface="Times New Roman" panose="02020603050405020304" pitchFamily="18" charset="0"/>
                          </a:rPr>
                          <m:t>İç</m:t>
                        </m:r>
                        <m:r>
                          <a:rPr lang="tr-TR" sz="2400" b="0" i="1" smtClean="0">
                            <a:latin typeface="Cambria Math" panose="02040503050406030204" pitchFamily="18" charset="0"/>
                            <a:ea typeface="Calibri" panose="020F0502020204030204" pitchFamily="34" charset="0"/>
                            <a:cs typeface="Times New Roman" panose="02020603050405020304" pitchFamily="18" charset="0"/>
                          </a:rPr>
                          <m:t>𝑒𝑐𝑒𝑘</m:t>
                        </m:r>
                        <m:r>
                          <a:rPr lang="tr-TR" sz="2400" b="0" i="1" smtClean="0">
                            <a:latin typeface="Cambria Math" panose="02040503050406030204" pitchFamily="18" charset="0"/>
                            <a:ea typeface="Calibri" panose="020F0502020204030204" pitchFamily="34" charset="0"/>
                            <a:cs typeface="Times New Roman" panose="02020603050405020304" pitchFamily="18" charset="0"/>
                          </a:rPr>
                          <m:t> </m:t>
                        </m:r>
                        <m:r>
                          <a:rPr lang="tr-TR" sz="2400" b="0" i="1" smtClean="0">
                            <a:latin typeface="Cambria Math" panose="02040503050406030204" pitchFamily="18" charset="0"/>
                            <a:ea typeface="Calibri" panose="020F0502020204030204" pitchFamily="34" charset="0"/>
                            <a:cs typeface="Times New Roman" panose="02020603050405020304" pitchFamily="18" charset="0"/>
                          </a:rPr>
                          <m:t>𝑠𝑎𝑡𝚤</m:t>
                        </m:r>
                        <m:r>
                          <a:rPr lang="tr-TR" sz="2400" b="0" i="1" smtClean="0">
                            <a:latin typeface="Cambria Math" panose="02040503050406030204" pitchFamily="18" charset="0"/>
                            <a:ea typeface="Calibri" panose="020F0502020204030204" pitchFamily="34" charset="0"/>
                            <a:cs typeface="Times New Roman" panose="02020603050405020304" pitchFamily="18" charset="0"/>
                          </a:rPr>
                          <m:t>ş</m:t>
                        </m:r>
                        <m:r>
                          <a:rPr lang="tr-TR" sz="2400" b="0" i="1" smtClean="0">
                            <a:latin typeface="Cambria Math" panose="02040503050406030204" pitchFamily="18" charset="0"/>
                            <a:ea typeface="Calibri" panose="020F0502020204030204" pitchFamily="34" charset="0"/>
                            <a:cs typeface="Times New Roman" panose="02020603050405020304" pitchFamily="18" charset="0"/>
                          </a:rPr>
                          <m:t>𝑙𝑎𝑟𝚤</m:t>
                        </m:r>
                      </m:den>
                    </m:f>
                  </m:oMath>
                </a14:m>
                <a:endParaRPr lang="tr-TR" sz="2000" dirty="0">
                  <a:latin typeface="Times New Roman" panose="02020603050405020304" pitchFamily="18" charset="0"/>
                  <a:ea typeface="Calibri" panose="020F0502020204030204" pitchFamily="34" charset="0"/>
                  <a:cs typeface="Times New Roman" panose="02020603050405020304" pitchFamily="18" charset="0"/>
                </a:endParaRPr>
              </a:p>
            </p:txBody>
          </p:sp>
        </mc:Choice>
        <mc:Fallback xmlns="">
          <p:sp>
            <p:nvSpPr>
              <p:cNvPr id="9" name="Dikdörtgen 8"/>
              <p:cNvSpPr>
                <a:spLocks noRot="1" noChangeAspect="1" noMove="1" noResize="1" noEditPoints="1" noAdjustHandles="1" noChangeArrowheads="1" noChangeShapeType="1" noTextEdit="1"/>
              </p:cNvSpPr>
              <p:nvPr/>
            </p:nvSpPr>
            <p:spPr>
              <a:xfrm>
                <a:off x="7174017" y="3784986"/>
                <a:ext cx="2871492" cy="707245"/>
              </a:xfrm>
              <a:prstGeom prst="rect">
                <a:avLst/>
              </a:prstGeom>
              <a:blipFill>
                <a:blip r:embed="rId5"/>
                <a:stretch>
                  <a:fillRect b="-862"/>
                </a:stretch>
              </a:blipFill>
            </p:spPr>
            <p:txBody>
              <a:bodyPr/>
              <a:lstStyle/>
              <a:p>
                <a:r>
                  <a:rPr lang="tr-TR">
                    <a:noFill/>
                  </a:rPr>
                  <a:t> </a:t>
                </a:r>
              </a:p>
            </p:txBody>
          </p:sp>
        </mc:Fallback>
      </mc:AlternateContent>
      <p:sp>
        <p:nvSpPr>
          <p:cNvPr id="10" name="Dikdörtgen 9"/>
          <p:cNvSpPr/>
          <p:nvPr/>
        </p:nvSpPr>
        <p:spPr>
          <a:xfrm>
            <a:off x="7114121" y="5465385"/>
            <a:ext cx="3297890" cy="399405"/>
          </a:xfrm>
          <a:prstGeom prst="rect">
            <a:avLst/>
          </a:prstGeom>
        </p:spPr>
        <p:txBody>
          <a:bodyPr wrap="none">
            <a:spAutoFit/>
          </a:bodyPr>
          <a:lstStyle/>
          <a:p>
            <a:pPr algn="just">
              <a:lnSpc>
                <a:spcPct val="107000"/>
              </a:lnSpc>
              <a:spcAft>
                <a:spcPts val="800"/>
              </a:spcAft>
            </a:pPr>
            <a:r>
              <a:rPr lang="tr-TR" sz="2000" dirty="0" smtClean="0">
                <a:latin typeface="Times New Roman" panose="02020603050405020304" pitchFamily="18" charset="0"/>
                <a:ea typeface="Calibri" panose="020F0502020204030204" pitchFamily="34" charset="0"/>
                <a:cs typeface="Times New Roman" panose="02020603050405020304" pitchFamily="18" charset="0"/>
              </a:rPr>
              <a:t>İçecek Satışları=7.105.263 TL</a:t>
            </a:r>
            <a:endParaRPr lang="tr-TR" sz="2000" dirty="0">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2068464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ppt_x"/>
                                          </p:val>
                                        </p:tav>
                                        <p:tav tm="100000">
                                          <p:val>
                                            <p:strVal val="#ppt_x"/>
                                          </p:val>
                                        </p:tav>
                                      </p:tavLst>
                                    </p:anim>
                                    <p:anim calcmode="lin" valueType="num">
                                      <p:cBhvr additive="base">
                                        <p:cTn id="14"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anim calcmode="lin" valueType="num">
                                      <p:cBhvr additive="base">
                                        <p:cTn id="19" dur="500" fill="hold"/>
                                        <p:tgtEl>
                                          <p:spTgt spid="7"/>
                                        </p:tgtEl>
                                        <p:attrNameLst>
                                          <p:attrName>ppt_x</p:attrName>
                                        </p:attrNameLst>
                                      </p:cBhvr>
                                      <p:tavLst>
                                        <p:tav tm="0">
                                          <p:val>
                                            <p:strVal val="#ppt_x"/>
                                          </p:val>
                                        </p:tav>
                                        <p:tav tm="100000">
                                          <p:val>
                                            <p:strVal val="#ppt_x"/>
                                          </p:val>
                                        </p:tav>
                                      </p:tavLst>
                                    </p:anim>
                                    <p:anim calcmode="lin" valueType="num">
                                      <p:cBhvr additive="base">
                                        <p:cTn id="20"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8"/>
                                        </p:tgtEl>
                                        <p:attrNameLst>
                                          <p:attrName>style.visibility</p:attrName>
                                        </p:attrNameLst>
                                      </p:cBhvr>
                                      <p:to>
                                        <p:strVal val="visible"/>
                                      </p:to>
                                    </p:set>
                                    <p:anim calcmode="lin" valueType="num">
                                      <p:cBhvr additive="base">
                                        <p:cTn id="25" dur="500" fill="hold"/>
                                        <p:tgtEl>
                                          <p:spTgt spid="8"/>
                                        </p:tgtEl>
                                        <p:attrNameLst>
                                          <p:attrName>ppt_x</p:attrName>
                                        </p:attrNameLst>
                                      </p:cBhvr>
                                      <p:tavLst>
                                        <p:tav tm="0">
                                          <p:val>
                                            <p:strVal val="#ppt_x"/>
                                          </p:val>
                                        </p:tav>
                                        <p:tav tm="100000">
                                          <p:val>
                                            <p:strVal val="#ppt_x"/>
                                          </p:val>
                                        </p:tav>
                                      </p:tavLst>
                                    </p:anim>
                                    <p:anim calcmode="lin" valueType="num">
                                      <p:cBhvr additive="base">
                                        <p:cTn id="26"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9"/>
                                        </p:tgtEl>
                                        <p:attrNameLst>
                                          <p:attrName>style.visibility</p:attrName>
                                        </p:attrNameLst>
                                      </p:cBhvr>
                                      <p:to>
                                        <p:strVal val="visible"/>
                                      </p:to>
                                    </p:set>
                                    <p:anim calcmode="lin" valueType="num">
                                      <p:cBhvr additive="base">
                                        <p:cTn id="31" dur="500" fill="hold"/>
                                        <p:tgtEl>
                                          <p:spTgt spid="9"/>
                                        </p:tgtEl>
                                        <p:attrNameLst>
                                          <p:attrName>ppt_x</p:attrName>
                                        </p:attrNameLst>
                                      </p:cBhvr>
                                      <p:tavLst>
                                        <p:tav tm="0">
                                          <p:val>
                                            <p:strVal val="#ppt_x"/>
                                          </p:val>
                                        </p:tav>
                                        <p:tav tm="100000">
                                          <p:val>
                                            <p:strVal val="#ppt_x"/>
                                          </p:val>
                                        </p:tav>
                                      </p:tavLst>
                                    </p:anim>
                                    <p:anim calcmode="lin" valueType="num">
                                      <p:cBhvr additive="base">
                                        <p:cTn id="32"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10">
                                            <p:txEl>
                                              <p:pRg st="0" end="0"/>
                                            </p:txEl>
                                          </p:spTgt>
                                        </p:tgtEl>
                                        <p:attrNameLst>
                                          <p:attrName>style.visibility</p:attrName>
                                        </p:attrNameLst>
                                      </p:cBhvr>
                                      <p:to>
                                        <p:strVal val="visible"/>
                                      </p:to>
                                    </p:set>
                                    <p:anim calcmode="lin" valueType="num">
                                      <p:cBhvr additive="base">
                                        <p:cTn id="37" dur="500" fill="hold"/>
                                        <p:tgtEl>
                                          <p:spTgt spid="10">
                                            <p:txEl>
                                              <p:pRg st="0" end="0"/>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10">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P spid="8" grpId="0"/>
      <p:bldP spid="9"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734646" y="916243"/>
            <a:ext cx="10527323" cy="4165243"/>
          </a:xfrm>
          <a:prstGeom prst="rect">
            <a:avLst/>
          </a:prstGeom>
        </p:spPr>
        <p:txBody>
          <a:bodyPr wrap="square">
            <a:spAutoFit/>
          </a:bodyPr>
          <a:lstStyle/>
          <a:p>
            <a:pPr marL="91440" marR="91440" algn="ctr">
              <a:spcBef>
                <a:spcPts val="400"/>
              </a:spcBef>
              <a:spcAft>
                <a:spcPts val="400"/>
              </a:spcAft>
            </a:pPr>
            <a:r>
              <a:rPr lang="tr-TR" b="1" dirty="0" smtClean="0">
                <a:solidFill>
                  <a:srgbClr val="5F5F5F"/>
                </a:solidFill>
                <a:latin typeface="Arial" panose="020B0604020202020204" pitchFamily="34" charset="0"/>
                <a:ea typeface="Times New Roman" panose="02020603050405020304" pitchFamily="18" charset="0"/>
                <a:cs typeface="Times New Roman" panose="02020603050405020304" pitchFamily="18" charset="0"/>
              </a:rPr>
              <a:t>KAYNAKÇA</a:t>
            </a:r>
          </a:p>
          <a:p>
            <a:pPr marL="91440" marR="91440" algn="ctr">
              <a:spcBef>
                <a:spcPts val="400"/>
              </a:spcBef>
              <a:spcAft>
                <a:spcPts val="400"/>
              </a:spcAft>
            </a:pPr>
            <a:endParaRPr lang="tr-TR" b="1" dirty="0" smtClean="0">
              <a:solidFill>
                <a:srgbClr val="5F5F5F"/>
              </a:solidFill>
              <a:latin typeface="Arial" panose="020B0604020202020204" pitchFamily="34" charset="0"/>
              <a:ea typeface="Times New Roman" panose="02020603050405020304" pitchFamily="18" charset="0"/>
              <a:cs typeface="Times New Roman" panose="02020603050405020304" pitchFamily="18" charset="0"/>
            </a:endParaRPr>
          </a:p>
          <a:p>
            <a:pPr marL="91440" marR="91440" algn="just">
              <a:spcBef>
                <a:spcPts val="400"/>
              </a:spcBef>
              <a:spcAft>
                <a:spcPts val="400"/>
              </a:spcAft>
            </a:pPr>
            <a:r>
              <a:rPr lang="tr-TR" dirty="0" smtClean="0">
                <a:solidFill>
                  <a:srgbClr val="5F5F5F"/>
                </a:solidFill>
                <a:latin typeface="Arial" panose="020B0604020202020204" pitchFamily="34" charset="0"/>
                <a:ea typeface="Times New Roman" panose="02020603050405020304" pitchFamily="18" charset="0"/>
                <a:cs typeface="Times New Roman" panose="02020603050405020304" pitchFamily="18" charset="0"/>
              </a:rPr>
              <a:t>Denizer</a:t>
            </a:r>
            <a:r>
              <a:rPr lang="tr-TR" dirty="0">
                <a:solidFill>
                  <a:srgbClr val="5F5F5F"/>
                </a:solidFill>
                <a:latin typeface="Arial" panose="020B0604020202020204" pitchFamily="34" charset="0"/>
                <a:ea typeface="Times New Roman" panose="02020603050405020304" pitchFamily="18" charset="0"/>
                <a:cs typeface="Times New Roman" panose="02020603050405020304" pitchFamily="18" charset="0"/>
              </a:rPr>
              <a:t>, D. (2005). Konaklama İşletmelerinde Yiyecek ve İçecek Yönetimi. Ankara: Detay Yayıncılık</a:t>
            </a:r>
            <a:endParaRPr lang="tr-TR" sz="1600" dirty="0">
              <a:latin typeface="Verdana" panose="020B0604030504040204" pitchFamily="34" charset="0"/>
              <a:ea typeface="Times New Roman" panose="02020603050405020304" pitchFamily="18" charset="0"/>
              <a:cs typeface="Times New Roman" panose="02020603050405020304" pitchFamily="18" charset="0"/>
            </a:endParaRPr>
          </a:p>
          <a:p>
            <a:pPr marL="91440" marR="91440" algn="just">
              <a:spcBef>
                <a:spcPts val="400"/>
              </a:spcBef>
              <a:spcAft>
                <a:spcPts val="400"/>
              </a:spcAft>
            </a:pPr>
            <a:r>
              <a:rPr lang="tr-TR" dirty="0">
                <a:solidFill>
                  <a:srgbClr val="5F5F5F"/>
                </a:solidFill>
                <a:latin typeface="Arial" panose="020B0604020202020204" pitchFamily="34" charset="0"/>
                <a:ea typeface="Times New Roman" panose="02020603050405020304" pitchFamily="18" charset="0"/>
                <a:cs typeface="Times New Roman" panose="02020603050405020304" pitchFamily="18" charset="0"/>
              </a:rPr>
              <a:t> </a:t>
            </a:r>
            <a:endParaRPr lang="tr-TR" sz="1600" dirty="0">
              <a:latin typeface="Verdana" panose="020B0604030504040204" pitchFamily="34" charset="0"/>
              <a:ea typeface="Times New Roman" panose="02020603050405020304" pitchFamily="18" charset="0"/>
              <a:cs typeface="Times New Roman" panose="02020603050405020304" pitchFamily="18" charset="0"/>
            </a:endParaRPr>
          </a:p>
          <a:p>
            <a:pPr marL="91440" marR="91440" algn="just">
              <a:spcBef>
                <a:spcPts val="400"/>
              </a:spcBef>
              <a:spcAft>
                <a:spcPts val="400"/>
              </a:spcAft>
            </a:pPr>
            <a:r>
              <a:rPr lang="tr-TR" dirty="0">
                <a:solidFill>
                  <a:srgbClr val="5F5F5F"/>
                </a:solidFill>
                <a:latin typeface="Arial" panose="020B0604020202020204" pitchFamily="34" charset="0"/>
                <a:ea typeface="Times New Roman" panose="02020603050405020304" pitchFamily="18" charset="0"/>
                <a:cs typeface="Times New Roman" panose="02020603050405020304" pitchFamily="18" charset="0"/>
              </a:rPr>
              <a:t>Yılmaz, Y. (2005). Yiyecek İçecek Maliyet Kontrolü. Ankara: Detay Yayıncılık.</a:t>
            </a:r>
            <a:endParaRPr lang="tr-TR" sz="1600" dirty="0">
              <a:latin typeface="Verdana" panose="020B0604030504040204" pitchFamily="34" charset="0"/>
              <a:ea typeface="Times New Roman" panose="02020603050405020304" pitchFamily="18" charset="0"/>
              <a:cs typeface="Times New Roman" panose="02020603050405020304" pitchFamily="18" charset="0"/>
            </a:endParaRPr>
          </a:p>
          <a:p>
            <a:pPr marL="91440" marR="91440" algn="just">
              <a:spcBef>
                <a:spcPts val="400"/>
              </a:spcBef>
              <a:spcAft>
                <a:spcPts val="400"/>
              </a:spcAft>
            </a:pPr>
            <a:r>
              <a:rPr lang="tr-TR" dirty="0">
                <a:solidFill>
                  <a:srgbClr val="5F5F5F"/>
                </a:solidFill>
                <a:latin typeface="Arial" panose="020B0604020202020204" pitchFamily="34" charset="0"/>
                <a:ea typeface="Times New Roman" panose="02020603050405020304" pitchFamily="18" charset="0"/>
                <a:cs typeface="Times New Roman" panose="02020603050405020304" pitchFamily="18" charset="0"/>
              </a:rPr>
              <a:t> </a:t>
            </a:r>
            <a:endParaRPr lang="tr-TR" sz="1600" dirty="0">
              <a:latin typeface="Verdana" panose="020B0604030504040204" pitchFamily="34" charset="0"/>
              <a:ea typeface="Times New Roman" panose="02020603050405020304" pitchFamily="18" charset="0"/>
              <a:cs typeface="Times New Roman" panose="02020603050405020304" pitchFamily="18" charset="0"/>
            </a:endParaRPr>
          </a:p>
          <a:p>
            <a:pPr marL="91440" marR="91440" algn="just">
              <a:spcBef>
                <a:spcPts val="400"/>
              </a:spcBef>
              <a:spcAft>
                <a:spcPts val="400"/>
              </a:spcAft>
            </a:pPr>
            <a:r>
              <a:rPr lang="tr-TR" dirty="0">
                <a:solidFill>
                  <a:srgbClr val="5F5F5F"/>
                </a:solidFill>
                <a:latin typeface="Arial" panose="020B0604020202020204" pitchFamily="34" charset="0"/>
                <a:ea typeface="Times New Roman" panose="02020603050405020304" pitchFamily="18" charset="0"/>
                <a:cs typeface="Times New Roman" panose="02020603050405020304" pitchFamily="18" charset="0"/>
              </a:rPr>
              <a:t>Sarıışık, Mehmet (2017). Yiyecek İçecek İşletmelerinde  Maliyet Kontrolü. Ankara: Detay Yayıncılık.</a:t>
            </a:r>
            <a:endParaRPr lang="tr-TR" sz="1600" dirty="0">
              <a:latin typeface="Verdana" panose="020B0604030504040204" pitchFamily="34" charset="0"/>
              <a:ea typeface="Times New Roman" panose="02020603050405020304" pitchFamily="18" charset="0"/>
              <a:cs typeface="Times New Roman" panose="02020603050405020304" pitchFamily="18" charset="0"/>
            </a:endParaRPr>
          </a:p>
          <a:p>
            <a:pPr marL="91440" marR="91440" algn="just">
              <a:spcBef>
                <a:spcPts val="400"/>
              </a:spcBef>
              <a:spcAft>
                <a:spcPts val="400"/>
              </a:spcAft>
            </a:pPr>
            <a:r>
              <a:rPr lang="tr-TR" dirty="0">
                <a:solidFill>
                  <a:srgbClr val="5F5F5F"/>
                </a:solidFill>
                <a:latin typeface="Arial" panose="020B0604020202020204" pitchFamily="34" charset="0"/>
                <a:ea typeface="Times New Roman" panose="02020603050405020304" pitchFamily="18" charset="0"/>
                <a:cs typeface="Times New Roman" panose="02020603050405020304" pitchFamily="18" charset="0"/>
              </a:rPr>
              <a:t> </a:t>
            </a:r>
            <a:endParaRPr lang="tr-TR" sz="1600" dirty="0">
              <a:latin typeface="Verdana" panose="020B0604030504040204" pitchFamily="34" charset="0"/>
              <a:ea typeface="Times New Roman" panose="02020603050405020304" pitchFamily="18" charset="0"/>
              <a:cs typeface="Times New Roman" panose="02020603050405020304" pitchFamily="18" charset="0"/>
            </a:endParaRPr>
          </a:p>
          <a:p>
            <a:pPr marL="91440" marR="91440" algn="just">
              <a:spcBef>
                <a:spcPts val="400"/>
              </a:spcBef>
              <a:spcAft>
                <a:spcPts val="400"/>
              </a:spcAft>
            </a:pPr>
            <a:r>
              <a:rPr lang="tr-TR" dirty="0">
                <a:solidFill>
                  <a:srgbClr val="5F5F5F"/>
                </a:solidFill>
                <a:latin typeface="Arial" panose="020B0604020202020204" pitchFamily="34" charset="0"/>
                <a:ea typeface="Times New Roman" panose="02020603050405020304" pitchFamily="18" charset="0"/>
                <a:cs typeface="Times New Roman" panose="02020603050405020304" pitchFamily="18" charset="0"/>
              </a:rPr>
              <a:t>Çetiner, E (2002).Konaklama İşletmelerinde Muhasebe Uygulamaları. Ankara: Gazi Yayınevi</a:t>
            </a:r>
            <a:endParaRPr lang="tr-TR" sz="1600" dirty="0">
              <a:latin typeface="Verdana" panose="020B0604030504040204" pitchFamily="34" charset="0"/>
              <a:ea typeface="Times New Roman" panose="02020603050405020304" pitchFamily="18" charset="0"/>
              <a:cs typeface="Times New Roman" panose="02020603050405020304" pitchFamily="18" charset="0"/>
            </a:endParaRPr>
          </a:p>
          <a:p>
            <a:pPr marL="91440" marR="91440" algn="just">
              <a:spcBef>
                <a:spcPts val="400"/>
              </a:spcBef>
              <a:spcAft>
                <a:spcPts val="400"/>
              </a:spcAft>
            </a:pPr>
            <a:r>
              <a:rPr lang="tr-TR" dirty="0">
                <a:solidFill>
                  <a:srgbClr val="5F5F5F"/>
                </a:solidFill>
                <a:latin typeface="Arial" panose="020B0604020202020204" pitchFamily="34" charset="0"/>
                <a:ea typeface="Times New Roman" panose="02020603050405020304" pitchFamily="18" charset="0"/>
                <a:cs typeface="Times New Roman" panose="02020603050405020304" pitchFamily="18" charset="0"/>
              </a:rPr>
              <a:t> </a:t>
            </a:r>
            <a:endParaRPr lang="tr-TR" sz="1600" dirty="0">
              <a:latin typeface="Verdana" panose="020B0604030504040204" pitchFamily="34" charset="0"/>
              <a:ea typeface="Times New Roman" panose="02020603050405020304" pitchFamily="18" charset="0"/>
              <a:cs typeface="Times New Roman" panose="02020603050405020304" pitchFamily="18" charset="0"/>
            </a:endParaRPr>
          </a:p>
          <a:p>
            <a:pPr marL="91440" marR="91440" algn="just">
              <a:spcBef>
                <a:spcPts val="400"/>
              </a:spcBef>
              <a:spcAft>
                <a:spcPts val="400"/>
              </a:spcAft>
            </a:pPr>
            <a:r>
              <a:rPr lang="tr-TR" dirty="0" err="1">
                <a:solidFill>
                  <a:srgbClr val="5F5F5F"/>
                </a:solidFill>
                <a:latin typeface="Arial" panose="020B0604020202020204" pitchFamily="34" charset="0"/>
                <a:ea typeface="Times New Roman" panose="02020603050405020304" pitchFamily="18" charset="0"/>
                <a:cs typeface="Times New Roman" panose="02020603050405020304" pitchFamily="18" charset="0"/>
              </a:rPr>
              <a:t>Usal</a:t>
            </a:r>
            <a:r>
              <a:rPr lang="tr-TR" dirty="0">
                <a:solidFill>
                  <a:srgbClr val="5F5F5F"/>
                </a:solidFill>
                <a:latin typeface="Arial" panose="020B0604020202020204" pitchFamily="34" charset="0"/>
                <a:ea typeface="Times New Roman" panose="02020603050405020304" pitchFamily="18" charset="0"/>
                <a:cs typeface="Times New Roman" panose="02020603050405020304" pitchFamily="18" charset="0"/>
              </a:rPr>
              <a:t>, A. (2006).Turizm İşletmelerinde Maliyet Analizleri</a:t>
            </a:r>
            <a:r>
              <a:rPr lang="tr-TR" dirty="0" smtClean="0">
                <a:solidFill>
                  <a:srgbClr val="5F5F5F"/>
                </a:solidFill>
                <a:latin typeface="Arial" panose="020B0604020202020204" pitchFamily="34" charset="0"/>
                <a:ea typeface="Times New Roman" panose="02020603050405020304" pitchFamily="18" charset="0"/>
                <a:cs typeface="Times New Roman" panose="02020603050405020304" pitchFamily="18" charset="0"/>
              </a:rPr>
              <a:t>. Ankara</a:t>
            </a:r>
            <a:r>
              <a:rPr lang="tr-TR" dirty="0">
                <a:solidFill>
                  <a:srgbClr val="5F5F5F"/>
                </a:solidFill>
                <a:latin typeface="Arial" panose="020B0604020202020204" pitchFamily="34" charset="0"/>
                <a:ea typeface="Times New Roman" panose="02020603050405020304" pitchFamily="18" charset="0"/>
                <a:cs typeface="Times New Roman" panose="02020603050405020304" pitchFamily="18" charset="0"/>
              </a:rPr>
              <a:t>: Detay Yayıncılık</a:t>
            </a:r>
            <a:endParaRPr lang="tr-TR" sz="1600" dirty="0">
              <a:effectLst/>
              <a:latin typeface="Verdana" panose="020B060403050404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025174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Beyin fırtınası hakkında sunu">
  <a:themeElements>
    <a:clrScheme name="Green">
      <a:dk1>
        <a:sysClr val="windowText" lastClr="000000"/>
      </a:dk1>
      <a:lt1>
        <a:sysClr val="window" lastClr="FFFFFF"/>
      </a:lt1>
      <a:dk2>
        <a:srgbClr val="455F51"/>
      </a:dk2>
      <a:lt2>
        <a:srgbClr val="E3DED1"/>
      </a:lt2>
      <a:accent1>
        <a:srgbClr val="549E39"/>
      </a:accent1>
      <a:accent2>
        <a:srgbClr val="8AB833"/>
      </a:accent2>
      <a:accent3>
        <a:srgbClr val="C0CF3A"/>
      </a:accent3>
      <a:accent4>
        <a:srgbClr val="029676"/>
      </a:accent4>
      <a:accent5>
        <a:srgbClr val="4AB5C4"/>
      </a:accent5>
      <a:accent6>
        <a:srgbClr val="0989B1"/>
      </a:accent6>
      <a:hlink>
        <a:srgbClr val="6B9F25"/>
      </a:hlink>
      <a:folHlink>
        <a:srgbClr val="BA6906"/>
      </a:folHlink>
    </a:clrScheme>
    <a:fontScheme name="Century Gothic-Palatino Linotype">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Palatino Linotype" panose="020405020505050303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spDef>
      <a:spPr/>
      <a:bodyPr rtlCol="0" anchor="ctr"/>
      <a:lstStyle>
        <a:defPPr algn="ctr">
          <a:defRPr/>
        </a:defPPr>
      </a:lstStyle>
      <a:style>
        <a:lnRef idx="1">
          <a:schemeClr val="accent3"/>
        </a:lnRef>
        <a:fillRef idx="2">
          <a:schemeClr val="accent3"/>
        </a:fillRef>
        <a:effectRef idx="1">
          <a:schemeClr val="accent3"/>
        </a:effectRef>
        <a:fontRef idx="minor">
          <a:schemeClr val="dk1"/>
        </a:fontRef>
      </a:style>
    </a:spDef>
    <a:lnDef>
      <a:spPr/>
      <a:bodyPr/>
      <a:lstStyle/>
      <a:style>
        <a:lnRef idx="1">
          <a:schemeClr val="accent1"/>
        </a:lnRef>
        <a:fillRef idx="0">
          <a:schemeClr val="accent1"/>
        </a:fillRef>
        <a:effectRef idx="0">
          <a:schemeClr val="accent1"/>
        </a:effectRef>
        <a:fontRef idx="minor">
          <a:schemeClr val="tx1"/>
        </a:fontRef>
      </a:style>
    </a:lnDef>
    <a:txDef>
      <a:spPr>
        <a:noFill/>
        <a:ln>
          <a:solidFill>
            <a:schemeClr val="bg2"/>
          </a:solidFill>
        </a:ln>
      </a:spPr>
      <a:bodyPr wrap="none" rtlCol="0">
        <a:spAutoFit/>
      </a:bodyPr>
      <a:lstStyle>
        <a:defPPr>
          <a:defRPr dirty="0" err="1" smtClean="0"/>
        </a:defPPr>
      </a:lstStyle>
    </a:txDef>
  </a:objectDefaults>
  <a:extraClrSchemeLst/>
  <a:extLst>
    <a:ext uri="{05A4C25C-085E-4340-85A3-A5531E510DB2}">
      <thm15:themeFamily xmlns:thm15="http://schemas.microsoft.com/office/thememl/2012/main" name="Office_15870852_TF03460637" id="{0832DA4E-A202-43F2-A5EE-27E99C173A88}" vid="{7A43FF2D-0693-42F6-A231-BFAA64C80588}"/>
    </a:ext>
  </a:extLst>
</a:theme>
</file>

<file path=ppt/theme/theme2.xml><?xml version="1.0" encoding="utf-8"?>
<a:theme xmlns:a="http://schemas.openxmlformats.org/drawingml/2006/main" name="Ofis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Profesyonel beyin fırtınası sunusu</Template>
  <TotalTime>5726</TotalTime>
  <Words>752</Words>
  <Application>Microsoft Office PowerPoint</Application>
  <PresentationFormat>Geniş ekran</PresentationFormat>
  <Paragraphs>57</Paragraphs>
  <Slides>8</Slides>
  <Notes>0</Notes>
  <HiddenSlides>0</HiddenSlides>
  <MMClips>0</MMClips>
  <ScaleCrop>false</ScaleCrop>
  <HeadingPairs>
    <vt:vector size="6" baseType="variant">
      <vt:variant>
        <vt:lpstr>Kullanılan Yazı Tipleri</vt:lpstr>
      </vt:variant>
      <vt:variant>
        <vt:i4>10</vt:i4>
      </vt:variant>
      <vt:variant>
        <vt:lpstr>Tema</vt:lpstr>
      </vt:variant>
      <vt:variant>
        <vt:i4>1</vt:i4>
      </vt:variant>
      <vt:variant>
        <vt:lpstr>Slayt Başlıkları</vt:lpstr>
      </vt:variant>
      <vt:variant>
        <vt:i4>8</vt:i4>
      </vt:variant>
    </vt:vector>
  </HeadingPairs>
  <TitlesOfParts>
    <vt:vector size="19" baseType="lpstr">
      <vt:lpstr>SimSun</vt:lpstr>
      <vt:lpstr>Arial</vt:lpstr>
      <vt:lpstr>Calibri</vt:lpstr>
      <vt:lpstr>Cambria Math</vt:lpstr>
      <vt:lpstr>Century Gothic</vt:lpstr>
      <vt:lpstr>Mangal</vt:lpstr>
      <vt:lpstr>Palatino Linotype</vt:lpstr>
      <vt:lpstr>Times New Roman</vt:lpstr>
      <vt:lpstr>Verdana</vt:lpstr>
      <vt:lpstr>Wingdings 2</vt:lpstr>
      <vt:lpstr>Beyin fırtınası hakkında sunu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Fuat Atasoy</dc:creator>
  <cp:lastModifiedBy>Fuat Atasoy</cp:lastModifiedBy>
  <cp:revision>171</cp:revision>
  <dcterms:created xsi:type="dcterms:W3CDTF">2019-11-06T14:40:35Z</dcterms:created>
  <dcterms:modified xsi:type="dcterms:W3CDTF">2020-05-07T20:11:07Z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0x010100AA3F7D94069FF64A86F7DFF56D60E3BE</vt:lpwstr>
  </property>
  <property fmtid="{D5CDD505-2E9C-101B-9397-08002B2CF9AE}" pid="3" name="Order">
    <vt:r8>74069100</vt:r8>
  </property>
  <property fmtid="{D5CDD505-2E9C-101B-9397-08002B2CF9AE}" pid="4" name="HiddenCategoryTags">
    <vt:lpwstr/>
  </property>
  <property fmtid="{D5CDD505-2E9C-101B-9397-08002B2CF9AE}" pid="5" name="InternalTags">
    <vt:lpwstr/>
  </property>
  <property fmtid="{D5CDD505-2E9C-101B-9397-08002B2CF9AE}" pid="6" name="FeatureTags">
    <vt:lpwstr/>
  </property>
  <property fmtid="{D5CDD505-2E9C-101B-9397-08002B2CF9AE}" pid="7" name="LocalizationTags">
    <vt:lpwstr/>
  </property>
  <property fmtid="{D5CDD505-2E9C-101B-9397-08002B2CF9AE}" pid="8" name="CategoryTags">
    <vt:lpwstr/>
  </property>
  <property fmtid="{D5CDD505-2E9C-101B-9397-08002B2CF9AE}" pid="9" name="Applications">
    <vt:lpwstr/>
  </property>
  <property fmtid="{D5CDD505-2E9C-101B-9397-08002B2CF9AE}" pid="10" name="CampaignTags">
    <vt:lpwstr/>
  </property>
  <property fmtid="{D5CDD505-2E9C-101B-9397-08002B2CF9AE}" pid="11" name="ScenarioTags">
    <vt:lpwstr/>
  </property>
</Properties>
</file>