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2" r:id="rId5"/>
    <p:sldId id="260" r:id="rId6"/>
    <p:sldId id="263" r:id="rId7"/>
    <p:sldId id="264" r:id="rId8"/>
    <p:sldId id="265" r:id="rId9"/>
    <p:sldId id="261"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373115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80338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75943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6712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833541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4A04D1E-9170-448D-95AF-6F5A1BC1EC0F}"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382231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4A04D1E-9170-448D-95AF-6F5A1BC1EC0F}" type="datetimeFigureOut">
              <a:rPr lang="tr-TR" smtClean="0"/>
              <a:t>13.11.2019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9415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4A04D1E-9170-448D-95AF-6F5A1BC1EC0F}" type="datetimeFigureOut">
              <a:rPr lang="tr-TR" smtClean="0"/>
              <a:t>13.11.2019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8403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A04D1E-9170-448D-95AF-6F5A1BC1EC0F}" type="datetimeFigureOut">
              <a:rPr lang="tr-TR" smtClean="0"/>
              <a:t>13.11.2019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48245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214782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962410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04D1E-9170-448D-95AF-6F5A1BC1EC0F}" type="datetimeFigureOut">
              <a:rPr lang="tr-TR" smtClean="0"/>
              <a:t>13.11.2019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BCCE5-752E-4FBB-BBC5-6D10A691260B}" type="slidenum">
              <a:rPr lang="tr-TR" smtClean="0"/>
              <a:t>‹#›</a:t>
            </a:fld>
            <a:endParaRPr lang="tr-TR"/>
          </a:p>
        </p:txBody>
      </p:sp>
    </p:spTree>
    <p:extLst>
      <p:ext uri="{BB962C8B-B14F-4D97-AF65-F5344CB8AC3E}">
        <p14:creationId xmlns:p14="http://schemas.microsoft.com/office/powerpoint/2010/main" val="3161673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TARIM EKONOMİSİ İSTATİSTİĞİ</a:t>
            </a:r>
            <a:endParaRPr lang="tr-TR" dirty="0"/>
          </a:p>
        </p:txBody>
      </p:sp>
      <p:sp>
        <p:nvSpPr>
          <p:cNvPr id="3" name="Alt Başlık 2"/>
          <p:cNvSpPr>
            <a:spLocks noGrp="1"/>
          </p:cNvSpPr>
          <p:nvPr>
            <p:ph type="subTitle" idx="1"/>
          </p:nvPr>
        </p:nvSpPr>
        <p:spPr/>
        <p:txBody>
          <a:bodyPr/>
          <a:lstStyle/>
          <a:p>
            <a:r>
              <a:rPr lang="tr-TR" dirty="0" smtClean="0"/>
              <a:t>PROF. DR. AHMET ÖZÇELİK</a:t>
            </a:r>
          </a:p>
          <a:p>
            <a:r>
              <a:rPr lang="tr-TR" dirty="0" smtClean="0"/>
              <a:t>1. HAFTA</a:t>
            </a:r>
            <a:endParaRPr lang="tr-TR" dirty="0"/>
          </a:p>
        </p:txBody>
      </p:sp>
    </p:spTree>
    <p:extLst>
      <p:ext uri="{BB962C8B-B14F-4D97-AF65-F5344CB8AC3E}">
        <p14:creationId xmlns:p14="http://schemas.microsoft.com/office/powerpoint/2010/main" val="547683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tr-TR" b="1" dirty="0"/>
              <a:t>İSTATİSTİĞİN TANIMI VE KAPSAMI</a:t>
            </a:r>
          </a:p>
        </p:txBody>
      </p:sp>
      <p:sp>
        <p:nvSpPr>
          <p:cNvPr id="3" name="İçerik Yer Tutucusu 2"/>
          <p:cNvSpPr>
            <a:spLocks noGrp="1"/>
          </p:cNvSpPr>
          <p:nvPr>
            <p:ph idx="1"/>
          </p:nvPr>
        </p:nvSpPr>
        <p:spPr/>
        <p:txBody>
          <a:bodyPr/>
          <a:lstStyle/>
          <a:p>
            <a:r>
              <a:rPr lang="tr-TR" dirty="0"/>
              <a:t>İstatistik; verilerin toplanması, sınıflandırılması, özetlenmesi, düzenlenmesi, analizi, sayısal bilginin yorumlanmasını kapsayan veri bilimidir (Mann, 1995). Veriler örnek, örneklem veya popülasyondan bir veya daha fazla değişkene ait değerler ölçülerek elde edilir. Veriler; nicel veya nitel olarak iki gruptur. Nicel veri ölçülür, nitel veri ise ölçülemez. İşsizlik oranı nicel dataya, üretilen 100 bilgisayardan her birinin hatalı olma durumu nitel veriye örnektir. </a:t>
            </a:r>
          </a:p>
        </p:txBody>
      </p:sp>
    </p:spTree>
    <p:extLst>
      <p:ext uri="{BB962C8B-B14F-4D97-AF65-F5344CB8AC3E}">
        <p14:creationId xmlns:p14="http://schemas.microsoft.com/office/powerpoint/2010/main" val="3772484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İSTATİSTİĞİN TANIMI VE KAPSAMI</a:t>
            </a:r>
            <a:endParaRPr lang="tr-TR" dirty="0"/>
          </a:p>
        </p:txBody>
      </p:sp>
      <p:sp>
        <p:nvSpPr>
          <p:cNvPr id="3" name="İçerik Yer Tutucusu 2"/>
          <p:cNvSpPr>
            <a:spLocks noGrp="1"/>
          </p:cNvSpPr>
          <p:nvPr>
            <p:ph idx="1"/>
          </p:nvPr>
        </p:nvSpPr>
        <p:spPr/>
        <p:txBody>
          <a:bodyPr/>
          <a:lstStyle/>
          <a:p>
            <a:pPr algn="just"/>
            <a:r>
              <a:rPr lang="tr-TR" dirty="0"/>
              <a:t>İstatistik, yığın olaylarını inceleyen ve bunlara ilişkin genel bağıntıları belirtmeye çalışan bir bilimdir (Çömlekçi, 1974). Bir olayın hemcinslerini (benzerlerini) tam anlamıyla temsil etmek durumu kriter olarak kabul edildiğinde, bu kritere göre olaylar “tipik” ve “yığın (</a:t>
            </a:r>
            <a:r>
              <a:rPr lang="tr-TR" dirty="0" err="1"/>
              <a:t>kollektif</a:t>
            </a:r>
            <a:r>
              <a:rPr lang="tr-TR" dirty="0"/>
              <a:t>)” olarak iki gruba ayrılabilir. </a:t>
            </a:r>
          </a:p>
        </p:txBody>
      </p:sp>
    </p:spTree>
    <p:extLst>
      <p:ext uri="{BB962C8B-B14F-4D97-AF65-F5344CB8AC3E}">
        <p14:creationId xmlns:p14="http://schemas.microsoft.com/office/powerpoint/2010/main" val="1924506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İSTATİSTİĞİN TANIMI VE KAPSAMI</a:t>
            </a:r>
            <a:endParaRPr lang="tr-TR" dirty="0"/>
          </a:p>
        </p:txBody>
      </p:sp>
      <p:sp>
        <p:nvSpPr>
          <p:cNvPr id="3" name="İçerik Yer Tutucusu 2"/>
          <p:cNvSpPr>
            <a:spLocks noGrp="1"/>
          </p:cNvSpPr>
          <p:nvPr>
            <p:ph idx="1"/>
          </p:nvPr>
        </p:nvSpPr>
        <p:spPr/>
        <p:txBody>
          <a:bodyPr/>
          <a:lstStyle/>
          <a:p>
            <a:r>
              <a:rPr lang="tr-TR" dirty="0"/>
              <a:t>Tarım ekonomisi çalışmalarında elde edildiği kaynak esas alındığında verileri; </a:t>
            </a:r>
          </a:p>
          <a:p>
            <a:pPr lvl="0"/>
            <a:r>
              <a:rPr lang="tr-TR" dirty="0"/>
              <a:t>Orijinal (birincil) veriler,</a:t>
            </a:r>
          </a:p>
          <a:p>
            <a:pPr lvl="0"/>
            <a:r>
              <a:rPr lang="tr-TR" dirty="0"/>
              <a:t>İkincil veriler olarak ikiye ayırabiliriz.</a:t>
            </a:r>
          </a:p>
          <a:p>
            <a:endParaRPr lang="tr-TR" dirty="0"/>
          </a:p>
        </p:txBody>
      </p:sp>
    </p:spTree>
    <p:extLst>
      <p:ext uri="{BB962C8B-B14F-4D97-AF65-F5344CB8AC3E}">
        <p14:creationId xmlns:p14="http://schemas.microsoft.com/office/powerpoint/2010/main" val="3224263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Tarım Ekonomisi ve İstatistik</a:t>
            </a:r>
            <a:endParaRPr lang="tr-TR" dirty="0"/>
          </a:p>
        </p:txBody>
      </p:sp>
      <p:sp>
        <p:nvSpPr>
          <p:cNvPr id="3" name="İçerik Yer Tutucusu 2"/>
          <p:cNvSpPr>
            <a:spLocks noGrp="1"/>
          </p:cNvSpPr>
          <p:nvPr>
            <p:ph idx="1"/>
          </p:nvPr>
        </p:nvSpPr>
        <p:spPr/>
        <p:txBody>
          <a:bodyPr/>
          <a:lstStyle/>
          <a:p>
            <a:pPr algn="just"/>
            <a:r>
              <a:rPr lang="tr-TR" dirty="0"/>
              <a:t>Tarım ekonomisi, tarımın teknik dalları ile ekonomi ve işletme bilimlerini bağdaştıran bir bilimdir. Ekonomi biliminin temel ilkelerini kullanarak, tarımsal sorunlara çözüm arar (İnan, 1999).</a:t>
            </a:r>
          </a:p>
          <a:p>
            <a:pPr algn="just"/>
            <a:r>
              <a:rPr lang="tr-TR" dirty="0"/>
              <a:t>Tarım işletmelerinin karlı bir şekilde yönetilmesi, üretilen ürünlerin pazarlanması, politika oluşturma çalışmalarında mevcut durumun ortaya konulması, ileriye dönük tahminlerde bulunmak, rakiplerin izlemesi için istatistiki verilere, bunların analizine ihtiyaç vardır.</a:t>
            </a:r>
          </a:p>
        </p:txBody>
      </p:sp>
    </p:spTree>
    <p:extLst>
      <p:ext uri="{BB962C8B-B14F-4D97-AF65-F5344CB8AC3E}">
        <p14:creationId xmlns:p14="http://schemas.microsoft.com/office/powerpoint/2010/main" val="2462923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Türkiye’de Tarımsal İstatistiki Veriler</a:t>
            </a:r>
            <a:endParaRPr lang="tr-TR" dirty="0"/>
          </a:p>
        </p:txBody>
      </p:sp>
      <p:sp>
        <p:nvSpPr>
          <p:cNvPr id="3" name="İçerik Yer Tutucusu 2"/>
          <p:cNvSpPr>
            <a:spLocks noGrp="1"/>
          </p:cNvSpPr>
          <p:nvPr>
            <p:ph idx="1"/>
          </p:nvPr>
        </p:nvSpPr>
        <p:spPr/>
        <p:txBody>
          <a:bodyPr>
            <a:normAutofit fontScale="85000" lnSpcReduction="20000"/>
          </a:bodyPr>
          <a:lstStyle/>
          <a:p>
            <a:pPr lvl="0"/>
            <a:r>
              <a:rPr lang="tr-TR" dirty="0"/>
              <a:t>Bitkisel Üretim İstatistikleri</a:t>
            </a:r>
          </a:p>
          <a:p>
            <a:pPr lvl="0"/>
            <a:r>
              <a:rPr lang="tr-TR" dirty="0"/>
              <a:t>Tarım Ve Orman Alanları</a:t>
            </a:r>
          </a:p>
          <a:p>
            <a:pPr lvl="0"/>
            <a:r>
              <a:rPr lang="tr-TR" dirty="0"/>
              <a:t>Tahıllar ve Diğer Bitkisel Ürünler</a:t>
            </a:r>
          </a:p>
          <a:p>
            <a:pPr lvl="0"/>
            <a:r>
              <a:rPr lang="tr-TR" dirty="0"/>
              <a:t>Sebzeler</a:t>
            </a:r>
          </a:p>
          <a:p>
            <a:pPr lvl="0"/>
            <a:r>
              <a:rPr lang="tr-TR" dirty="0"/>
              <a:t>Meyveler, İçecek ve Baharat Bitkileri</a:t>
            </a:r>
          </a:p>
          <a:p>
            <a:pPr lvl="0"/>
            <a:r>
              <a:rPr lang="tr-TR" dirty="0"/>
              <a:t>Bitkisel Ürün Denge Tabloları,</a:t>
            </a:r>
          </a:p>
          <a:p>
            <a:pPr lvl="0"/>
            <a:r>
              <a:rPr lang="tr-TR" dirty="0"/>
              <a:t>Örtü Altı Üretimi</a:t>
            </a:r>
          </a:p>
          <a:p>
            <a:pPr lvl="0"/>
            <a:r>
              <a:rPr lang="tr-TR" dirty="0"/>
              <a:t>Organik Tarım İstatistikleri</a:t>
            </a:r>
          </a:p>
          <a:p>
            <a:pPr lvl="0"/>
            <a:r>
              <a:rPr lang="tr-TR" dirty="0"/>
              <a:t>Süs Bitkileri</a:t>
            </a:r>
          </a:p>
          <a:p>
            <a:pPr lvl="0"/>
            <a:r>
              <a:rPr lang="tr-TR" dirty="0"/>
              <a:t>Tarımsal Gübre İstatistikleri</a:t>
            </a:r>
          </a:p>
          <a:p>
            <a:pPr lvl="0"/>
            <a:r>
              <a:rPr lang="tr-TR" dirty="0"/>
              <a:t>Tarımsal İlaç İstatistikleri</a:t>
            </a:r>
          </a:p>
          <a:p>
            <a:endParaRPr lang="tr-TR" dirty="0"/>
          </a:p>
        </p:txBody>
      </p:sp>
    </p:spTree>
    <p:extLst>
      <p:ext uri="{BB962C8B-B14F-4D97-AF65-F5344CB8AC3E}">
        <p14:creationId xmlns:p14="http://schemas.microsoft.com/office/powerpoint/2010/main" val="2654946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Türkiye’de Tarımsal İstatistiki Veriler</a:t>
            </a:r>
          </a:p>
        </p:txBody>
      </p:sp>
      <p:sp>
        <p:nvSpPr>
          <p:cNvPr id="3" name="İçerik Yer Tutucusu 2"/>
          <p:cNvSpPr>
            <a:spLocks noGrp="1"/>
          </p:cNvSpPr>
          <p:nvPr>
            <p:ph idx="1"/>
          </p:nvPr>
        </p:nvSpPr>
        <p:spPr/>
        <p:txBody>
          <a:bodyPr>
            <a:normAutofit fontScale="85000" lnSpcReduction="20000"/>
          </a:bodyPr>
          <a:lstStyle/>
          <a:p>
            <a:pPr lvl="0"/>
            <a:r>
              <a:rPr lang="tr-TR" dirty="0"/>
              <a:t>Hayvancılık İstatistikleri</a:t>
            </a:r>
          </a:p>
          <a:p>
            <a:pPr lvl="0"/>
            <a:r>
              <a:rPr lang="tr-TR" dirty="0"/>
              <a:t>Kümes Hayvancılığı Üretimi</a:t>
            </a:r>
          </a:p>
          <a:p>
            <a:pPr lvl="0"/>
            <a:r>
              <a:rPr lang="tr-TR" dirty="0"/>
              <a:t>Süt ve Süt Ürünleri Üretimi</a:t>
            </a:r>
          </a:p>
          <a:p>
            <a:pPr lvl="0"/>
            <a:r>
              <a:rPr lang="tr-TR" dirty="0"/>
              <a:t>Kırmızı Et Üretimi</a:t>
            </a:r>
          </a:p>
          <a:p>
            <a:pPr lvl="0"/>
            <a:r>
              <a:rPr lang="tr-TR" dirty="0"/>
              <a:t>Hayvancılık İstatistikleri</a:t>
            </a:r>
          </a:p>
          <a:p>
            <a:pPr lvl="0"/>
            <a:r>
              <a:rPr lang="tr-TR" dirty="0"/>
              <a:t>Hayvansal Üretim İstatistikleri</a:t>
            </a:r>
          </a:p>
          <a:p>
            <a:r>
              <a:rPr lang="tr-TR" dirty="0"/>
              <a:t> </a:t>
            </a:r>
          </a:p>
          <a:p>
            <a:pPr lvl="0"/>
            <a:r>
              <a:rPr lang="tr-TR" dirty="0"/>
              <a:t>Su Ürünleri İstatistikleri</a:t>
            </a:r>
          </a:p>
          <a:p>
            <a:pPr lvl="0"/>
            <a:r>
              <a:rPr lang="tr-TR" dirty="0"/>
              <a:t>Deniz Ürünleri</a:t>
            </a:r>
          </a:p>
          <a:p>
            <a:pPr lvl="0"/>
            <a:r>
              <a:rPr lang="tr-TR" dirty="0"/>
              <a:t>Tatlısu Ürünleri Ve Yetiştiricilik İstatistikleri</a:t>
            </a:r>
          </a:p>
          <a:p>
            <a:pPr lvl="0"/>
            <a:r>
              <a:rPr lang="tr-TR" dirty="0"/>
              <a:t>Kültür Balıkları</a:t>
            </a:r>
          </a:p>
          <a:p>
            <a:endParaRPr lang="tr-TR" dirty="0"/>
          </a:p>
        </p:txBody>
      </p:sp>
    </p:spTree>
    <p:extLst>
      <p:ext uri="{BB962C8B-B14F-4D97-AF65-F5344CB8AC3E}">
        <p14:creationId xmlns:p14="http://schemas.microsoft.com/office/powerpoint/2010/main" val="2135459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Türkiye’de Tarımsal İstatistiki Veriler</a:t>
            </a:r>
          </a:p>
        </p:txBody>
      </p:sp>
      <p:sp>
        <p:nvSpPr>
          <p:cNvPr id="3" name="İçerik Yer Tutucusu 2"/>
          <p:cNvSpPr>
            <a:spLocks noGrp="1"/>
          </p:cNvSpPr>
          <p:nvPr>
            <p:ph idx="1"/>
          </p:nvPr>
        </p:nvSpPr>
        <p:spPr/>
        <p:txBody>
          <a:bodyPr>
            <a:normAutofit fontScale="77500" lnSpcReduction="20000"/>
          </a:bodyPr>
          <a:lstStyle/>
          <a:p>
            <a:pPr lvl="0"/>
            <a:r>
              <a:rPr lang="tr-TR" dirty="0"/>
              <a:t>Tarım Alet ve Makinaları İstatistikleri</a:t>
            </a:r>
          </a:p>
          <a:p>
            <a:r>
              <a:rPr lang="tr-TR" dirty="0"/>
              <a:t>-Biçerdöver Sayısı</a:t>
            </a:r>
          </a:p>
          <a:p>
            <a:r>
              <a:rPr lang="tr-TR" dirty="0"/>
              <a:t>- Traktör Sayısı</a:t>
            </a:r>
          </a:p>
          <a:p>
            <a:r>
              <a:rPr lang="tr-TR" dirty="0"/>
              <a:t>- Diğer Alet ve Makinalar</a:t>
            </a:r>
          </a:p>
          <a:p>
            <a:r>
              <a:rPr lang="tr-TR" dirty="0"/>
              <a:t> </a:t>
            </a:r>
          </a:p>
          <a:p>
            <a:pPr lvl="0"/>
            <a:r>
              <a:rPr lang="tr-TR" dirty="0"/>
              <a:t>Tarımsal Fiyat Ve Ekonomik Hesaplar</a:t>
            </a:r>
          </a:p>
          <a:p>
            <a:pPr lvl="0"/>
            <a:r>
              <a:rPr lang="tr-TR" dirty="0"/>
              <a:t>Tarımsal İşletmelerde Hane halkı Ücret Yapısı Anketi Sonuçları</a:t>
            </a:r>
          </a:p>
          <a:p>
            <a:pPr lvl="0"/>
            <a:r>
              <a:rPr lang="tr-TR" dirty="0"/>
              <a:t>Devlet Tarım İşletmelerinde İstihdam ve Ücret Yapısı Anketi Sonuçları</a:t>
            </a:r>
          </a:p>
          <a:p>
            <a:pPr lvl="0"/>
            <a:r>
              <a:rPr lang="tr-TR" dirty="0"/>
              <a:t>Bitkisel Ürün Fiyatları Ve Üretim Değerleri</a:t>
            </a:r>
          </a:p>
          <a:p>
            <a:pPr lvl="0"/>
            <a:r>
              <a:rPr lang="tr-TR" dirty="0"/>
              <a:t>Canlı Hayvan Fiyatları Ve Üretim Değerleri</a:t>
            </a:r>
          </a:p>
          <a:p>
            <a:pPr lvl="0"/>
            <a:r>
              <a:rPr lang="tr-TR" dirty="0"/>
              <a:t>Hayvansal Ürün Fiyatları Ve Üretim Değerleri </a:t>
            </a:r>
          </a:p>
          <a:p>
            <a:pPr lvl="0"/>
            <a:r>
              <a:rPr lang="tr-TR" dirty="0"/>
              <a:t>Tarımsal Üretim Değeri</a:t>
            </a:r>
          </a:p>
          <a:p>
            <a:endParaRPr lang="tr-TR" dirty="0"/>
          </a:p>
        </p:txBody>
      </p:sp>
    </p:spTree>
    <p:extLst>
      <p:ext uri="{BB962C8B-B14F-4D97-AF65-F5344CB8AC3E}">
        <p14:creationId xmlns:p14="http://schemas.microsoft.com/office/powerpoint/2010/main" val="605707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Türkiye’de Tarımsal İstatistiki Veriler</a:t>
            </a:r>
            <a:endParaRPr lang="tr-TR" dirty="0"/>
          </a:p>
        </p:txBody>
      </p:sp>
      <p:sp>
        <p:nvSpPr>
          <p:cNvPr id="3" name="İçerik Yer Tutucusu 2"/>
          <p:cNvSpPr>
            <a:spLocks noGrp="1"/>
          </p:cNvSpPr>
          <p:nvPr>
            <p:ph idx="1"/>
          </p:nvPr>
        </p:nvSpPr>
        <p:spPr/>
        <p:txBody>
          <a:bodyPr/>
          <a:lstStyle/>
          <a:p>
            <a:pPr lvl="0"/>
            <a:r>
              <a:rPr lang="tr-TR" dirty="0"/>
              <a:t>Tarımsal İşletme Yapı İstatistikleri</a:t>
            </a:r>
          </a:p>
          <a:p>
            <a:pPr lvl="0"/>
            <a:r>
              <a:rPr lang="tr-TR" dirty="0"/>
              <a:t>Tarımsal İşletme Yapı Araştırması</a:t>
            </a:r>
          </a:p>
          <a:p>
            <a:pPr lvl="0"/>
            <a:r>
              <a:rPr lang="tr-TR" dirty="0"/>
              <a:t>Genel Tarım Sayımları</a:t>
            </a:r>
          </a:p>
        </p:txBody>
      </p:sp>
    </p:spTree>
    <p:extLst>
      <p:ext uri="{BB962C8B-B14F-4D97-AF65-F5344CB8AC3E}">
        <p14:creationId xmlns:p14="http://schemas.microsoft.com/office/powerpoint/2010/main" val="36742410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343</Words>
  <Application>Microsoft Office PowerPoint</Application>
  <PresentationFormat>Geniş ekran</PresentationFormat>
  <Paragraphs>55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TARIM EKONOMİSİ İSTATİSTİĞİ</vt:lpstr>
      <vt:lpstr>İSTATİSTİĞİN TANIMI VE KAPSAMI</vt:lpstr>
      <vt:lpstr>İSTATİSTİĞİN TANIMI VE KAPSAMI</vt:lpstr>
      <vt:lpstr>İSTATİSTİĞİN TANIMI VE KAPSAMI</vt:lpstr>
      <vt:lpstr>Tarım Ekonomisi ve İstatistik</vt:lpstr>
      <vt:lpstr>Türkiye’de Tarımsal İstatistiki Veriler</vt:lpstr>
      <vt:lpstr>Türkiye’de Tarımsal İstatistiki Veriler</vt:lpstr>
      <vt:lpstr>Türkiye’de Tarımsal İstatistiki Veriler</vt:lpstr>
      <vt:lpstr>Türkiye’de Tarımsal İstatistiki Veriler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TARIM EKONOMİSİ ve İŞLETMECİLİK DERS NOTLARI</dc:title>
  <dc:creator>hsssSSss ..</dc:creator>
  <cp:lastModifiedBy>hsssSSss ..</cp:lastModifiedBy>
  <cp:revision>7</cp:revision>
  <dcterms:created xsi:type="dcterms:W3CDTF">2018-01-08T13:58:44Z</dcterms:created>
  <dcterms:modified xsi:type="dcterms:W3CDTF">2019-11-13T07:11:50Z</dcterms:modified>
</cp:coreProperties>
</file>