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10/12/2019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10/12/2019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10/12/2019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10/12/2019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10/12/2019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10/12/2019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SOYUT TOPLUM</a:t>
            </a:r>
            <a:endParaRPr lang="tr-TR" dirty="0"/>
          </a:p>
        </p:txBody>
      </p:sp>
      <p:sp>
        <p:nvSpPr>
          <p:cNvPr id="3" name="Alt Başlık 2"/>
          <p:cNvSpPr>
            <a:spLocks noGrp="1"/>
          </p:cNvSpPr>
          <p:nvPr>
            <p:ph type="subTitle" idx="1"/>
          </p:nvPr>
        </p:nvSpPr>
        <p:spPr/>
        <p:txBody>
          <a:bodyPr/>
          <a:lstStyle/>
          <a:p>
            <a:r>
              <a:rPr lang="tr-TR" dirty="0" smtClean="0"/>
              <a:t>ANTON ZİJDERVELD</a:t>
            </a:r>
            <a:endParaRPr lang="tr-TR" dirty="0"/>
          </a:p>
        </p:txBody>
      </p:sp>
    </p:spTree>
    <p:extLst>
      <p:ext uri="{BB962C8B-B14F-4D97-AF65-F5344CB8AC3E}">
        <p14:creationId xmlns:p14="http://schemas.microsoft.com/office/powerpoint/2010/main" val="22114445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Toplumun, sayısız insanın </a:t>
            </a:r>
            <a:r>
              <a:rPr lang="tr-TR" dirty="0" smtClean="0"/>
              <a:t>aksiyonları </a:t>
            </a:r>
            <a:r>
              <a:rPr lang="tr-TR" dirty="0"/>
              <a:t>ve reaksiyonlarından oluşan bir kavramdan başka bir şey olmadığı </a:t>
            </a:r>
            <a:r>
              <a:rPr lang="tr-TR" dirty="0" smtClean="0"/>
              <a:t>hiçbir </a:t>
            </a:r>
            <a:r>
              <a:rPr lang="tr-TR" dirty="0"/>
              <a:t>zaman akıldan </a:t>
            </a:r>
            <a:r>
              <a:rPr lang="tr-TR" dirty="0" smtClean="0"/>
              <a:t>çıkarılmamalıdır. </a:t>
            </a:r>
            <a:r>
              <a:rPr lang="tr-TR" dirty="0"/>
              <a:t>Bu haliyle de, diğer </a:t>
            </a:r>
            <a:r>
              <a:rPr lang="tr-TR" dirty="0" smtClean="0"/>
              <a:t>kavramlarda </a:t>
            </a:r>
            <a:r>
              <a:rPr lang="tr-TR" dirty="0"/>
              <a:t>olduğu gibi, toplum kavramının da genel ve soyut olma özellikleri vardır. </a:t>
            </a:r>
            <a:endParaRPr lang="tr-TR" dirty="0" smtClean="0"/>
          </a:p>
          <a:p>
            <a:r>
              <a:rPr lang="tr-TR" dirty="0" smtClean="0"/>
              <a:t>Ayrıca, </a:t>
            </a:r>
            <a:r>
              <a:rPr lang="tr-TR" dirty="0"/>
              <a:t>toplum </a:t>
            </a:r>
            <a:r>
              <a:rPr lang="tr-TR" dirty="0" smtClean="0"/>
              <a:t>diye </a:t>
            </a:r>
            <a:r>
              <a:rPr lang="tr-TR" dirty="0"/>
              <a:t>adlandırılan </a:t>
            </a:r>
            <a:r>
              <a:rPr lang="tr-TR" dirty="0" smtClean="0"/>
              <a:t>aksiyonların, yani karşılıklı </a:t>
            </a:r>
            <a:r>
              <a:rPr lang="tr-TR" dirty="0"/>
              <a:t>aksiyonların bizzat kendilerinin </a:t>
            </a:r>
            <a:r>
              <a:rPr lang="tr-TR" dirty="0" err="1"/>
              <a:t>formalistik</a:t>
            </a:r>
            <a:r>
              <a:rPr lang="tr-TR" dirty="0"/>
              <a:t>, dolayısıyla da soyut </a:t>
            </a:r>
            <a:r>
              <a:rPr lang="tr-TR" dirty="0" smtClean="0"/>
              <a:t>olduğu unutulmamalıdır. </a:t>
            </a:r>
          </a:p>
          <a:p>
            <a:r>
              <a:rPr lang="tr-TR" dirty="0"/>
              <a:t>Toplum, bazı davranış biçimlerine bizim verdiğimiz isim olup, biçim, form </a:t>
            </a:r>
            <a:r>
              <a:rPr lang="tr-TR" dirty="0" smtClean="0"/>
              <a:t>olmaları </a:t>
            </a:r>
            <a:r>
              <a:rPr lang="tr-TR" dirty="0"/>
              <a:t>nedeniyle bunlar doğal olarak soyutturlar. George </a:t>
            </a:r>
            <a:r>
              <a:rPr lang="tr-TR" dirty="0" err="1" smtClean="0"/>
              <a:t>Simmell'in</a:t>
            </a:r>
            <a:r>
              <a:rPr lang="tr-TR" dirty="0" smtClean="0"/>
              <a:t> </a:t>
            </a:r>
            <a:r>
              <a:rPr lang="tr-TR" dirty="0" err="1" smtClean="0"/>
              <a:t>formalistik</a:t>
            </a:r>
            <a:r>
              <a:rPr lang="tr-TR" dirty="0" smtClean="0"/>
              <a:t> sosyolojisi bu </a:t>
            </a:r>
            <a:r>
              <a:rPr lang="tr-TR" dirty="0"/>
              <a:t>noktaya büyük ölçüde açıklık getirmiştir. </a:t>
            </a:r>
            <a:endParaRPr lang="tr-TR" dirty="0" smtClean="0"/>
          </a:p>
          <a:p>
            <a:r>
              <a:rPr lang="tr-TR" dirty="0"/>
              <a:t>Toplumu yaşamayan </a:t>
            </a:r>
            <a:r>
              <a:rPr lang="tr-TR" dirty="0" smtClean="0"/>
              <a:t>modern </a:t>
            </a:r>
            <a:r>
              <a:rPr lang="tr-TR" dirty="0"/>
              <a:t>insan, toplumu </a:t>
            </a:r>
            <a:r>
              <a:rPr lang="tr-TR" dirty="0" smtClean="0"/>
              <a:t>tuhaf </a:t>
            </a:r>
            <a:r>
              <a:rPr lang="tr-TR" dirty="0"/>
              <a:t>bir olay olarak karşılama durumunda kaldı. Bu toplum gerçekçiliğini ve anlamını büyük ölçüde yitirdi ve insan özgürlüğüne sahip </a:t>
            </a:r>
            <a:r>
              <a:rPr lang="tr-TR" dirty="0" smtClean="0"/>
              <a:t>olma </a:t>
            </a:r>
            <a:r>
              <a:rPr lang="tr-TR" dirty="0"/>
              <a:t>fonksiyonunu gerçekleştirme hususunda hiç de yetenekli olarak </a:t>
            </a:r>
            <a:r>
              <a:rPr lang="tr-TR" dirty="0" smtClean="0"/>
              <a:t>gözükmedi</a:t>
            </a:r>
            <a:r>
              <a:rPr lang="tr-TR" dirty="0"/>
              <a:t>. Sonuçta da çoğu modern insan toplumun kurumlarına yüz çevirdi ve anlam, realite ve </a:t>
            </a:r>
            <a:r>
              <a:rPr lang="tr-TR" dirty="0" smtClean="0"/>
              <a:t>özgürlüğü </a:t>
            </a:r>
            <a:r>
              <a:rPr lang="tr-TR" dirty="0"/>
              <a:t>başka yerlerde </a:t>
            </a:r>
            <a:r>
              <a:rPr lang="tr-TR" dirty="0" smtClean="0"/>
              <a:t>aramaya başladı.</a:t>
            </a:r>
            <a:endParaRPr lang="tr-TR" dirty="0"/>
          </a:p>
        </p:txBody>
      </p:sp>
    </p:spTree>
    <p:extLst>
      <p:ext uri="{BB962C8B-B14F-4D97-AF65-F5344CB8AC3E}">
        <p14:creationId xmlns:p14="http://schemas.microsoft.com/office/powerpoint/2010/main" val="2594118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 Soyut Toplum’ kavramını kısaca şu şekilde tanımlayabiliriz: modern toplum; insanın yaşamında ve bilincinde </a:t>
            </a:r>
            <a:r>
              <a:rPr lang="tr-TR" dirty="0"/>
              <a:t>cebri kontrol güçleri söz konusu </a:t>
            </a:r>
            <a:r>
              <a:rPr lang="tr-TR" dirty="0" smtClean="0"/>
              <a:t>iken </a:t>
            </a:r>
            <a:r>
              <a:rPr lang="tr-TR" dirty="0"/>
              <a:t>son </a:t>
            </a:r>
            <a:r>
              <a:rPr lang="tr-TR" dirty="0" smtClean="0"/>
              <a:t>derece </a:t>
            </a:r>
            <a:r>
              <a:rPr lang="tr-TR" dirty="0"/>
              <a:t>katı </a:t>
            </a:r>
            <a:r>
              <a:rPr lang="tr-TR" dirty="0" smtClean="0"/>
              <a:t>olmasına </a:t>
            </a:r>
            <a:r>
              <a:rPr lang="tr-TR" dirty="0"/>
              <a:t>karşın, </a:t>
            </a:r>
            <a:r>
              <a:rPr lang="tr-TR" dirty="0" smtClean="0"/>
              <a:t>modern insan </a:t>
            </a:r>
            <a:r>
              <a:rPr lang="tr-TR" dirty="0"/>
              <a:t>bu cebri </a:t>
            </a:r>
            <a:r>
              <a:rPr lang="tr-TR" dirty="0" smtClean="0"/>
              <a:t>kontrol </a:t>
            </a:r>
            <a:r>
              <a:rPr lang="tr-TR" dirty="0"/>
              <a:t>kuvvetlerini </a:t>
            </a:r>
            <a:r>
              <a:rPr lang="tr-TR" dirty="0" smtClean="0"/>
              <a:t>kontrol altında </a:t>
            </a:r>
            <a:r>
              <a:rPr lang="tr-TR" dirty="0"/>
              <a:t>tutup </a:t>
            </a:r>
            <a:r>
              <a:rPr lang="tr-TR" dirty="0" smtClean="0"/>
              <a:t>anlamsız </a:t>
            </a:r>
            <a:r>
              <a:rPr lang="tr-TR" dirty="0"/>
              <a:t>ve tutarsız </a:t>
            </a:r>
            <a:r>
              <a:rPr lang="tr-TR" dirty="0" smtClean="0"/>
              <a:t>olma </a:t>
            </a:r>
            <a:r>
              <a:rPr lang="tr-TR" dirty="0"/>
              <a:t>duygularından </a:t>
            </a:r>
            <a:r>
              <a:rPr lang="tr-TR" dirty="0" smtClean="0"/>
              <a:t>kendisini korumaya çalıştığında, </a:t>
            </a:r>
            <a:r>
              <a:rPr lang="tr-TR" dirty="0"/>
              <a:t>söz konusu kuvvetlerin bir anda buharlaşıp </a:t>
            </a:r>
            <a:r>
              <a:rPr lang="tr-TR" dirty="0" smtClean="0"/>
              <a:t>anlam realite </a:t>
            </a:r>
            <a:r>
              <a:rPr lang="tr-TR" dirty="0"/>
              <a:t>ve </a:t>
            </a:r>
            <a:r>
              <a:rPr lang="tr-TR" dirty="0" smtClean="0"/>
              <a:t>özgürlük kaybına dönüştüğüne </a:t>
            </a:r>
            <a:r>
              <a:rPr lang="tr-TR" dirty="0"/>
              <a:t>şahit olur. </a:t>
            </a:r>
            <a:endParaRPr lang="tr-TR" dirty="0" smtClean="0"/>
          </a:p>
          <a:p>
            <a:r>
              <a:rPr lang="tr-TR" dirty="0"/>
              <a:t>Sosyal </a:t>
            </a:r>
            <a:r>
              <a:rPr lang="tr-TR" dirty="0" smtClean="0"/>
              <a:t>mesafeler </a:t>
            </a:r>
            <a:r>
              <a:rPr lang="tr-TR" dirty="0"/>
              <a:t>de benzeri </a:t>
            </a:r>
            <a:r>
              <a:rPr lang="tr-TR" dirty="0" smtClean="0"/>
              <a:t>soyutlamalara ne­den </a:t>
            </a:r>
            <a:r>
              <a:rPr lang="tr-TR" dirty="0"/>
              <a:t>olurlar. Hatta bugün bile </a:t>
            </a:r>
            <a:r>
              <a:rPr lang="tr-TR" dirty="0" err="1" smtClean="0"/>
              <a:t>sosyo</a:t>
            </a:r>
            <a:r>
              <a:rPr lang="tr-TR" dirty="0" smtClean="0"/>
              <a:t>-politik </a:t>
            </a:r>
            <a:r>
              <a:rPr lang="tr-TR" dirty="0"/>
              <a:t>ve sosyoekonomik merdivenin en tepesinde yer alan </a:t>
            </a:r>
            <a:r>
              <a:rPr lang="tr-TR" dirty="0" smtClean="0"/>
              <a:t>meşhur ‘seçkinlerin gücü’ </a:t>
            </a:r>
            <a:r>
              <a:rPr lang="tr-TR" dirty="0"/>
              <a:t>imaj tacirleri tarafından inşa olunmuş bulunan soyut imajlardan başka bir şey d</a:t>
            </a:r>
            <a:r>
              <a:rPr lang="tr-TR" dirty="0" smtClean="0"/>
              <a:t>eğildir</a:t>
            </a:r>
            <a:r>
              <a:rPr lang="tr-TR" dirty="0"/>
              <a:t>. Örneğin dünyamızın önde gelen </a:t>
            </a:r>
            <a:r>
              <a:rPr lang="tr-TR" dirty="0" smtClean="0"/>
              <a:t>politikacılarının, hayal alemimizde </a:t>
            </a:r>
            <a:r>
              <a:rPr lang="tr-TR" dirty="0"/>
              <a:t>günlük yaşamın somut realitelerinden soyutlanmış bir yerlerinin bulunduğu </a:t>
            </a:r>
            <a:r>
              <a:rPr lang="tr-TR" dirty="0" smtClean="0"/>
              <a:t>gerçeği vardır. </a:t>
            </a:r>
            <a:r>
              <a:rPr lang="tr-TR" dirty="0"/>
              <a:t>İşin aslında bunlar </a:t>
            </a:r>
            <a:r>
              <a:rPr lang="tr-TR" dirty="0" smtClean="0"/>
              <a:t>televizyonlarımızın </a:t>
            </a:r>
            <a:r>
              <a:rPr lang="tr-TR" dirty="0"/>
              <a:t>ekranında </a:t>
            </a:r>
            <a:r>
              <a:rPr lang="tr-TR" dirty="0" smtClean="0"/>
              <a:t>izlediğimiz resimlerden, </a:t>
            </a:r>
            <a:r>
              <a:rPr lang="tr-TR" dirty="0"/>
              <a:t>Beyaz Saray gibi binaların etrafında dönüp dolaşan insanlardan başka varlıklar değildirler. </a:t>
            </a:r>
          </a:p>
        </p:txBody>
      </p:sp>
    </p:spTree>
    <p:extLst>
      <p:ext uri="{BB962C8B-B14F-4D97-AF65-F5344CB8AC3E}">
        <p14:creationId xmlns:p14="http://schemas.microsoft.com/office/powerpoint/2010/main" val="38516304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Tabiatıyla, sosyal mesafelerin artmasına paralel olarak soyutlama olgusu da artacaktır. Beyaz Saray, sadece başkanın oturduğu bir konut olmaktan </a:t>
            </a:r>
            <a:r>
              <a:rPr lang="tr-TR" dirty="0" smtClean="0"/>
              <a:t>çok milli bir semboldür </a:t>
            </a:r>
            <a:r>
              <a:rPr lang="tr-TR" dirty="0"/>
              <a:t>veya </a:t>
            </a:r>
            <a:r>
              <a:rPr lang="tr-TR" dirty="0" err="1" smtClean="0"/>
              <a:t>Hegel'in</a:t>
            </a:r>
            <a:r>
              <a:rPr lang="tr-TR" dirty="0" smtClean="0"/>
              <a:t> sözleriyle </a:t>
            </a:r>
            <a:r>
              <a:rPr lang="tr-TR" dirty="0"/>
              <a:t>ifade </a:t>
            </a:r>
            <a:r>
              <a:rPr lang="tr-TR" dirty="0" smtClean="0"/>
              <a:t>edecek olursak; </a:t>
            </a:r>
            <a:r>
              <a:rPr lang="tr-TR" dirty="0"/>
              <a:t>başkanlığı, hükümeti ve nihayet tüm ülkeyi temsil eden bir </a:t>
            </a:r>
            <a:r>
              <a:rPr lang="tr-TR" dirty="0" smtClean="0"/>
              <a:t>fikirdir</a:t>
            </a:r>
            <a:r>
              <a:rPr lang="tr-TR" dirty="0"/>
              <a:t>, bir </a:t>
            </a:r>
            <a:r>
              <a:rPr lang="tr-TR" dirty="0" err="1" smtClean="0"/>
              <a:t>ideadir</a:t>
            </a:r>
            <a:r>
              <a:rPr lang="tr-TR" dirty="0"/>
              <a:t>. Bu ise </a:t>
            </a:r>
            <a:r>
              <a:rPr lang="tr-TR" dirty="0" smtClean="0"/>
              <a:t>metafiziksel </a:t>
            </a:r>
            <a:r>
              <a:rPr lang="tr-TR" dirty="0"/>
              <a:t>ve mitolojik özelliklerle yüklü bir </a:t>
            </a:r>
            <a:r>
              <a:rPr lang="tr-TR" dirty="0" smtClean="0"/>
              <a:t>soyutlanmadır</a:t>
            </a:r>
            <a:r>
              <a:rPr lang="tr-TR" dirty="0"/>
              <a:t>. Beyaz Sarayın sözü edilirken genellikle </a:t>
            </a:r>
            <a:r>
              <a:rPr lang="tr-TR" dirty="0" smtClean="0"/>
              <a:t>izlenen yola </a:t>
            </a:r>
            <a:r>
              <a:rPr lang="tr-TR" dirty="0"/>
              <a:t>dikkat </a:t>
            </a:r>
            <a:r>
              <a:rPr lang="tr-TR" dirty="0" smtClean="0"/>
              <a:t>edelim. </a:t>
            </a:r>
            <a:r>
              <a:rPr lang="tr-TR" dirty="0"/>
              <a:t>Bir insan gibi </a:t>
            </a:r>
            <a:r>
              <a:rPr lang="tr-TR" dirty="0" smtClean="0"/>
              <a:t>düşünüp </a:t>
            </a:r>
            <a:r>
              <a:rPr lang="tr-TR" dirty="0"/>
              <a:t>konuşabilir. G</a:t>
            </a:r>
            <a:r>
              <a:rPr lang="tr-TR" dirty="0" smtClean="0"/>
              <a:t>azete başlıklarına </a:t>
            </a:r>
            <a:r>
              <a:rPr lang="tr-TR" dirty="0"/>
              <a:t>bakarsak </a:t>
            </a:r>
            <a:r>
              <a:rPr lang="tr-TR" dirty="0" smtClean="0"/>
              <a:t>söylenenler </a:t>
            </a:r>
            <a:r>
              <a:rPr lang="tr-TR" dirty="0"/>
              <a:t>daha da bir açıklık kazanacaktır: </a:t>
            </a:r>
            <a:r>
              <a:rPr lang="tr-TR" dirty="0" smtClean="0"/>
              <a:t>‘Beyaz Saraydan </a:t>
            </a:r>
            <a:r>
              <a:rPr lang="tr-TR" dirty="0"/>
              <a:t>hiç bir yorum elde </a:t>
            </a:r>
            <a:r>
              <a:rPr lang="tr-TR" dirty="0" smtClean="0"/>
              <a:t>edilemedi’ </a:t>
            </a:r>
            <a:r>
              <a:rPr lang="tr-TR" dirty="0"/>
              <a:t>veya </a:t>
            </a:r>
            <a:r>
              <a:rPr lang="tr-TR" dirty="0" smtClean="0"/>
              <a:t>‘</a:t>
            </a:r>
            <a:r>
              <a:rPr lang="tr-TR" dirty="0"/>
              <a:t>B</a:t>
            </a:r>
            <a:r>
              <a:rPr lang="tr-TR" dirty="0" smtClean="0"/>
              <a:t>eyaz </a:t>
            </a:r>
            <a:r>
              <a:rPr lang="tr-TR" dirty="0"/>
              <a:t>Saray şu açıklamayı </a:t>
            </a:r>
            <a:r>
              <a:rPr lang="tr-TR" dirty="0" smtClean="0"/>
              <a:t>yaptı’ </a:t>
            </a:r>
            <a:r>
              <a:rPr lang="tr-TR" dirty="0"/>
              <a:t>Bu özel soyutlamanın bir başka boyutu da, Beyaz Saray'da oturan kimsenin bir süper soyutlama olarak görülmesidir. </a:t>
            </a:r>
            <a:endParaRPr lang="tr-TR" dirty="0" smtClean="0"/>
          </a:p>
          <a:p>
            <a:r>
              <a:rPr lang="tr-TR" dirty="0"/>
              <a:t>O içimizden biri olarak içimizden birinin sahip olduğu geçmişin bir benzerine sahip olan kimse değil de, bir Başkan, inanılmaz güçlere sahip olan bir makamı eline geçirmiş bulunan kimse, en çok göze batan ve en anonim olan rolü oynayan kimse olarak düşünülüp değerlendirilir. Bu soyutlama, başkanların isimleriyle değil de isimlerinin ilk harfleriyle </a:t>
            </a:r>
            <a:r>
              <a:rPr lang="tr-TR" dirty="0" smtClean="0"/>
              <a:t>anılmaları </a:t>
            </a:r>
            <a:r>
              <a:rPr lang="tr-TR" dirty="0"/>
              <a:t>şeklinde de kendini gösterir. İnsanın ismi kişiliğini kapsar, oysa ismin harfleri kullanılacak olursa, bu kişilik </a:t>
            </a:r>
            <a:r>
              <a:rPr lang="tr-TR" dirty="0" smtClean="0"/>
              <a:t>soyut </a:t>
            </a:r>
            <a:r>
              <a:rPr lang="tr-TR" dirty="0"/>
              <a:t>ve anonim bir paket içerisine sokulmuş olur. Başkan FDB, ya da Başkan </a:t>
            </a:r>
            <a:r>
              <a:rPr lang="tr-TR" dirty="0" smtClean="0"/>
              <a:t>LBJ </a:t>
            </a:r>
            <a:r>
              <a:rPr lang="tr-TR" dirty="0"/>
              <a:t>gibi. </a:t>
            </a:r>
          </a:p>
        </p:txBody>
      </p:sp>
    </p:spTree>
    <p:extLst>
      <p:ext uri="{BB962C8B-B14F-4D97-AF65-F5344CB8AC3E}">
        <p14:creationId xmlns:p14="http://schemas.microsoft.com/office/powerpoint/2010/main" val="29716296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Soyut güçlerin insana hakim </a:t>
            </a:r>
            <a:r>
              <a:rPr lang="tr-TR" dirty="0" smtClean="0"/>
              <a:t>olmaya </a:t>
            </a:r>
            <a:r>
              <a:rPr lang="tr-TR" dirty="0"/>
              <a:t>başlamasıyla ortaya çıkan yabancılaşmaya ilk kez işaret edenlerden </a:t>
            </a:r>
            <a:r>
              <a:rPr lang="tr-TR" dirty="0" smtClean="0"/>
              <a:t>biri </a:t>
            </a:r>
            <a:r>
              <a:rPr lang="tr-TR" dirty="0" err="1" smtClean="0"/>
              <a:t>deKarl</a:t>
            </a:r>
            <a:r>
              <a:rPr lang="tr-TR" dirty="0" smtClean="0"/>
              <a:t> </a:t>
            </a:r>
            <a:r>
              <a:rPr lang="tr-TR" dirty="0" err="1"/>
              <a:t>Marx'tır</a:t>
            </a:r>
            <a:r>
              <a:rPr lang="tr-TR" dirty="0"/>
              <a:t>. İnsanı bir eşya, ticari bir mal durumuna düşürüp onu özgürlüğünden uzaklaştıran hatalı </a:t>
            </a:r>
            <a:r>
              <a:rPr lang="tr-TR" dirty="0" smtClean="0"/>
              <a:t>bilinç, </a:t>
            </a:r>
            <a:r>
              <a:rPr lang="tr-TR" dirty="0"/>
              <a:t>bütünüyle soyut topluma özgü bir özellik olup, günlük yaşamın anlam ve gerçeklerinden uzaktır. Soyut güçlerin hücumuna bireyi korumasızca terk eden, bireyi </a:t>
            </a:r>
            <a:r>
              <a:rPr lang="tr-TR" dirty="0" smtClean="0"/>
              <a:t>yabancılaşmaya </a:t>
            </a:r>
            <a:r>
              <a:rPr lang="tr-TR" dirty="0"/>
              <a:t>iten bir </a:t>
            </a:r>
            <a:r>
              <a:rPr lang="tr-TR" dirty="0" smtClean="0"/>
              <a:t>olgudur</a:t>
            </a:r>
          </a:p>
          <a:p>
            <a:endParaRPr lang="tr-TR" dirty="0"/>
          </a:p>
        </p:txBody>
      </p:sp>
    </p:spTree>
    <p:extLst>
      <p:ext uri="{BB962C8B-B14F-4D97-AF65-F5344CB8AC3E}">
        <p14:creationId xmlns:p14="http://schemas.microsoft.com/office/powerpoint/2010/main" val="2199517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Kültürel Analiz İçin Duyulan Gereksinim</a:t>
            </a:r>
            <a:endParaRPr lang="tr-TR" dirty="0"/>
          </a:p>
        </p:txBody>
      </p:sp>
      <p:sp>
        <p:nvSpPr>
          <p:cNvPr id="3" name="İçerik Yer Tutucusu 2"/>
          <p:cNvSpPr>
            <a:spLocks noGrp="1"/>
          </p:cNvSpPr>
          <p:nvPr>
            <p:ph idx="1"/>
          </p:nvPr>
        </p:nvSpPr>
        <p:spPr/>
        <p:txBody>
          <a:bodyPr>
            <a:normAutofit fontScale="92500" lnSpcReduction="20000"/>
          </a:bodyPr>
          <a:lstStyle/>
          <a:p>
            <a:r>
              <a:rPr lang="tr-TR" dirty="0"/>
              <a:t>İ</a:t>
            </a:r>
            <a:r>
              <a:rPr lang="tr-TR" dirty="0" smtClean="0"/>
              <a:t>nsan, </a:t>
            </a:r>
            <a:r>
              <a:rPr lang="tr-TR" dirty="0"/>
              <a:t>hayır diyebilme yeteneğine sahip olan bir varlık olarak karakterize </a:t>
            </a:r>
            <a:r>
              <a:rPr lang="tr-TR" dirty="0" smtClean="0"/>
              <a:t>edilmiştir. </a:t>
            </a:r>
            <a:r>
              <a:rPr lang="tr-TR" dirty="0"/>
              <a:t>Kendi </a:t>
            </a:r>
            <a:r>
              <a:rPr lang="tr-TR" dirty="0" smtClean="0"/>
              <a:t>dünyasının sınırları içinde kendisini hapsetmiş bulunan hayvanlardan farklı olarak insan; vücudunu, beynini, fiziksel çevresini ve doğruluğu düşünülmeden kabul edilmiş gelenekleri değiştirme arzusunda olan bir varlıktır.</a:t>
            </a:r>
          </a:p>
          <a:p>
            <a:r>
              <a:rPr lang="tr-TR" dirty="0"/>
              <a:t>İnsanın bu devrimci veya isyancı görünümü, modern insanın uzlaşma yeteneği üzerine yapılmış olan çoğu sosyolojik gözlemden büyük ölçüde farklıdır. Bizi </a:t>
            </a:r>
            <a:r>
              <a:rPr lang="tr-TR" dirty="0" smtClean="0"/>
              <a:t>belli </a:t>
            </a:r>
            <a:r>
              <a:rPr lang="tr-TR" dirty="0"/>
              <a:t>kalıplar içerisine </a:t>
            </a:r>
            <a:r>
              <a:rPr lang="tr-TR" dirty="0" smtClean="0"/>
              <a:t>dökmeye</a:t>
            </a:r>
            <a:r>
              <a:rPr lang="tr-TR" dirty="0"/>
              <a:t>, </a:t>
            </a:r>
            <a:r>
              <a:rPr lang="tr-TR" dirty="0" smtClean="0"/>
              <a:t>bu </a:t>
            </a:r>
            <a:r>
              <a:rPr lang="tr-TR" dirty="0"/>
              <a:t>yolda </a:t>
            </a:r>
            <a:r>
              <a:rPr lang="tr-TR" dirty="0" smtClean="0"/>
              <a:t>biçimlendirmeye </a:t>
            </a:r>
            <a:r>
              <a:rPr lang="tr-TR" dirty="0"/>
              <a:t>çalışan teknolojik ve endüstriyel bir toplum içerisinde </a:t>
            </a:r>
            <a:r>
              <a:rPr lang="tr-TR" dirty="0" smtClean="0"/>
              <a:t>yaşamaktayız .</a:t>
            </a:r>
          </a:p>
          <a:p>
            <a:r>
              <a:rPr lang="tr-TR" dirty="0"/>
              <a:t>Memur, </a:t>
            </a:r>
            <a:r>
              <a:rPr lang="tr-TR" dirty="0" smtClean="0"/>
              <a:t>uzman ya da büroda çalışan herhangi bir kimse kendilerini sistemlerinin kurallarına </a:t>
            </a:r>
            <a:r>
              <a:rPr lang="tr-TR" dirty="0"/>
              <a:t>ve normlarına </a:t>
            </a:r>
            <a:r>
              <a:rPr lang="tr-TR" dirty="0" smtClean="0"/>
              <a:t>uymaya</a:t>
            </a:r>
            <a:r>
              <a:rPr lang="tr-TR" dirty="0"/>
              <a:t>, bunlara riayet </a:t>
            </a:r>
            <a:r>
              <a:rPr lang="tr-TR" dirty="0" smtClean="0"/>
              <a:t>etmeye mecbur hisseder</a:t>
            </a:r>
            <a:r>
              <a:rPr lang="tr-TR" dirty="0"/>
              <a:t>. Son derece katı ve </a:t>
            </a:r>
            <a:r>
              <a:rPr lang="tr-TR" dirty="0" smtClean="0"/>
              <a:t>hiyerarşik </a:t>
            </a:r>
            <a:r>
              <a:rPr lang="tr-TR" dirty="0"/>
              <a:t>bir ortam içerisinde üretirler, birbirleriyle rekabet ederler. Bu </a:t>
            </a:r>
            <a:r>
              <a:rPr lang="tr-TR" dirty="0" smtClean="0"/>
              <a:t>rekabet </a:t>
            </a:r>
            <a:r>
              <a:rPr lang="tr-TR" dirty="0"/>
              <a:t>ve hiyerarşi nedeniyle de isyan etme gücünü </a:t>
            </a:r>
            <a:r>
              <a:rPr lang="tr-TR" dirty="0" smtClean="0"/>
              <a:t>kendilerinde </a:t>
            </a:r>
            <a:r>
              <a:rPr lang="tr-TR" dirty="0"/>
              <a:t>pek zor bulurlar. Bunun içindir ki yumuşak başlı olma ve içinde bulunduğu koşullara uyum </a:t>
            </a:r>
            <a:r>
              <a:rPr lang="tr-TR" dirty="0" smtClean="0"/>
              <a:t>sağlama özellikleri</a:t>
            </a:r>
            <a:r>
              <a:rPr lang="tr-TR" dirty="0"/>
              <a:t>, mevcut durumu protesto edip isyana kalkışan insan olma </a:t>
            </a:r>
            <a:r>
              <a:rPr lang="tr-TR" dirty="0" smtClean="0"/>
              <a:t>özelliklerinden </a:t>
            </a:r>
            <a:r>
              <a:rPr lang="tr-TR" dirty="0"/>
              <a:t>çok daha ağır basar modern insan </a:t>
            </a:r>
            <a:r>
              <a:rPr lang="tr-TR" dirty="0" smtClean="0"/>
              <a:t>için.</a:t>
            </a:r>
          </a:p>
        </p:txBody>
      </p:sp>
    </p:spTree>
    <p:extLst>
      <p:ext uri="{BB962C8B-B14F-4D97-AF65-F5344CB8AC3E}">
        <p14:creationId xmlns:p14="http://schemas.microsoft.com/office/powerpoint/2010/main" val="9136110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1960’lı </a:t>
            </a:r>
            <a:r>
              <a:rPr lang="tr-TR" dirty="0"/>
              <a:t>yıllarda endüstri </a:t>
            </a:r>
            <a:r>
              <a:rPr lang="tr-TR" dirty="0" smtClean="0"/>
              <a:t>toplumlarında ortaya </a:t>
            </a:r>
            <a:r>
              <a:rPr lang="tr-TR" dirty="0"/>
              <a:t>çıkan protesto hareketlerine sosyologlar </a:t>
            </a:r>
            <a:r>
              <a:rPr lang="tr-TR" dirty="0" smtClean="0"/>
              <a:t>göz attıklarında </a:t>
            </a:r>
            <a:r>
              <a:rPr lang="tr-TR" dirty="0"/>
              <a:t>modern </a:t>
            </a:r>
            <a:r>
              <a:rPr lang="tr-TR" dirty="0" smtClean="0"/>
              <a:t>inşanın </a:t>
            </a:r>
            <a:r>
              <a:rPr lang="tr-TR" dirty="0"/>
              <a:t>yumuşak başlılığının ve üzerlerine empoze edilen </a:t>
            </a:r>
            <a:r>
              <a:rPr lang="tr-TR" dirty="0" smtClean="0"/>
              <a:t>durumlara </a:t>
            </a:r>
            <a:r>
              <a:rPr lang="tr-TR" dirty="0"/>
              <a:t>uyum sağlama yolundaki </a:t>
            </a:r>
            <a:r>
              <a:rPr lang="tr-TR" dirty="0" smtClean="0"/>
              <a:t>eğiliminin </a:t>
            </a:r>
            <a:r>
              <a:rPr lang="tr-TR" dirty="0"/>
              <a:t>sınırlı </a:t>
            </a:r>
            <a:r>
              <a:rPr lang="tr-TR" dirty="0" smtClean="0"/>
              <a:t>olduğunu kabul edeceklerdir. </a:t>
            </a:r>
            <a:r>
              <a:rPr lang="tr-TR" dirty="0"/>
              <a:t>'İnsanın, bir başkası tarafından belirli kalıplara </a:t>
            </a:r>
            <a:r>
              <a:rPr lang="tr-TR" dirty="0" smtClean="0"/>
              <a:t>dökülmesi’ hususundaki rızası </a:t>
            </a:r>
            <a:r>
              <a:rPr lang="tr-TR" dirty="0"/>
              <a:t>sınırlıdır ve </a:t>
            </a:r>
            <a:r>
              <a:rPr lang="tr-TR" dirty="0" smtClean="0"/>
              <a:t>gün gelir </a:t>
            </a:r>
            <a:r>
              <a:rPr lang="tr-TR" dirty="0" err="1"/>
              <a:t>sosyo</a:t>
            </a:r>
            <a:r>
              <a:rPr lang="tr-TR" dirty="0"/>
              <a:t>-kültürel çevresine </a:t>
            </a:r>
            <a:r>
              <a:rPr lang="tr-TR" dirty="0" smtClean="0"/>
              <a:t>‘hayır’ demesi </a:t>
            </a:r>
            <a:r>
              <a:rPr lang="tr-TR" dirty="0"/>
              <a:t>kaçınılmaz olur. Bu gerçekle karşılaşan sosyolog; insanın toplum içerisindeki </a:t>
            </a:r>
            <a:r>
              <a:rPr lang="tr-TR" dirty="0" smtClean="0"/>
              <a:t>yerini, objektifliğini, kurumlar </a:t>
            </a:r>
            <a:r>
              <a:rPr lang="tr-TR" dirty="0"/>
              <a:t>dünyası ile </a:t>
            </a:r>
            <a:r>
              <a:rPr lang="tr-TR" dirty="0" smtClean="0"/>
              <a:t>ilişkisini, kendi elleriyle </a:t>
            </a:r>
            <a:r>
              <a:rPr lang="tr-TR" dirty="0"/>
              <a:t>inşa edip dostları ile birlikte </a:t>
            </a:r>
            <a:r>
              <a:rPr lang="tr-TR" dirty="0" smtClean="0"/>
              <a:t>sürdürme </a:t>
            </a:r>
            <a:r>
              <a:rPr lang="tr-TR" dirty="0"/>
              <a:t>arzusunda olduğu </a:t>
            </a:r>
            <a:r>
              <a:rPr lang="tr-TR" dirty="0" err="1"/>
              <a:t>sosyo</a:t>
            </a:r>
            <a:r>
              <a:rPr lang="tr-TR" dirty="0"/>
              <a:t>-kültürel bir realite içerisinde arayıp durmakta olduğu </a:t>
            </a:r>
            <a:r>
              <a:rPr lang="tr-TR" dirty="0" smtClean="0"/>
              <a:t>anlam </a:t>
            </a:r>
            <a:r>
              <a:rPr lang="tr-TR" dirty="0"/>
              <a:t>ve </a:t>
            </a:r>
            <a:r>
              <a:rPr lang="tr-TR" dirty="0" smtClean="0"/>
              <a:t>özgürlüğü </a:t>
            </a:r>
            <a:r>
              <a:rPr lang="tr-TR" dirty="0"/>
              <a:t>ile ilgili bazı temel felsefi 've sosyolojik soruları sorma </a:t>
            </a:r>
            <a:r>
              <a:rPr lang="tr-TR" dirty="0" smtClean="0"/>
              <a:t>durumunda </a:t>
            </a:r>
            <a:r>
              <a:rPr lang="tr-TR" dirty="0"/>
              <a:t>kalır. </a:t>
            </a:r>
          </a:p>
        </p:txBody>
      </p:sp>
    </p:spTree>
    <p:extLst>
      <p:ext uri="{BB962C8B-B14F-4D97-AF65-F5344CB8AC3E}">
        <p14:creationId xmlns:p14="http://schemas.microsoft.com/office/powerpoint/2010/main" val="543899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Modern insanın; psikoloji, sosyoloji, kültür, politika ve ekonomi </a:t>
            </a:r>
            <a:r>
              <a:rPr lang="tr-TR" dirty="0" smtClean="0"/>
              <a:t>açısından </a:t>
            </a:r>
            <a:r>
              <a:rPr lang="tr-TR" dirty="0"/>
              <a:t>son derece karmaşık </a:t>
            </a:r>
            <a:r>
              <a:rPr lang="tr-TR" dirty="0" smtClean="0"/>
              <a:t>soyut </a:t>
            </a:r>
            <a:r>
              <a:rPr lang="tr-TR" dirty="0"/>
              <a:t>yapılar tarafından sürekli olarak biçimlendirilmekte olduğu gerçeğini </a:t>
            </a:r>
            <a:r>
              <a:rPr lang="tr-TR" dirty="0" smtClean="0"/>
              <a:t>açıkça görülür. </a:t>
            </a:r>
            <a:r>
              <a:rPr lang="tr-TR" dirty="0"/>
              <a:t>Sürekli olarak bireyden bir şeyler talep eden bu topluma ve </a:t>
            </a:r>
            <a:r>
              <a:rPr lang="tr-TR" dirty="0" smtClean="0"/>
              <a:t>yabancılaştırıcı </a:t>
            </a:r>
            <a:r>
              <a:rPr lang="tr-TR" dirty="0"/>
              <a:t>kuvvetlerine karşı sürekli bir protesto hareketi </a:t>
            </a:r>
            <a:r>
              <a:rPr lang="tr-TR" dirty="0" smtClean="0"/>
              <a:t>izlenmektedir.</a:t>
            </a:r>
          </a:p>
          <a:p>
            <a:r>
              <a:rPr lang="tr-TR" dirty="0"/>
              <a:t>Toplumun bireyi biçimlendirme arzusu ve buna karşı gösterilen protesto hareketlerinin oluşturduğu paradoks, altmışlı yıllarda ortaya çıkan eylemleri karakterize ettiği gibi muhtemelen varlığını gelecek bir kaç on sene içerisinde de </a:t>
            </a:r>
            <a:r>
              <a:rPr lang="tr-TR" dirty="0" smtClean="0"/>
              <a:t>sürdürmeye </a:t>
            </a:r>
            <a:r>
              <a:rPr lang="tr-TR" dirty="0"/>
              <a:t>devam edecektir. </a:t>
            </a:r>
            <a:endParaRPr lang="tr-TR" dirty="0" smtClean="0"/>
          </a:p>
          <a:p>
            <a:r>
              <a:rPr lang="tr-TR" dirty="0"/>
              <a:t>Üzerinde konuşulacak bir başka husus daha vardır. Bugün, toplumun temel </a:t>
            </a:r>
            <a:r>
              <a:rPr lang="tr-TR" dirty="0" smtClean="0"/>
              <a:t>problemi</a:t>
            </a:r>
            <a:r>
              <a:rPr lang="tr-TR" dirty="0"/>
              <a:t>, demokrasiye karşı totalitarizm ikilemi ile belirlenmiş değildir. Veya coğrafya terimleri </a:t>
            </a:r>
            <a:r>
              <a:rPr lang="tr-TR" dirty="0" smtClean="0"/>
              <a:t>ile konuşursak </a:t>
            </a:r>
            <a:r>
              <a:rPr lang="tr-TR" dirty="0"/>
              <a:t>Batı'ya karşı Doğu ikilemi söz konusu değildir. Bu geleneksel bölünme ve </a:t>
            </a:r>
            <a:r>
              <a:rPr lang="tr-TR" dirty="0" smtClean="0"/>
              <a:t>çatışma </a:t>
            </a:r>
            <a:r>
              <a:rPr lang="tr-TR" dirty="0"/>
              <a:t>çizgileri, milliyetçiliğin ve </a:t>
            </a:r>
            <a:r>
              <a:rPr lang="tr-TR" dirty="0" err="1"/>
              <a:t>etnosentirisizmin</a:t>
            </a:r>
            <a:r>
              <a:rPr lang="tr-TR" dirty="0"/>
              <a:t> geleneksel formları tarafından oluşturulmaktadır. Esas bölünme çizgileri fakirliğe karşı zenginlik ekonomik ikilemi </a:t>
            </a:r>
            <a:r>
              <a:rPr lang="tr-TR" dirty="0" smtClean="0"/>
              <a:t>, </a:t>
            </a:r>
            <a:r>
              <a:rPr lang="tr-TR" dirty="0"/>
              <a:t>endüstri toplumu ve endüstri </a:t>
            </a:r>
            <a:r>
              <a:rPr lang="tr-TR" dirty="0" smtClean="0"/>
              <a:t>toplumunun </a:t>
            </a:r>
            <a:r>
              <a:rPr lang="tr-TR" dirty="0"/>
              <a:t>kontrol güçleri ve hiyerarşik gücüne karşı </a:t>
            </a:r>
            <a:r>
              <a:rPr lang="tr-TR" dirty="0" smtClean="0"/>
              <a:t>bireyin sosyal </a:t>
            </a:r>
            <a:r>
              <a:rPr lang="tr-TR" dirty="0"/>
              <a:t>ikileminden kaynaklanmaktadır. </a:t>
            </a:r>
          </a:p>
        </p:txBody>
      </p:sp>
    </p:spTree>
    <p:extLst>
      <p:ext uri="{BB962C8B-B14F-4D97-AF65-F5344CB8AC3E}">
        <p14:creationId xmlns:p14="http://schemas.microsoft.com/office/powerpoint/2010/main" val="4135295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Teorik Sahne</a:t>
            </a:r>
            <a:endParaRPr lang="tr-TR" dirty="0"/>
          </a:p>
        </p:txBody>
      </p:sp>
      <p:sp>
        <p:nvSpPr>
          <p:cNvPr id="3" name="İçerik Yer Tutucusu 2"/>
          <p:cNvSpPr>
            <a:spLocks noGrp="1"/>
          </p:cNvSpPr>
          <p:nvPr>
            <p:ph idx="1"/>
          </p:nvPr>
        </p:nvSpPr>
        <p:spPr/>
        <p:txBody>
          <a:bodyPr/>
          <a:lstStyle/>
          <a:p>
            <a:r>
              <a:rPr lang="tr-TR" dirty="0" smtClean="0"/>
              <a:t>İnsan, ikili bir </a:t>
            </a:r>
            <a:r>
              <a:rPr lang="tr-TR" dirty="0"/>
              <a:t>yaratıktır. Kendi varlığına özgü </a:t>
            </a:r>
            <a:r>
              <a:rPr lang="tr-TR" dirty="0" smtClean="0"/>
              <a:t>özellikleri </a:t>
            </a:r>
            <a:r>
              <a:rPr lang="tr-TR" dirty="0"/>
              <a:t>ile o, bir benzeri bulunmayan bir bireydir. Kendisine özgü düşünceleri ve duyguları; kendi </a:t>
            </a:r>
            <a:r>
              <a:rPr lang="tr-TR" dirty="0" smtClean="0"/>
              <a:t>tutkuları, </a:t>
            </a:r>
            <a:r>
              <a:rPr lang="tr-TR" dirty="0"/>
              <a:t>endişeleri ve </a:t>
            </a:r>
            <a:r>
              <a:rPr lang="tr-TR" dirty="0" smtClean="0"/>
              <a:t>yalnızlıkları </a:t>
            </a:r>
            <a:r>
              <a:rPr lang="tr-TR" dirty="0"/>
              <a:t>ile örülü bir dünyası; kendisine has bir realite anlayışı ve nihayet bir vücudu vardır. </a:t>
            </a:r>
            <a:endParaRPr lang="tr-TR" dirty="0" smtClean="0"/>
          </a:p>
          <a:p>
            <a:r>
              <a:rPr lang="tr-TR" dirty="0" smtClean="0"/>
              <a:t>Geçmişin içinde, bulunulan </a:t>
            </a:r>
            <a:r>
              <a:rPr lang="tr-TR" dirty="0"/>
              <a:t>anın ve geleceğin zaman yapıları içerisinde yüzüp durmuş olan, </a:t>
            </a:r>
            <a:r>
              <a:rPr lang="tr-TR" dirty="0" smtClean="0"/>
              <a:t>yüzüp </a:t>
            </a:r>
            <a:r>
              <a:rPr lang="tr-TR" dirty="0"/>
              <a:t>duracak </a:t>
            </a:r>
            <a:r>
              <a:rPr lang="tr-TR" dirty="0" smtClean="0"/>
              <a:t>olan bir bireyin yaşamı, başka hiçbir </a:t>
            </a:r>
            <a:r>
              <a:rPr lang="tr-TR" dirty="0"/>
              <a:t>bireyin yaşamının aynı değildir. </a:t>
            </a:r>
            <a:endParaRPr lang="tr-TR" dirty="0" smtClean="0"/>
          </a:p>
          <a:p>
            <a:r>
              <a:rPr lang="tr-TR" dirty="0"/>
              <a:t>Fakat </a:t>
            </a:r>
            <a:r>
              <a:rPr lang="tr-TR" dirty="0" smtClean="0"/>
              <a:t>aynı zamanda </a:t>
            </a:r>
            <a:r>
              <a:rPr lang="tr-TR" dirty="0"/>
              <a:t>insan, bir </a:t>
            </a:r>
            <a:r>
              <a:rPr lang="tr-TR" dirty="0" smtClean="0"/>
              <a:t>yapının elemanı</a:t>
            </a:r>
            <a:r>
              <a:rPr lang="tr-TR" dirty="0"/>
              <a:t>, mensubu bulunduğu </a:t>
            </a:r>
            <a:r>
              <a:rPr lang="tr-TR" dirty="0" smtClean="0"/>
              <a:t>toplumun </a:t>
            </a:r>
            <a:r>
              <a:rPr lang="tr-TR" dirty="0"/>
              <a:t>kurallarına ve desenlerine göre düşünmeye ve hareket </a:t>
            </a:r>
            <a:r>
              <a:rPr lang="tr-TR" dirty="0" smtClean="0"/>
              <a:t>etmeye zorlanan</a:t>
            </a:r>
            <a:r>
              <a:rPr lang="tr-TR" dirty="0"/>
              <a:t>, çok önceden t</a:t>
            </a:r>
            <a:r>
              <a:rPr lang="tr-TR" dirty="0" smtClean="0"/>
              <a:t>anımlanmış </a:t>
            </a:r>
            <a:r>
              <a:rPr lang="tr-TR" dirty="0"/>
              <a:t>olan sosyal rolleri üslenmesi kaçınılmaz olan </a:t>
            </a:r>
            <a:r>
              <a:rPr lang="tr-TR" dirty="0" smtClean="0"/>
              <a:t>bir </a:t>
            </a:r>
            <a:r>
              <a:rPr lang="tr-TR" dirty="0"/>
              <a:t>sosyal </a:t>
            </a:r>
            <a:r>
              <a:rPr lang="tr-TR" dirty="0" smtClean="0"/>
              <a:t>varlıktır</a:t>
            </a:r>
          </a:p>
        </p:txBody>
      </p:sp>
    </p:spTree>
    <p:extLst>
      <p:ext uri="{BB962C8B-B14F-4D97-AF65-F5344CB8AC3E}">
        <p14:creationId xmlns:p14="http://schemas.microsoft.com/office/powerpoint/2010/main" val="808636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Oldukça basit </a:t>
            </a:r>
            <a:r>
              <a:rPr lang="tr-TR" dirty="0" smtClean="0"/>
              <a:t>gibi </a:t>
            </a:r>
            <a:r>
              <a:rPr lang="tr-TR" dirty="0"/>
              <a:t>görülen bu ifadenin kapsamında toplum içerisine </a:t>
            </a:r>
            <a:r>
              <a:rPr lang="tr-TR" dirty="0" smtClean="0"/>
              <a:t>bireyin </a:t>
            </a:r>
            <a:r>
              <a:rPr lang="tr-TR" dirty="0"/>
              <a:t>var </a:t>
            </a:r>
            <a:r>
              <a:rPr lang="tr-TR" dirty="0" smtClean="0"/>
              <a:t>oluş problemlerinin </a:t>
            </a:r>
            <a:r>
              <a:rPr lang="tr-TR" dirty="0"/>
              <a:t>yanı sıra bireyin sosyal yaşamını analiz </a:t>
            </a:r>
            <a:r>
              <a:rPr lang="tr-TR" dirty="0" smtClean="0"/>
              <a:t>etmeye </a:t>
            </a:r>
            <a:r>
              <a:rPr lang="tr-TR" dirty="0"/>
              <a:t>çalışan sosyal bilimlerin teorik yapısının özü bulunmaktadır. </a:t>
            </a:r>
          </a:p>
          <a:p>
            <a:r>
              <a:rPr lang="tr-TR" dirty="0" smtClean="0"/>
              <a:t>İnsanı </a:t>
            </a:r>
            <a:r>
              <a:rPr lang="tr-TR" dirty="0"/>
              <a:t>sosyal </a:t>
            </a:r>
            <a:r>
              <a:rPr lang="tr-TR" dirty="0" smtClean="0"/>
              <a:t>belirsizliğini keşfedenler modern sosyologlar </a:t>
            </a:r>
            <a:r>
              <a:rPr lang="tr-TR" dirty="0"/>
              <a:t>değildir. </a:t>
            </a:r>
            <a:r>
              <a:rPr lang="tr-TR" dirty="0" smtClean="0"/>
              <a:t>İnsanın sosyal yaşamının rasyonel </a:t>
            </a:r>
            <a:r>
              <a:rPr lang="tr-TR" dirty="0"/>
              <a:t>bir açıklamasını </a:t>
            </a:r>
            <a:r>
              <a:rPr lang="tr-TR" dirty="0" smtClean="0"/>
              <a:t>mümkün </a:t>
            </a:r>
            <a:r>
              <a:rPr lang="tr-TR" dirty="0"/>
              <a:t>kılan s</a:t>
            </a:r>
            <a:r>
              <a:rPr lang="tr-TR" dirty="0" smtClean="0"/>
              <a:t>osyal </a:t>
            </a:r>
            <a:r>
              <a:rPr lang="tr-TR" dirty="0"/>
              <a:t>bilimlerin inşa edilmesinden çok önceleri, insanın başlı başına bir yaratık olmanın yanı sıra sosyal faaliyetleri tahmin </a:t>
            </a:r>
            <a:r>
              <a:rPr lang="tr-TR" dirty="0" smtClean="0"/>
              <a:t>edilebilir, </a:t>
            </a:r>
            <a:r>
              <a:rPr lang="tr-TR" dirty="0"/>
              <a:t>özgür fakat toplum tarafından </a:t>
            </a:r>
            <a:r>
              <a:rPr lang="tr-TR" dirty="0" smtClean="0"/>
              <a:t>koşullandırılmış, </a:t>
            </a:r>
            <a:r>
              <a:rPr lang="tr-TR" dirty="0"/>
              <a:t>bir üretici ve bir sosyal ürün, yaratan ve rol yapan bir varlık olması gerçeği, pek çok </a:t>
            </a:r>
            <a:r>
              <a:rPr lang="tr-TR" dirty="0" smtClean="0"/>
              <a:t>düşünürün </a:t>
            </a:r>
            <a:r>
              <a:rPr lang="tr-TR" dirty="0"/>
              <a:t>insan denen realite hakkında </a:t>
            </a:r>
            <a:r>
              <a:rPr lang="tr-TR" dirty="0" smtClean="0"/>
              <a:t>ayrı </a:t>
            </a:r>
            <a:r>
              <a:rPr lang="tr-TR" dirty="0"/>
              <a:t>ayrı ve uzun uzun düşünmelerine neden </a:t>
            </a:r>
            <a:r>
              <a:rPr lang="tr-TR" dirty="0" smtClean="0"/>
              <a:t>olmuştur.</a:t>
            </a:r>
          </a:p>
          <a:p>
            <a:r>
              <a:rPr lang="tr-TR" dirty="0"/>
              <a:t>Bireyin kendisini kendi sosyal evreninin bir mirasçısı olarak düşünmesi durumunda </a:t>
            </a:r>
            <a:r>
              <a:rPr lang="tr-TR" dirty="0" smtClean="0"/>
              <a:t>belirsizlik </a:t>
            </a:r>
            <a:r>
              <a:rPr lang="tr-TR" dirty="0"/>
              <a:t>kavramının ortaya çıkması </a:t>
            </a:r>
            <a:r>
              <a:rPr lang="tr-TR" dirty="0" smtClean="0"/>
              <a:t>bi</a:t>
            </a:r>
            <a:r>
              <a:rPr lang="tr-TR" dirty="0"/>
              <a:t>r</a:t>
            </a:r>
            <a:r>
              <a:rPr lang="tr-TR" dirty="0" smtClean="0"/>
              <a:t> hayli </a:t>
            </a:r>
            <a:r>
              <a:rPr lang="tr-TR" dirty="0"/>
              <a:t>güç </a:t>
            </a:r>
            <a:r>
              <a:rPr lang="tr-TR" dirty="0" smtClean="0"/>
              <a:t>olmuştur. </a:t>
            </a:r>
            <a:r>
              <a:rPr lang="tr-TR" dirty="0" err="1"/>
              <a:t>Totemistik</a:t>
            </a:r>
            <a:r>
              <a:rPr lang="tr-TR" dirty="0"/>
              <a:t> </a:t>
            </a:r>
            <a:r>
              <a:rPr lang="tr-TR" dirty="0" smtClean="0"/>
              <a:t>kabileler</a:t>
            </a:r>
            <a:r>
              <a:rPr lang="tr-TR" dirty="0"/>
              <a:t>, eski Yunan polisleri veya feodal Avrupa; bireyin ayrılmaz bir parçasını </a:t>
            </a:r>
            <a:r>
              <a:rPr lang="tr-TR" dirty="0" smtClean="0"/>
              <a:t>oluşturduğunu düşündüğü </a:t>
            </a:r>
            <a:r>
              <a:rPr lang="tr-TR" dirty="0"/>
              <a:t>tüm birimleri kanatlarının </a:t>
            </a:r>
            <a:r>
              <a:rPr lang="tr-TR" dirty="0" smtClean="0"/>
              <a:t>altında </a:t>
            </a:r>
            <a:r>
              <a:rPr lang="tr-TR" dirty="0"/>
              <a:t>toplayabiliyordu. Ne zaman ki bu organik birimler çöktü, </a:t>
            </a:r>
            <a:r>
              <a:rPr lang="tr-TR" dirty="0" smtClean="0"/>
              <a:t>bütünlük parçalandı</a:t>
            </a:r>
            <a:r>
              <a:rPr lang="tr-TR" dirty="0"/>
              <a:t>, işte o zaman insan kendi kişiliğinin ve kendisinin başkalarına </a:t>
            </a:r>
            <a:r>
              <a:rPr lang="tr-TR" dirty="0" smtClean="0"/>
              <a:t>benzemediğinin </a:t>
            </a:r>
            <a:r>
              <a:rPr lang="tr-TR" dirty="0"/>
              <a:t>farkına vardı. </a:t>
            </a:r>
            <a:endParaRPr lang="tr-TR" dirty="0" smtClean="0"/>
          </a:p>
          <a:p>
            <a:endParaRPr lang="tr-TR" dirty="0"/>
          </a:p>
        </p:txBody>
      </p:sp>
    </p:spTree>
    <p:extLst>
      <p:ext uri="{BB962C8B-B14F-4D97-AF65-F5344CB8AC3E}">
        <p14:creationId xmlns:p14="http://schemas.microsoft.com/office/powerpoint/2010/main" val="861076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Sonuçta </a:t>
            </a:r>
            <a:r>
              <a:rPr lang="tr-TR" dirty="0"/>
              <a:t>insanın ikili doğası ile ilgilenen felsefi teorilerin ortaya çıkması kaçınılmaz oldu. İnsanın </a:t>
            </a:r>
            <a:r>
              <a:rPr lang="tr-TR" dirty="0" err="1"/>
              <a:t>subje</a:t>
            </a:r>
            <a:r>
              <a:rPr lang="tr-TR" dirty="0"/>
              <a:t> ve obje olarak bu antropolojik ikileminin, kendi başına tek bir birey ve sosyal bir varlık </a:t>
            </a:r>
            <a:r>
              <a:rPr lang="tr-TR" dirty="0" smtClean="0"/>
              <a:t>olma </a:t>
            </a:r>
            <a:r>
              <a:rPr lang="tr-TR" dirty="0"/>
              <a:t>gerçeğinin Batı Medeniyeti içerisinde ilk farkına varanlardan birinin Martin Luther olması şaşırtıcı </a:t>
            </a:r>
            <a:r>
              <a:rPr lang="tr-TR" dirty="0" smtClean="0"/>
              <a:t>değildir.</a:t>
            </a:r>
          </a:p>
          <a:p>
            <a:r>
              <a:rPr lang="tr-TR" dirty="0"/>
              <a:t>Martin </a:t>
            </a:r>
            <a:r>
              <a:rPr lang="tr-TR" dirty="0" smtClean="0"/>
              <a:t>Luther </a:t>
            </a:r>
            <a:r>
              <a:rPr lang="tr-TR" dirty="0"/>
              <a:t>aynı zamanda, insanın gerçek varlığının sübjektif ve objektif </a:t>
            </a:r>
            <a:r>
              <a:rPr lang="tr-TR" dirty="0" smtClean="0"/>
              <a:t>yanlarıyla </a:t>
            </a:r>
            <a:r>
              <a:rPr lang="tr-TR" dirty="0"/>
              <a:t>bir arada düşünülmesi gerçeğini ilk kez görüp ifade edenler arasındadır. Bu gerçek günümüzün modern dünyasına kadar varlığını </a:t>
            </a:r>
            <a:r>
              <a:rPr lang="tr-TR" dirty="0" smtClean="0"/>
              <a:t>sürdürmeye </a:t>
            </a:r>
            <a:r>
              <a:rPr lang="tr-TR" dirty="0"/>
              <a:t>devam </a:t>
            </a:r>
            <a:r>
              <a:rPr lang="tr-TR" dirty="0" smtClean="0"/>
              <a:t>etmiştir</a:t>
            </a:r>
            <a:r>
              <a:rPr lang="tr-TR" dirty="0"/>
              <a:t>. Doğal olarak Luther, insanın ikili doğasına ait teorisini </a:t>
            </a:r>
            <a:r>
              <a:rPr lang="tr-TR" dirty="0" smtClean="0"/>
              <a:t>kendi döneminin teoloji çerçevesinde tartışmıştır.</a:t>
            </a:r>
          </a:p>
          <a:p>
            <a:r>
              <a:rPr lang="tr-TR" dirty="0"/>
              <a:t>Luther, kendi toplumu söz konusu iken iki </a:t>
            </a:r>
            <a:r>
              <a:rPr lang="tr-TR" dirty="0" smtClean="0"/>
              <a:t>ayrı </a:t>
            </a:r>
            <a:r>
              <a:rPr lang="tr-TR" dirty="0"/>
              <a:t>dünyadan ve üç </a:t>
            </a:r>
            <a:r>
              <a:rPr lang="tr-TR" dirty="0" smtClean="0"/>
              <a:t>ayrı </a:t>
            </a:r>
            <a:r>
              <a:rPr lang="tr-TR" dirty="0"/>
              <a:t>durumdan söz etmiştir. Orta Çağ yaşamının üç </a:t>
            </a:r>
            <a:r>
              <a:rPr lang="tr-TR" dirty="0" smtClean="0"/>
              <a:t>ayrı </a:t>
            </a:r>
            <a:r>
              <a:rPr lang="tr-TR" dirty="0"/>
              <a:t>dünyasını tertip ve teşkil </a:t>
            </a:r>
            <a:r>
              <a:rPr lang="tr-TR" dirty="0" smtClean="0"/>
              <a:t>eden </a:t>
            </a:r>
            <a:r>
              <a:rPr lang="tr-TR" dirty="0"/>
              <a:t>aile, kilise ve devlet, aynı zamanda, dünyevi ve uhrevi </a:t>
            </a:r>
            <a:r>
              <a:rPr lang="tr-TR" dirty="0" smtClean="0"/>
              <a:t>kısımları </a:t>
            </a:r>
            <a:r>
              <a:rPr lang="tr-TR" dirty="0"/>
              <a:t>birbirlerinden ayıran sınırı da belirliyordu. Bunun </a:t>
            </a:r>
            <a:r>
              <a:rPr lang="tr-TR" dirty="0" smtClean="0"/>
              <a:t>anlamı; bireyi aile </a:t>
            </a:r>
            <a:r>
              <a:rPr lang="tr-TR" dirty="0"/>
              <a:t>içerisinde olduğu </a:t>
            </a:r>
            <a:r>
              <a:rPr lang="tr-TR" dirty="0" smtClean="0"/>
              <a:t>kadar, </a:t>
            </a:r>
            <a:r>
              <a:rPr lang="tr-TR" dirty="0"/>
              <a:t>kilisenin ve devletin bünyesi içerisinde de resmen koşullandırılmış bir kişi olarak dünyevi rollerini </a:t>
            </a:r>
            <a:r>
              <a:rPr lang="tr-TR" dirty="0" smtClean="0"/>
              <a:t>oynarken </a:t>
            </a:r>
            <a:r>
              <a:rPr lang="tr-TR" dirty="0"/>
              <a:t>aynı zamanda dünyevi ve uhrevi alemi </a:t>
            </a:r>
            <a:r>
              <a:rPr lang="tr-TR" dirty="0" smtClean="0"/>
              <a:t>yöneten Tanrıdan </a:t>
            </a:r>
            <a:r>
              <a:rPr lang="tr-TR" dirty="0"/>
              <a:t>başka hiç </a:t>
            </a:r>
            <a:r>
              <a:rPr lang="tr-TR" dirty="0" smtClean="0"/>
              <a:t>kimseye </a:t>
            </a:r>
            <a:r>
              <a:rPr lang="tr-TR" dirty="0"/>
              <a:t>bağlı </a:t>
            </a:r>
            <a:r>
              <a:rPr lang="tr-TR" dirty="0" smtClean="0"/>
              <a:t>olmaksızın </a:t>
            </a:r>
            <a:r>
              <a:rPr lang="tr-TR" dirty="0"/>
              <a:t>özgür bir kimse olarak yaşamını </a:t>
            </a:r>
            <a:r>
              <a:rPr lang="tr-TR" dirty="0" smtClean="0"/>
              <a:t>sürdürmesidir. </a:t>
            </a:r>
            <a:endParaRPr lang="tr-TR" dirty="0"/>
          </a:p>
          <a:p>
            <a:endParaRPr lang="tr-TR" dirty="0"/>
          </a:p>
        </p:txBody>
      </p:sp>
    </p:spTree>
    <p:extLst>
      <p:ext uri="{BB962C8B-B14F-4D97-AF65-F5344CB8AC3E}">
        <p14:creationId xmlns:p14="http://schemas.microsoft.com/office/powerpoint/2010/main" val="2593465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Soyut Toplum</a:t>
            </a: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Modern endüstri ve bürokrasi toplumunda insanın ne olduğu sorusunu sormak gerekir. Çağdaş topluma homo </a:t>
            </a:r>
            <a:r>
              <a:rPr lang="tr-TR" dirty="0" err="1" smtClean="0"/>
              <a:t>duplex</a:t>
            </a:r>
            <a:r>
              <a:rPr lang="tr-TR" dirty="0" smtClean="0"/>
              <a:t> teoremini ( aynı beden içinde düşünen iki ayrı irade anlamına gelir) uyguladığımız zaman olayların, varlıkların ve değerlerin nasıl bir görüntü vereceklerini görmek gerekir.</a:t>
            </a:r>
          </a:p>
          <a:p>
            <a:r>
              <a:rPr lang="tr-TR" dirty="0"/>
              <a:t>İki ana problem vardır. Homo </a:t>
            </a:r>
            <a:r>
              <a:rPr lang="tr-TR" dirty="0" err="1"/>
              <a:t>duplex</a:t>
            </a:r>
            <a:r>
              <a:rPr lang="tr-TR" dirty="0"/>
              <a:t> teoreminin tuttuğu ışığın altında, önce, çağdaş toplumun doğasının ne olduğunu ve modern insanı ve modern insanın bilincini nasıl etkilediğini tespit etmeliyiz. Bu </a:t>
            </a:r>
            <a:r>
              <a:rPr lang="tr-TR" dirty="0" smtClean="0"/>
              <a:t>ise </a:t>
            </a:r>
            <a:r>
              <a:rPr lang="tr-TR" dirty="0"/>
              <a:t>endüstri toplumunun tarihi ve mukayeseli bir analizini gerektirir</a:t>
            </a:r>
            <a:r>
              <a:rPr lang="tr-TR" dirty="0" smtClean="0"/>
              <a:t>.</a:t>
            </a:r>
          </a:p>
          <a:p>
            <a:r>
              <a:rPr lang="tr-TR" dirty="0"/>
              <a:t> Modern Toplum esas itibariyle soyut bir toplum olup kişinin kişiliğinden haberdar olması; anlam, realite ve özgürlük </a:t>
            </a:r>
            <a:r>
              <a:rPr lang="tr-TR" dirty="0" smtClean="0"/>
              <a:t>kavramlarını </a:t>
            </a:r>
            <a:r>
              <a:rPr lang="tr-TR" dirty="0"/>
              <a:t>kavrayabilmesi hususunda kişiye yardımcı olma yeteneğini de giderek yitirmektedir. </a:t>
            </a:r>
            <a:r>
              <a:rPr lang="tr-TR" dirty="0" smtClean="0"/>
              <a:t>Toplumun </a:t>
            </a:r>
            <a:r>
              <a:rPr lang="tr-TR" dirty="0"/>
              <a:t>bu soyut yapısının varlık nedeni, çoğulculuğudur. Bir başka deyişle kurumsal yapısının aşırı derecede parçalanmış </a:t>
            </a:r>
            <a:r>
              <a:rPr lang="tr-TR" dirty="0" smtClean="0"/>
              <a:t>bulunmasıdır.</a:t>
            </a:r>
          </a:p>
          <a:p>
            <a:r>
              <a:rPr lang="tr-TR" dirty="0"/>
              <a:t>Kabile </a:t>
            </a:r>
            <a:r>
              <a:rPr lang="tr-TR" dirty="0" smtClean="0"/>
              <a:t>toplumları </a:t>
            </a:r>
            <a:r>
              <a:rPr lang="tr-TR" dirty="0"/>
              <a:t>ve bu </a:t>
            </a:r>
            <a:r>
              <a:rPr lang="tr-TR" dirty="0" smtClean="0"/>
              <a:t>toplumların totaliter yönetimlerle </a:t>
            </a:r>
            <a:r>
              <a:rPr lang="tr-TR" dirty="0"/>
              <a:t>veya orta çağ toplumunun oldukça </a:t>
            </a:r>
            <a:r>
              <a:rPr lang="tr-TR" dirty="0" err="1"/>
              <a:t>üniform</a:t>
            </a:r>
            <a:r>
              <a:rPr lang="tr-TR" dirty="0"/>
              <a:t> anlam yapısıyla kıyaslandığında modern toplumun olağanüstü derecede çoğulcu olduğu görülür. Bu çoğulcu olma vasfının bir sonucu </a:t>
            </a:r>
            <a:r>
              <a:rPr lang="tr-TR" dirty="0" smtClean="0"/>
              <a:t>olarak, modern </a:t>
            </a:r>
            <a:r>
              <a:rPr lang="tr-TR" dirty="0"/>
              <a:t>toplum mevcut bütünlüğünün büyük bir kısmını </a:t>
            </a:r>
            <a:r>
              <a:rPr lang="tr-TR" dirty="0" smtClean="0"/>
              <a:t>kaybetmiştir.</a:t>
            </a:r>
            <a:endParaRPr lang="tr-TR" dirty="0"/>
          </a:p>
        </p:txBody>
      </p:sp>
    </p:spTree>
    <p:extLst>
      <p:ext uri="{BB962C8B-B14F-4D97-AF65-F5344CB8AC3E}">
        <p14:creationId xmlns:p14="http://schemas.microsoft.com/office/powerpoint/2010/main" val="3944696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Modern toplumun soyut yapısı, soyut resim ve heykel, elektronik müzik gibi modern kültür faaliyetlerinin şahsında yeterli derecede açık seçik bir biçimde ifadesini </a:t>
            </a:r>
            <a:r>
              <a:rPr lang="tr-TR" dirty="0" smtClean="0"/>
              <a:t>bulmuştur</a:t>
            </a:r>
          </a:p>
          <a:p>
            <a:r>
              <a:rPr lang="tr-TR" dirty="0"/>
              <a:t>Kişilikler arası </a:t>
            </a:r>
            <a:r>
              <a:rPr lang="tr-TR" dirty="0" smtClean="0"/>
              <a:t>ilişkiler </a:t>
            </a:r>
            <a:r>
              <a:rPr lang="tr-TR" dirty="0"/>
              <a:t>söz konusu olduğunda da, çağdaş toplumun soyut </a:t>
            </a:r>
            <a:r>
              <a:rPr lang="tr-TR" dirty="0" smtClean="0"/>
              <a:t>yapısı</a:t>
            </a:r>
            <a:r>
              <a:rPr lang="tr-TR" dirty="0"/>
              <a:t>, modernlik öncesi toplumlardaki yüz </a:t>
            </a:r>
            <a:r>
              <a:rPr lang="tr-TR" dirty="0" smtClean="0"/>
              <a:t>yüze </a:t>
            </a:r>
            <a:r>
              <a:rPr lang="tr-TR" dirty="0"/>
              <a:t>ilişkilerin yerini, sosyal konumlarının rollerini ifa etmekte bulunan resmi </a:t>
            </a:r>
            <a:r>
              <a:rPr lang="tr-TR" dirty="0" smtClean="0"/>
              <a:t>görevliler </a:t>
            </a:r>
            <a:r>
              <a:rPr lang="tr-TR" dirty="0"/>
              <a:t>arasındaki ilişkilere </a:t>
            </a:r>
            <a:r>
              <a:rPr lang="tr-TR" dirty="0" smtClean="0"/>
              <a:t>bırakmak </a:t>
            </a:r>
            <a:r>
              <a:rPr lang="tr-TR" dirty="0"/>
              <a:t>suretiyle kendisini gösterir</a:t>
            </a:r>
            <a:r>
              <a:rPr lang="tr-TR" dirty="0" smtClean="0"/>
              <a:t>.</a:t>
            </a:r>
          </a:p>
          <a:p>
            <a:r>
              <a:rPr lang="tr-TR" dirty="0"/>
              <a:t>Her toplum, bir bakıma, kendi doğasının kaçınılmaz bir sonucu olarak soyut olduğu içindir ki modern toplumun giderek soyutlaşmış olduğunu söylemek, böyle bir iddia ileri sürmek </a:t>
            </a:r>
            <a:r>
              <a:rPr lang="tr-TR" dirty="0" smtClean="0"/>
              <a:t>anlamsız olacaktır</a:t>
            </a:r>
            <a:r>
              <a:rPr lang="tr-TR" dirty="0"/>
              <a:t>.  </a:t>
            </a:r>
          </a:p>
        </p:txBody>
      </p:sp>
    </p:spTree>
    <p:extLst>
      <p:ext uri="{BB962C8B-B14F-4D97-AF65-F5344CB8AC3E}">
        <p14:creationId xmlns:p14="http://schemas.microsoft.com/office/powerpoint/2010/main" val="1466314367"/>
      </p:ext>
    </p:extLst>
  </p:cSld>
  <p:clrMapOvr>
    <a:masterClrMapping/>
  </p:clrMapOvr>
</p:sld>
</file>

<file path=ppt/theme/theme1.xml><?xml version="1.0" encoding="utf-8"?>
<a:theme xmlns:a="http://schemas.openxmlformats.org/drawingml/2006/main" name="Duma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131</TotalTime>
  <Words>1714</Words>
  <Application>Microsoft Office PowerPoint</Application>
  <PresentationFormat>Geniş ekran</PresentationFormat>
  <Paragraphs>37</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Century Gothic</vt:lpstr>
      <vt:lpstr>Wingdings 3</vt:lpstr>
      <vt:lpstr>Duman</vt:lpstr>
      <vt:lpstr>SOYUT TOPLUM</vt:lpstr>
      <vt:lpstr>Kültürel Analiz İçin Duyulan Gereksinim</vt:lpstr>
      <vt:lpstr>PowerPoint Sunusu</vt:lpstr>
      <vt:lpstr>PowerPoint Sunusu</vt:lpstr>
      <vt:lpstr>Teorik Sahne</vt:lpstr>
      <vt:lpstr>PowerPoint Sunusu</vt:lpstr>
      <vt:lpstr>PowerPoint Sunusu</vt:lpstr>
      <vt:lpstr>Soyut Toplum</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SOYUT TOPLUM</dc:title>
  <dc:creator>tuğçe hafızoğlu</dc:creator>
  <cp:lastModifiedBy>tuğçe hafızoğlu</cp:lastModifiedBy>
  <cp:revision>12</cp:revision>
  <dcterms:created xsi:type="dcterms:W3CDTF">2019-10-12T10:58:09Z</dcterms:created>
  <dcterms:modified xsi:type="dcterms:W3CDTF">2019-10-12T13:09:24Z</dcterms:modified>
</cp:coreProperties>
</file>