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56" r:id="rId2"/>
    <p:sldId id="320" r:id="rId3"/>
    <p:sldId id="368" r:id="rId4"/>
    <p:sldId id="321" r:id="rId5"/>
    <p:sldId id="325" r:id="rId6"/>
    <p:sldId id="323" r:id="rId7"/>
    <p:sldId id="324" r:id="rId8"/>
    <p:sldId id="326" r:id="rId9"/>
    <p:sldId id="327" r:id="rId10"/>
    <p:sldId id="328" r:id="rId11"/>
    <p:sldId id="401"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Atasoy" initials="FA" lastIdx="1" clrIdx="0">
    <p:extLst>
      <p:ext uri="{19B8F6BF-5375-455C-9EA6-DF929625EA0E}">
        <p15:presenceInfo xmlns:p15="http://schemas.microsoft.com/office/powerpoint/2012/main" userId="393e570509190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761" autoAdjust="0"/>
  </p:normalViewPr>
  <p:slideViewPr>
    <p:cSldViewPr>
      <p:cViewPr varScale="1">
        <p:scale>
          <a:sx n="64" d="100"/>
          <a:sy n="64" d="100"/>
        </p:scale>
        <p:origin x="20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C2E3-B69C-4E4D-8D37-975F0EF23DCB}" type="datetimeFigureOut">
              <a:rPr lang="tr-TR" smtClean="0"/>
              <a:pPr/>
              <a:t>2.05.2019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1BAB7-E97D-43CA-8AB8-A4354C8634FC}" type="slidenum">
              <a:rPr lang="tr-TR" smtClean="0"/>
              <a:pPr/>
              <a:t>‹#›</a:t>
            </a:fld>
            <a:endParaRPr lang="tr-TR" dirty="0"/>
          </a:p>
        </p:txBody>
      </p:sp>
    </p:spTree>
    <p:extLst>
      <p:ext uri="{BB962C8B-B14F-4D97-AF65-F5344CB8AC3E}">
        <p14:creationId xmlns:p14="http://schemas.microsoft.com/office/powerpoint/2010/main" val="21396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2</a:t>
            </a:fld>
            <a:endParaRPr lang="tr-TR" dirty="0"/>
          </a:p>
        </p:txBody>
      </p:sp>
    </p:spTree>
    <p:extLst>
      <p:ext uri="{BB962C8B-B14F-4D97-AF65-F5344CB8AC3E}">
        <p14:creationId xmlns:p14="http://schemas.microsoft.com/office/powerpoint/2010/main" val="17884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4</a:t>
            </a:fld>
            <a:endParaRPr lang="tr-TR" dirty="0"/>
          </a:p>
        </p:txBody>
      </p:sp>
    </p:spTree>
    <p:extLst>
      <p:ext uri="{BB962C8B-B14F-4D97-AF65-F5344CB8AC3E}">
        <p14:creationId xmlns:p14="http://schemas.microsoft.com/office/powerpoint/2010/main" val="31060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5</a:t>
            </a:fld>
            <a:endParaRPr lang="tr-TR" dirty="0"/>
          </a:p>
        </p:txBody>
      </p:sp>
    </p:spTree>
    <p:extLst>
      <p:ext uri="{BB962C8B-B14F-4D97-AF65-F5344CB8AC3E}">
        <p14:creationId xmlns:p14="http://schemas.microsoft.com/office/powerpoint/2010/main" val="300369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6</a:t>
            </a:fld>
            <a:endParaRPr lang="tr-TR" dirty="0"/>
          </a:p>
        </p:txBody>
      </p:sp>
    </p:spTree>
    <p:extLst>
      <p:ext uri="{BB962C8B-B14F-4D97-AF65-F5344CB8AC3E}">
        <p14:creationId xmlns:p14="http://schemas.microsoft.com/office/powerpoint/2010/main" val="120042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7</a:t>
            </a:fld>
            <a:endParaRPr lang="tr-TR" dirty="0"/>
          </a:p>
        </p:txBody>
      </p:sp>
    </p:spTree>
    <p:extLst>
      <p:ext uri="{BB962C8B-B14F-4D97-AF65-F5344CB8AC3E}">
        <p14:creationId xmlns:p14="http://schemas.microsoft.com/office/powerpoint/2010/main" val="242838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8</a:t>
            </a:fld>
            <a:endParaRPr lang="tr-TR" dirty="0"/>
          </a:p>
        </p:txBody>
      </p:sp>
    </p:spTree>
    <p:extLst>
      <p:ext uri="{BB962C8B-B14F-4D97-AF65-F5344CB8AC3E}">
        <p14:creationId xmlns:p14="http://schemas.microsoft.com/office/powerpoint/2010/main" val="126904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10</a:t>
            </a:fld>
            <a:endParaRPr lang="tr-TR" dirty="0"/>
          </a:p>
        </p:txBody>
      </p:sp>
    </p:spTree>
    <p:extLst>
      <p:ext uri="{BB962C8B-B14F-4D97-AF65-F5344CB8AC3E}">
        <p14:creationId xmlns:p14="http://schemas.microsoft.com/office/powerpoint/2010/main" val="209160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11</a:t>
            </a:fld>
            <a:endParaRPr lang="tr-TR" dirty="0"/>
          </a:p>
        </p:txBody>
      </p:sp>
    </p:spTree>
    <p:extLst>
      <p:ext uri="{BB962C8B-B14F-4D97-AF65-F5344CB8AC3E}">
        <p14:creationId xmlns:p14="http://schemas.microsoft.com/office/powerpoint/2010/main" val="109997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16" name="15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7" name="16 Altbilgi Yer Tutucusu"/>
          <p:cNvSpPr>
            <a:spLocks noGrp="1"/>
          </p:cNvSpPr>
          <p:nvPr>
            <p:ph type="ftr" sz="quarter" idx="12"/>
          </p:nvPr>
        </p:nvSpPr>
        <p:spPr/>
        <p:txBody>
          <a:bodyPr/>
          <a:lstStyle/>
          <a:p>
            <a:endParaRPr lang="tr-TR" dirty="0"/>
          </a:p>
        </p:txBody>
      </p:sp>
      <p:sp>
        <p:nvSpPr>
          <p:cNvPr id="10"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13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15" name="14 Slayt Numarası Yer Tutucusu"/>
          <p:cNvSpPr>
            <a:spLocks noGrp="1"/>
          </p:cNvSpPr>
          <p:nvPr>
            <p:ph type="sldNum" sz="quarter" idx="15"/>
          </p:nvPr>
        </p:nvSpPr>
        <p:spPr/>
        <p:txBody>
          <a:bodyPr/>
          <a:lstStyle>
            <a:lvl1pPr algn="ctr">
              <a:defRPr/>
            </a:lvl1pPr>
          </a:lstStyle>
          <a:p>
            <a:fld id="{8F4896D0-802A-473F-9C9D-92507910F588}" type="slidenum">
              <a:rPr lang="tr-TR" smtClean="0"/>
              <a:pPr/>
              <a:t>‹#›</a:t>
            </a:fld>
            <a:endParaRPr lang="tr-TR" dirty="0"/>
          </a:p>
        </p:txBody>
      </p:sp>
      <p:sp>
        <p:nvSpPr>
          <p:cNvPr id="16" name="15 Altbilgi Yer Tutucusu"/>
          <p:cNvSpPr>
            <a:spLocks noGrp="1"/>
          </p:cNvSpPr>
          <p:nvPr>
            <p:ph type="ftr" sz="quarter" idx="16"/>
          </p:nvPr>
        </p:nvSpPr>
        <p:spPr/>
        <p:txBody>
          <a:bodyPr/>
          <a:lstStyle/>
          <a:p>
            <a:endParaRPr lang="tr-TR" dirty="0"/>
          </a:p>
        </p:txBody>
      </p:sp>
      <p:sp>
        <p:nvSpPr>
          <p:cNvPr id="17" name="16 Başlık"/>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7" name="6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5"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7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5"/>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6"/>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dirty="0"/>
              <a:t>Resim eklemek için simgeyi tıklatın</a:t>
            </a:r>
            <a:endParaRPr kumimoji="0" lang="en-US" dirty="0"/>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2"/>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CA050B-3E5C-411C-9074-519A824532DE}" type="datetimeFigureOut">
              <a:rPr lang="tr-TR" smtClean="0"/>
              <a:pPr/>
              <a:t>2.05.2019</a:t>
            </a:fld>
            <a:endParaRPr lang="tr-TR" dirty="0"/>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dirty="0"/>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4896D0-802A-473F-9C9D-92507910F588}" type="slidenum">
              <a:rPr lang="tr-TR" smtClean="0"/>
              <a:pPr/>
              <a:t>‹#›</a:t>
            </a:fld>
            <a:endParaRPr lang="tr-TR" dirty="0"/>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57200" y="214290"/>
            <a:ext cx="8305800" cy="642942"/>
          </a:xfrm>
        </p:spPr>
        <p:txBody>
          <a:bodyPr/>
          <a:lstStyle/>
          <a:p>
            <a:r>
              <a:rPr lang="tr-TR" dirty="0"/>
              <a:t>ANADOLU UYGARLIKLARI</a:t>
            </a:r>
          </a:p>
        </p:txBody>
      </p:sp>
      <p:pic>
        <p:nvPicPr>
          <p:cNvPr id="14338" name="Picture 2"/>
          <p:cNvPicPr>
            <a:picLocks noChangeAspect="1" noChangeArrowheads="1"/>
          </p:cNvPicPr>
          <p:nvPr/>
        </p:nvPicPr>
        <p:blipFill>
          <a:blip r:embed="rId2"/>
          <a:srcRect/>
          <a:stretch>
            <a:fillRect/>
          </a:stretch>
        </p:blipFill>
        <p:spPr bwMode="auto">
          <a:xfrm rot="5400000">
            <a:off x="2378852" y="-447543"/>
            <a:ext cx="4857783" cy="80388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776270"/>
          </a:xfrm>
        </p:spPr>
        <p:txBody>
          <a:bodyPr>
            <a:normAutofit/>
          </a:bodyPr>
          <a:lstStyle/>
          <a:p>
            <a:pPr algn="ctr"/>
            <a:r>
              <a:rPr lang="tr-TR" sz="2000" dirty="0">
                <a:latin typeface="Times New Roman" pitchFamily="18" charset="0"/>
                <a:cs typeface="Times New Roman" pitchFamily="18" charset="0"/>
              </a:rPr>
              <a:t>DOR-İYON-CORİNT NİZAMLARI</a:t>
            </a:r>
          </a:p>
        </p:txBody>
      </p:sp>
      <p:pic>
        <p:nvPicPr>
          <p:cNvPr id="9222" name="Picture 6"/>
          <p:cNvPicPr>
            <a:picLocks noChangeAspect="1" noChangeArrowheads="1"/>
          </p:cNvPicPr>
          <p:nvPr/>
        </p:nvPicPr>
        <p:blipFill>
          <a:blip r:embed="rId3"/>
          <a:srcRect/>
          <a:stretch>
            <a:fillRect/>
          </a:stretch>
        </p:blipFill>
        <p:spPr bwMode="auto">
          <a:xfrm>
            <a:off x="357158" y="928670"/>
            <a:ext cx="8429684" cy="564360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640960" cy="4301177"/>
          </a:xfrm>
          <a:prstGeom prst="rect">
            <a:avLst/>
          </a:prstGeom>
        </p:spPr>
        <p:txBody>
          <a:bodyPr wrap="square">
            <a:spAutoFit/>
          </a:bodyPr>
          <a:lstStyle/>
          <a:p>
            <a:pPr marL="274320" indent="-182880" algn="just">
              <a:spcBef>
                <a:spcPts val="100"/>
              </a:spcBef>
              <a:spcAft>
                <a:spcPts val="10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KAYNAKÇA:</a:t>
            </a:r>
          </a:p>
          <a:p>
            <a:pPr marL="274320" indent="-182880" algn="just">
              <a:spcBef>
                <a:spcPts val="100"/>
              </a:spcBef>
              <a:spcAft>
                <a:spcPts val="100"/>
              </a:spcAft>
            </a:pPr>
            <a:endParaRPr lang="tr-TR" dirty="0">
              <a:latin typeface="Verdana" panose="020B0604030504040204" pitchFamily="34"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Fazıl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Şenol, Türkiye Turizm Coğrafyası, Detay Yayıncılık</a:t>
            </a:r>
          </a:p>
          <a:p>
            <a:pPr marL="548640" indent="-457200" algn="just">
              <a:spcBef>
                <a:spcPts val="100"/>
              </a:spcBef>
              <a:spcAft>
                <a:spcPts val="100"/>
              </a:spcAft>
              <a:buFont typeface="Arial" panose="020B0604020202020204" pitchFamily="34" charset="0"/>
              <a:buChar char="•"/>
            </a:pPr>
            <a:endParaRPr lang="tr-T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Mehmet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Gürdal, Türkiye Turizm Coğrafyası,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Nobel Yayıncılık</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tr-TR" sz="2800" dirty="0" smtClean="0">
              <a:latin typeface="Times New Roman" panose="02020603050405020304" pitchFamily="18" charset="0"/>
              <a:ea typeface="MS Mincho"/>
              <a:cs typeface="Times New Roman" panose="02020603050405020304" pitchFamily="18" charset="0"/>
            </a:endParaRPr>
          </a:p>
          <a:p>
            <a:pPr marL="457200" indent="-457200" algn="just">
              <a:buFont typeface="Arial" panose="020B0604020202020204" pitchFamily="34" charset="0"/>
              <a:buChar char="•"/>
            </a:pPr>
            <a:r>
              <a:rPr lang="tr-TR" sz="2800" dirty="0" smtClean="0">
                <a:latin typeface="Times New Roman" panose="02020603050405020304" pitchFamily="18" charset="0"/>
                <a:ea typeface="MS Mincho"/>
                <a:cs typeface="Times New Roman" panose="02020603050405020304" pitchFamily="18" charset="0"/>
              </a:rPr>
              <a:t> Gürhan </a:t>
            </a:r>
            <a:r>
              <a:rPr lang="tr-TR" sz="2800" dirty="0">
                <a:latin typeface="Times New Roman" panose="02020603050405020304" pitchFamily="18" charset="0"/>
                <a:ea typeface="MS Mincho"/>
                <a:cs typeface="Times New Roman" panose="02020603050405020304" pitchFamily="18" charset="0"/>
              </a:rPr>
              <a:t>Aktaş, Türkiye Turizm Coğrafyası, Detay </a:t>
            </a:r>
            <a:r>
              <a:rPr lang="tr-TR" sz="2800" dirty="0" smtClean="0">
                <a:latin typeface="Times New Roman" panose="02020603050405020304" pitchFamily="18" charset="0"/>
                <a:ea typeface="MS Mincho"/>
                <a:cs typeface="Times New Roman" panose="02020603050405020304" pitchFamily="18" charset="0"/>
              </a:rPr>
              <a:t>  Yayıncılık</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642942"/>
          </a:xfrm>
        </p:spPr>
        <p:txBody>
          <a:bodyPr>
            <a:normAutofit fontScale="90000"/>
          </a:bodyPr>
          <a:lstStyle/>
          <a:p>
            <a:pPr algn="ctr"/>
            <a:r>
              <a:rPr lang="tr-TR" dirty="0"/>
              <a:t>İYONYA </a:t>
            </a:r>
          </a:p>
        </p:txBody>
      </p:sp>
      <p:pic>
        <p:nvPicPr>
          <p:cNvPr id="1028" name="Picture 4"/>
          <p:cNvPicPr>
            <a:picLocks noChangeAspect="1" noChangeArrowheads="1"/>
          </p:cNvPicPr>
          <p:nvPr/>
        </p:nvPicPr>
        <p:blipFill>
          <a:blip r:embed="rId3"/>
          <a:srcRect/>
          <a:stretch>
            <a:fillRect/>
          </a:stretch>
        </p:blipFill>
        <p:spPr bwMode="auto">
          <a:xfrm>
            <a:off x="571472" y="1142984"/>
            <a:ext cx="8036345" cy="48921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6716CFE-3988-4CEA-B43A-0ADC2E5A27E2}"/>
              </a:ext>
            </a:extLst>
          </p:cNvPr>
          <p:cNvSpPr/>
          <p:nvPr/>
        </p:nvSpPr>
        <p:spPr>
          <a:xfrm>
            <a:off x="0" y="188640"/>
            <a:ext cx="8964488" cy="5632311"/>
          </a:xfrm>
          <a:prstGeom prst="rect">
            <a:avLst/>
          </a:prstGeom>
        </p:spPr>
        <p:txBody>
          <a:bodyPr wrap="square">
            <a:spAutoFit/>
          </a:bodyPr>
          <a:lstStyle/>
          <a:p>
            <a:pPr marL="342900" lvl="0" indent="-342900" algn="just">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Dünyada </a:t>
            </a:r>
            <a:r>
              <a:rPr lang="tr-TR" b="1" dirty="0">
                <a:solidFill>
                  <a:schemeClr val="bg1"/>
                </a:solidFill>
                <a:latin typeface="Times New Roman" panose="02020603050405020304" pitchFamily="18" charset="0"/>
                <a:cs typeface="Times New Roman" panose="02020603050405020304" pitchFamily="18" charset="0"/>
              </a:rPr>
              <a:t>birleşmiş milletleri </a:t>
            </a:r>
            <a:r>
              <a:rPr lang="tr-TR" dirty="0">
                <a:solidFill>
                  <a:schemeClr val="bg1"/>
                </a:solidFill>
                <a:latin typeface="Times New Roman" panose="02020603050405020304" pitchFamily="18" charset="0"/>
                <a:cs typeface="Times New Roman" panose="02020603050405020304" pitchFamily="18" charset="0"/>
              </a:rPr>
              <a:t>ilk oluşturan </a:t>
            </a:r>
            <a:r>
              <a:rPr lang="tr-TR" dirty="0" err="1">
                <a:solidFill>
                  <a:schemeClr val="bg1"/>
                </a:solidFill>
                <a:latin typeface="Times New Roman" panose="02020603050405020304" pitchFamily="18" charset="0"/>
                <a:cs typeface="Times New Roman" panose="02020603050405020304" pitchFamily="18" charset="0"/>
              </a:rPr>
              <a:t>kavimdir.İyonya</a:t>
            </a:r>
            <a:r>
              <a:rPr lang="tr-TR" dirty="0">
                <a:solidFill>
                  <a:schemeClr val="bg1"/>
                </a:solidFill>
                <a:latin typeface="Times New Roman" panose="02020603050405020304" pitchFamily="18" charset="0"/>
                <a:cs typeface="Times New Roman" panose="02020603050405020304" pitchFamily="18" charset="0"/>
              </a:rPr>
              <a:t> kongresi federasyonunu oluşturan 12 şehir devleti </a:t>
            </a:r>
            <a:r>
              <a:rPr lang="tr-TR" dirty="0" err="1">
                <a:solidFill>
                  <a:schemeClr val="bg1"/>
                </a:solidFill>
                <a:latin typeface="Times New Roman" panose="02020603050405020304" pitchFamily="18" charset="0"/>
                <a:cs typeface="Times New Roman" panose="02020603050405020304" pitchFamily="18" charset="0"/>
              </a:rPr>
              <a:t>vardır.Özgür</a:t>
            </a:r>
            <a:r>
              <a:rPr lang="tr-TR" dirty="0">
                <a:solidFill>
                  <a:schemeClr val="bg1"/>
                </a:solidFill>
                <a:latin typeface="Times New Roman" panose="02020603050405020304" pitchFamily="18" charset="0"/>
                <a:cs typeface="Times New Roman" panose="02020603050405020304" pitchFamily="18" charset="0"/>
              </a:rPr>
              <a:t> düşüncenin ve demokrasinin beşiği ve Avrupa kültürü  felsefesi </a:t>
            </a:r>
            <a:r>
              <a:rPr lang="tr-TR" dirty="0" err="1">
                <a:solidFill>
                  <a:schemeClr val="bg1"/>
                </a:solidFill>
                <a:latin typeface="Times New Roman" panose="02020603050405020304" pitchFamily="18" charset="0"/>
                <a:cs typeface="Times New Roman" panose="02020603050405020304" pitchFamily="18" charset="0"/>
              </a:rPr>
              <a:t>İonya</a:t>
            </a:r>
            <a:r>
              <a:rPr lang="tr-TR" dirty="0">
                <a:solidFill>
                  <a:schemeClr val="bg1"/>
                </a:solidFill>
                <a:latin typeface="Times New Roman" panose="02020603050405020304" pitchFamily="18" charset="0"/>
                <a:cs typeface="Times New Roman" panose="02020603050405020304" pitchFamily="18" charset="0"/>
              </a:rPr>
              <a:t> ülkesinde atılmıştır.</a:t>
            </a:r>
          </a:p>
          <a:p>
            <a:pPr marL="342900" lvl="0" indent="-342900" algn="just">
              <a:buFont typeface="+mj-lt"/>
              <a:buAutoNum type="arabicPeriod"/>
            </a:pPr>
            <a:endParaRPr lang="tr-TR" dirty="0">
              <a:solidFill>
                <a:schemeClr val="bg1"/>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Modern bilimin ve tıbbın ilk çalışmaları </a:t>
            </a:r>
            <a:r>
              <a:rPr lang="tr-TR" dirty="0" err="1">
                <a:solidFill>
                  <a:schemeClr val="bg1"/>
                </a:solidFill>
                <a:latin typeface="Times New Roman" panose="02020603050405020304" pitchFamily="18" charset="0"/>
                <a:cs typeface="Times New Roman" panose="02020603050405020304" pitchFamily="18" charset="0"/>
              </a:rPr>
              <a:t>İyonyalılarda</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görülmektedir.</a:t>
            </a:r>
            <a:r>
              <a:rPr lang="tr-TR" b="1" dirty="0" err="1">
                <a:solidFill>
                  <a:schemeClr val="bg1"/>
                </a:solidFill>
                <a:latin typeface="Times New Roman" panose="02020603050405020304" pitchFamily="18" charset="0"/>
                <a:cs typeface="Times New Roman" panose="02020603050405020304" pitchFamily="18" charset="0"/>
              </a:rPr>
              <a:t>Tales</a:t>
            </a:r>
            <a:r>
              <a:rPr lang="tr-TR" b="1" dirty="0">
                <a:solidFill>
                  <a:schemeClr val="bg1"/>
                </a:solidFill>
                <a:latin typeface="Times New Roman" panose="02020603050405020304" pitchFamily="18" charset="0"/>
                <a:cs typeface="Times New Roman" panose="02020603050405020304" pitchFamily="18" charset="0"/>
              </a:rPr>
              <a:t>, </a:t>
            </a:r>
            <a:r>
              <a:rPr lang="tr-TR" b="1" dirty="0" err="1">
                <a:solidFill>
                  <a:schemeClr val="bg1"/>
                </a:solidFill>
                <a:latin typeface="Times New Roman" panose="02020603050405020304" pitchFamily="18" charset="0"/>
                <a:cs typeface="Times New Roman" panose="02020603050405020304" pitchFamily="18" charset="0"/>
              </a:rPr>
              <a:t>Homeros,Heredot,Hipograt,Pissagor</a:t>
            </a:r>
            <a:r>
              <a:rPr lang="tr-TR" b="1"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İonyanın</a:t>
            </a:r>
            <a:r>
              <a:rPr lang="tr-TR" dirty="0">
                <a:solidFill>
                  <a:schemeClr val="bg1"/>
                </a:solidFill>
                <a:latin typeface="Times New Roman" panose="02020603050405020304" pitchFamily="18" charset="0"/>
                <a:cs typeface="Times New Roman" panose="02020603050405020304" pitchFamily="18" charset="0"/>
              </a:rPr>
              <a:t> yetiştirdiği, </a:t>
            </a:r>
            <a:r>
              <a:rPr lang="tr-TR" dirty="0" err="1">
                <a:solidFill>
                  <a:schemeClr val="bg1"/>
                </a:solidFill>
                <a:latin typeface="Times New Roman" panose="02020603050405020304" pitchFamily="18" charset="0"/>
                <a:cs typeface="Times New Roman" panose="02020603050405020304" pitchFamily="18" charset="0"/>
              </a:rPr>
              <a:t>Anadolunun</a:t>
            </a:r>
            <a:r>
              <a:rPr lang="tr-TR" dirty="0">
                <a:solidFill>
                  <a:schemeClr val="bg1"/>
                </a:solidFill>
                <a:latin typeface="Times New Roman" panose="02020603050405020304" pitchFamily="18" charset="0"/>
                <a:cs typeface="Times New Roman" panose="02020603050405020304" pitchFamily="18" charset="0"/>
              </a:rPr>
              <a:t> bilim adamlarıdır.</a:t>
            </a:r>
          </a:p>
          <a:p>
            <a:pPr marL="342900" lvl="0" indent="-342900" algn="just">
              <a:buFont typeface="+mj-lt"/>
              <a:buAutoNum type="arabicPeriod"/>
            </a:pPr>
            <a:endParaRPr lang="tr-TR" dirty="0">
              <a:solidFill>
                <a:schemeClr val="bg1"/>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İlk kez her tarafı mermer olan 55*110 inşa ettikleri </a:t>
            </a:r>
            <a:r>
              <a:rPr lang="tr-TR" b="1" dirty="0">
                <a:solidFill>
                  <a:schemeClr val="bg1"/>
                </a:solidFill>
                <a:latin typeface="Times New Roman" panose="02020603050405020304" pitchFamily="18" charset="0"/>
                <a:cs typeface="Times New Roman" panose="02020603050405020304" pitchFamily="18" charset="0"/>
              </a:rPr>
              <a:t>Artemis tapınağı </a:t>
            </a:r>
            <a:r>
              <a:rPr lang="tr-TR" dirty="0">
                <a:solidFill>
                  <a:schemeClr val="bg1"/>
                </a:solidFill>
                <a:latin typeface="Times New Roman" panose="02020603050405020304" pitchFamily="18" charset="0"/>
                <a:cs typeface="Times New Roman" panose="02020603050405020304" pitchFamily="18" charset="0"/>
              </a:rPr>
              <a:t>(Artemis </a:t>
            </a:r>
            <a:r>
              <a:rPr lang="tr-TR" dirty="0" err="1">
                <a:solidFill>
                  <a:schemeClr val="bg1"/>
                </a:solidFill>
                <a:latin typeface="Times New Roman" panose="02020603050405020304" pitchFamily="18" charset="0"/>
                <a:cs typeface="Times New Roman" panose="02020603050405020304" pitchFamily="18" charset="0"/>
              </a:rPr>
              <a:t>mitolijide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Leto</a:t>
            </a:r>
            <a:r>
              <a:rPr lang="tr-TR" dirty="0">
                <a:solidFill>
                  <a:schemeClr val="bg1"/>
                </a:solidFill>
                <a:latin typeface="Times New Roman" panose="02020603050405020304" pitchFamily="18" charset="0"/>
                <a:cs typeface="Times New Roman" panose="02020603050405020304" pitchFamily="18" charset="0"/>
              </a:rPr>
              <a:t> ve Zeus’un kızı ,Athena ve </a:t>
            </a:r>
            <a:r>
              <a:rPr lang="tr-TR" dirty="0" err="1">
                <a:solidFill>
                  <a:schemeClr val="bg1"/>
                </a:solidFill>
                <a:latin typeface="Times New Roman" panose="02020603050405020304" pitchFamily="18" charset="0"/>
                <a:cs typeface="Times New Roman" panose="02020603050405020304" pitchFamily="18" charset="0"/>
              </a:rPr>
              <a:t>Apollon’un</a:t>
            </a:r>
            <a:r>
              <a:rPr lang="tr-TR" dirty="0">
                <a:solidFill>
                  <a:schemeClr val="bg1"/>
                </a:solidFill>
                <a:latin typeface="Times New Roman" panose="02020603050405020304" pitchFamily="18" charset="0"/>
                <a:cs typeface="Times New Roman" panose="02020603050405020304" pitchFamily="18" charset="0"/>
              </a:rPr>
              <a:t> kız kardeşidir) </a:t>
            </a:r>
            <a:r>
              <a:rPr lang="tr-TR" b="1" dirty="0">
                <a:solidFill>
                  <a:srgbClr val="FF0000"/>
                </a:solidFill>
                <a:latin typeface="Times New Roman" panose="02020603050405020304" pitchFamily="18" charset="0"/>
                <a:cs typeface="Times New Roman" panose="02020603050405020304" pitchFamily="18" charset="0"/>
              </a:rPr>
              <a:t>Artemis tapınağı dünyanın 7 harikasından biridir.</a:t>
            </a:r>
          </a:p>
          <a:p>
            <a:pPr marL="342900" lvl="0" indent="-342900" algn="just">
              <a:buFont typeface="+mj-lt"/>
              <a:buAutoNum type="arabicPeriod"/>
            </a:pPr>
            <a:endParaRPr lang="tr-TR" dirty="0">
              <a:solidFill>
                <a:schemeClr val="bg1"/>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İyonluların geliştirmiş olduğu </a:t>
            </a:r>
            <a:r>
              <a:rPr lang="tr-TR" b="1" dirty="0">
                <a:solidFill>
                  <a:srgbClr val="FF0000"/>
                </a:solidFill>
                <a:latin typeface="Times New Roman" panose="02020603050405020304" pitchFamily="18" charset="0"/>
                <a:cs typeface="Times New Roman" panose="02020603050405020304" pitchFamily="18" charset="0"/>
              </a:rPr>
              <a:t>İyon yapı sitili </a:t>
            </a:r>
            <a:r>
              <a:rPr lang="tr-TR" dirty="0">
                <a:solidFill>
                  <a:schemeClr val="bg1"/>
                </a:solidFill>
                <a:latin typeface="Times New Roman" panose="02020603050405020304" pitchFamily="18" charset="0"/>
                <a:cs typeface="Times New Roman" panose="02020603050405020304" pitchFamily="18" charset="0"/>
              </a:rPr>
              <a:t>Yunanlılardan </a:t>
            </a:r>
            <a:r>
              <a:rPr lang="tr-TR" dirty="0" err="1">
                <a:solidFill>
                  <a:schemeClr val="bg1"/>
                </a:solidFill>
                <a:latin typeface="Times New Roman" panose="02020603050405020304" pitchFamily="18" charset="0"/>
                <a:cs typeface="Times New Roman" panose="02020603050405020304" pitchFamily="18" charset="0"/>
              </a:rPr>
              <a:t>etkilenmiştir.İonya</a:t>
            </a:r>
            <a:r>
              <a:rPr lang="tr-TR" dirty="0">
                <a:solidFill>
                  <a:schemeClr val="bg1"/>
                </a:solidFill>
                <a:latin typeface="Times New Roman" panose="02020603050405020304" pitchFamily="18" charset="0"/>
                <a:cs typeface="Times New Roman" panose="02020603050405020304" pitchFamily="18" charset="0"/>
              </a:rPr>
              <a:t> döneminin en görkemli eserini </a:t>
            </a:r>
            <a:r>
              <a:rPr lang="tr-TR" dirty="0" err="1">
                <a:solidFill>
                  <a:schemeClr val="bg1"/>
                </a:solidFill>
                <a:latin typeface="Times New Roman" panose="02020603050405020304" pitchFamily="18" charset="0"/>
                <a:cs typeface="Times New Roman" panose="02020603050405020304" pitchFamily="18" charset="0"/>
              </a:rPr>
              <a:t>Bergama,Efes,Priene,Milet,Didim</a:t>
            </a:r>
            <a:r>
              <a:rPr lang="tr-TR" dirty="0">
                <a:solidFill>
                  <a:schemeClr val="bg1"/>
                </a:solidFill>
                <a:latin typeface="Times New Roman" panose="02020603050405020304" pitchFamily="18" charset="0"/>
                <a:cs typeface="Times New Roman" panose="02020603050405020304" pitchFamily="18" charset="0"/>
              </a:rPr>
              <a:t> ve Afrodisias yerleşim merkezlerinde görmek mümkündür.</a:t>
            </a:r>
          </a:p>
          <a:p>
            <a:pPr marL="342900" lvl="0" indent="-342900" algn="just">
              <a:buFont typeface="+mj-lt"/>
              <a:buAutoNum type="arabicPeriod"/>
            </a:pPr>
            <a:endParaRPr lang="tr-TR" dirty="0">
              <a:solidFill>
                <a:schemeClr val="bg1"/>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dirty="0" err="1">
                <a:solidFill>
                  <a:schemeClr val="bg1"/>
                </a:solidFill>
                <a:latin typeface="Times New Roman" panose="02020603050405020304" pitchFamily="18" charset="0"/>
                <a:cs typeface="Times New Roman" panose="02020603050405020304" pitchFamily="18" charset="0"/>
              </a:rPr>
              <a:t>İyonya</a:t>
            </a:r>
            <a:r>
              <a:rPr lang="tr-TR" dirty="0">
                <a:solidFill>
                  <a:schemeClr val="bg1"/>
                </a:solidFill>
                <a:latin typeface="Times New Roman" panose="02020603050405020304" pitchFamily="18" charset="0"/>
                <a:cs typeface="Times New Roman" panose="02020603050405020304" pitchFamily="18" charset="0"/>
              </a:rPr>
              <a:t> kentleri önemli ticaret yolları üzerinde kurulmuştu. Bu kentler deniz kıyısında kurulmaları nedeniyle </a:t>
            </a:r>
            <a:r>
              <a:rPr lang="tr-TR" b="1" dirty="0">
                <a:solidFill>
                  <a:srgbClr val="FF0000"/>
                </a:solidFill>
                <a:latin typeface="Times New Roman" panose="02020603050405020304" pitchFamily="18" charset="0"/>
                <a:cs typeface="Times New Roman" panose="02020603050405020304" pitchFamily="18" charset="0"/>
              </a:rPr>
              <a:t>denizciliğin ve deniz ticaretinin </a:t>
            </a:r>
            <a:r>
              <a:rPr lang="tr-TR" dirty="0">
                <a:solidFill>
                  <a:schemeClr val="bg1"/>
                </a:solidFill>
                <a:latin typeface="Times New Roman" panose="02020603050405020304" pitchFamily="18" charset="0"/>
                <a:cs typeface="Times New Roman" panose="02020603050405020304" pitchFamily="18" charset="0"/>
              </a:rPr>
              <a:t>gelişmesiyle, gelişmiş ve zenginleşmişlerdir</a:t>
            </a:r>
          </a:p>
          <a:p>
            <a:pPr marL="342900" lvl="0" indent="-342900" algn="just">
              <a:buFont typeface="+mj-lt"/>
              <a:buAutoNum type="arabicPeriod"/>
            </a:pPr>
            <a:endParaRPr lang="tr-TR" dirty="0">
              <a:solidFill>
                <a:schemeClr val="bg1"/>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dirty="0" err="1">
                <a:solidFill>
                  <a:schemeClr val="bg1"/>
                </a:solidFill>
                <a:latin typeface="Times New Roman" panose="02020603050405020304" pitchFamily="18" charset="0"/>
                <a:cs typeface="Times New Roman" panose="02020603050405020304" pitchFamily="18" charset="0"/>
              </a:rPr>
              <a:t>İonya</a:t>
            </a:r>
            <a:r>
              <a:rPr lang="tr-TR" dirty="0">
                <a:solidFill>
                  <a:schemeClr val="bg1"/>
                </a:solidFill>
                <a:latin typeface="Times New Roman" panose="02020603050405020304" pitchFamily="18" charset="0"/>
                <a:cs typeface="Times New Roman" panose="02020603050405020304" pitchFamily="18" charset="0"/>
              </a:rPr>
              <a:t> ülkesinde bulunan eyaletlere </a:t>
            </a:r>
            <a:r>
              <a:rPr lang="tr-TR" b="1" dirty="0">
                <a:solidFill>
                  <a:srgbClr val="FF0000"/>
                </a:solidFill>
                <a:latin typeface="Times New Roman" panose="02020603050405020304" pitchFamily="18" charset="0"/>
                <a:cs typeface="Times New Roman" panose="02020603050405020304" pitchFamily="18" charset="0"/>
              </a:rPr>
              <a:t>Tiran</a:t>
            </a:r>
            <a:r>
              <a:rPr lang="tr-TR" dirty="0">
                <a:solidFill>
                  <a:schemeClr val="bg1"/>
                </a:solidFill>
                <a:latin typeface="Times New Roman" panose="02020603050405020304" pitchFamily="18" charset="0"/>
                <a:cs typeface="Times New Roman" panose="02020603050405020304" pitchFamily="18" charset="0"/>
              </a:rPr>
              <a:t> adı verilir.</a:t>
            </a:r>
          </a:p>
        </p:txBody>
      </p:sp>
    </p:spTree>
    <p:extLst>
      <p:ext uri="{BB962C8B-B14F-4D97-AF65-F5344CB8AC3E}">
        <p14:creationId xmlns:p14="http://schemas.microsoft.com/office/powerpoint/2010/main" val="393925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847708"/>
          </a:xfrm>
        </p:spPr>
        <p:txBody>
          <a:bodyPr>
            <a:normAutofit/>
          </a:bodyPr>
          <a:lstStyle/>
          <a:p>
            <a:pPr algn="ctr"/>
            <a:r>
              <a:rPr lang="tr-TR" sz="2800" dirty="0">
                <a:latin typeface="Times New Roman" pitchFamily="18" charset="0"/>
                <a:cs typeface="Times New Roman" pitchFamily="18" charset="0"/>
              </a:rPr>
              <a:t>ARTEMİS  TAPINAĞI</a:t>
            </a:r>
          </a:p>
        </p:txBody>
      </p:sp>
      <p:pic>
        <p:nvPicPr>
          <p:cNvPr id="2050" name="Picture 2"/>
          <p:cNvPicPr>
            <a:picLocks noChangeAspect="1" noChangeArrowheads="1"/>
          </p:cNvPicPr>
          <p:nvPr/>
        </p:nvPicPr>
        <p:blipFill>
          <a:blip r:embed="rId3"/>
          <a:srcRect/>
          <a:stretch>
            <a:fillRect/>
          </a:stretch>
        </p:blipFill>
        <p:spPr bwMode="auto">
          <a:xfrm>
            <a:off x="142845" y="928670"/>
            <a:ext cx="4071966" cy="28632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929058" y="3786190"/>
            <a:ext cx="4786346" cy="276309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14348" y="3929066"/>
            <a:ext cx="2643206" cy="2656226"/>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4357686" y="1000108"/>
            <a:ext cx="4357718" cy="265814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a:xfrm>
            <a:off x="6215074" y="285728"/>
            <a:ext cx="2550974" cy="6000792"/>
          </a:xfrm>
        </p:spPr>
        <p:txBody>
          <a:bodyPr>
            <a:noAutofit/>
          </a:bodyPr>
          <a:lstStyle/>
          <a:p>
            <a:r>
              <a:rPr lang="tr-TR" sz="1100" dirty="0">
                <a:latin typeface="Times New Roman" pitchFamily="18" charset="0"/>
                <a:cs typeface="Times New Roman" pitchFamily="18" charset="0"/>
              </a:rPr>
              <a:t>Artemis’in,doğum yerinin Efes olduğu kabul edilir. Adı,dokunulmamış, bozulmamış anlamına gelen artemes sıfatından türetilmiştir.Yayını sadece avlanmak için değil kardeşi Apollon gibi insanları cezalandırmak ve öldürmek, için de kullanır. Örneğin bir kerede 14 çocuk doğurduğunu söyleyerek tanrıçaya nispet yapan Manisalı Niobe'nin çocuklarını oklarıyla öldürmüştür. Çocuk doğururken ölen kadınlardan da Artemis sorumludur.Artemis,doğadaki tüm hayvanların başkanı ve gözcüsü olmasına karşın, av tanrıçası olarak bilinirdi. Bekâretin katı bir savunucusudur.Yunan ve Latin mitolojisinde bakireliğin sembolü olmasına rağmen, Anadolu’da Efes'te, Artemis doğurganlığın ve bereketin sembolü olan bir ana tanrıçayı simgeler. Artemis ve avcıları bakirelik yemini etmiştir Artemis de bütün avcıları 13-15 yaşlar arasında ölümsüz olarak sabitlemiştir.Hiçbir erkek asla Artemis ve avcılarına yaklaşamamaktadır. Artemis kendine yaklaşan erkekleri ya bir çeşit geyiğe yada tavşana çevirerek onları cezalandırmıştır.</a:t>
            </a:r>
            <a:r>
              <a:rPr lang="tr-TR" sz="1100" b="1" dirty="0">
                <a:latin typeface="Times New Roman" pitchFamily="18" charset="0"/>
                <a:cs typeface="Times New Roman" pitchFamily="18" charset="0"/>
              </a:rPr>
              <a:t/>
            </a:r>
            <a:br>
              <a:rPr lang="tr-TR" sz="1100" b="1" dirty="0">
                <a:latin typeface="Times New Roman" pitchFamily="18" charset="0"/>
                <a:cs typeface="Times New Roman" pitchFamily="18" charset="0"/>
              </a:rPr>
            </a:br>
            <a:endParaRPr lang="tr-TR" sz="1100" b="1" dirty="0">
              <a:latin typeface="Times New Roman" pitchFamily="18" charset="0"/>
              <a:cs typeface="Times New Roman" pitchFamily="18" charset="0"/>
            </a:endParaRPr>
          </a:p>
        </p:txBody>
      </p:sp>
      <p:sp>
        <p:nvSpPr>
          <p:cNvPr id="4" name="3 Başlık"/>
          <p:cNvSpPr>
            <a:spLocks noGrp="1"/>
          </p:cNvSpPr>
          <p:nvPr>
            <p:ph type="title"/>
          </p:nvPr>
        </p:nvSpPr>
        <p:spPr>
          <a:xfrm>
            <a:off x="428596" y="285728"/>
            <a:ext cx="1981200" cy="500066"/>
          </a:xfrm>
        </p:spPr>
        <p:txBody>
          <a:bodyPr/>
          <a:lstStyle/>
          <a:p>
            <a:pPr algn="ctr"/>
            <a:r>
              <a:rPr lang="tr-TR" dirty="0">
                <a:latin typeface="Times New Roman" pitchFamily="18" charset="0"/>
                <a:cs typeface="Times New Roman" pitchFamily="18" charset="0"/>
              </a:rPr>
              <a:t>ARTEMİS</a:t>
            </a:r>
          </a:p>
        </p:txBody>
      </p:sp>
      <p:pic>
        <p:nvPicPr>
          <p:cNvPr id="6146" name="Picture 2"/>
          <p:cNvPicPr>
            <a:picLocks noGrp="1" noChangeAspect="1" noChangeArrowheads="1"/>
          </p:cNvPicPr>
          <p:nvPr>
            <p:ph sz="quarter" idx="1"/>
          </p:nvPr>
        </p:nvPicPr>
        <p:blipFill>
          <a:blip r:embed="rId3"/>
          <a:srcRect/>
          <a:stretch>
            <a:fillRect/>
          </a:stretch>
        </p:blipFill>
        <p:spPr bwMode="auto">
          <a:xfrm>
            <a:off x="500034" y="1071546"/>
            <a:ext cx="3324225" cy="514353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4000496" y="428604"/>
            <a:ext cx="2144035" cy="2505077"/>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3929058" y="3214686"/>
            <a:ext cx="2328866" cy="285752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43504" y="571480"/>
            <a:ext cx="1000132" cy="2286016"/>
          </a:xfrm>
        </p:spPr>
        <p:txBody>
          <a:bodyPr>
            <a:normAutofit fontScale="90000"/>
          </a:bodyPr>
          <a:lstStyle/>
          <a:p>
            <a:r>
              <a:rPr lang="tr-TR" sz="3600" dirty="0"/>
              <a:t>Z</a:t>
            </a:r>
            <a:br>
              <a:rPr lang="tr-TR" sz="3600" dirty="0"/>
            </a:br>
            <a:r>
              <a:rPr lang="tr-TR" sz="3600" dirty="0"/>
              <a:t>E</a:t>
            </a:r>
            <a:br>
              <a:rPr lang="tr-TR" sz="3600" dirty="0"/>
            </a:br>
            <a:r>
              <a:rPr lang="tr-TR" sz="3600" dirty="0"/>
              <a:t>U</a:t>
            </a:r>
            <a:br>
              <a:rPr lang="tr-TR" sz="3600" dirty="0"/>
            </a:br>
            <a:r>
              <a:rPr lang="tr-TR" sz="3600" dirty="0"/>
              <a:t>S</a:t>
            </a:r>
          </a:p>
        </p:txBody>
      </p:sp>
      <p:sp>
        <p:nvSpPr>
          <p:cNvPr id="4" name="3 Metin Yer Tutucusu"/>
          <p:cNvSpPr>
            <a:spLocks noGrp="1"/>
          </p:cNvSpPr>
          <p:nvPr>
            <p:ph type="body" sz="half" idx="2"/>
          </p:nvPr>
        </p:nvSpPr>
        <p:spPr>
          <a:xfrm>
            <a:off x="6500826" y="357166"/>
            <a:ext cx="2286016" cy="5662634"/>
          </a:xfrm>
        </p:spPr>
        <p:txBody>
          <a:bodyPr>
            <a:normAutofit fontScale="92500" lnSpcReduction="10000"/>
          </a:bodyPr>
          <a:lstStyle/>
          <a:p>
            <a:r>
              <a:rPr lang="tr-TR" dirty="0"/>
              <a:t>Tanrıların ve İnsanların Babası Yunan Mitolojisinde en güçlü ve önemli tanrıdır. Gökyüzünün, şimşek ve gök gürültülerinin tanrısıdır. Çoğu zaman elinde bir şimşek ile resmedilmiştir. Bereket ile özdeşleşmiştir, yağmur ondan beklenir. Simgesi şimşeğin yanında boğa, kartal ve meşe ağacıdır. Aynı zamanda tanrıların kralı olduğu için taht ve asa ile de sık sık betimlenir. En bilinen özelliklerinden biri çapkın oluşudur.Zeus istediği her şeyin şekline girebilir.</a:t>
            </a:r>
          </a:p>
        </p:txBody>
      </p:sp>
      <p:pic>
        <p:nvPicPr>
          <p:cNvPr id="5" name="Picture 2"/>
          <p:cNvPicPr>
            <a:picLocks noGrp="1" noChangeAspect="1" noChangeArrowheads="1"/>
          </p:cNvPicPr>
          <p:nvPr>
            <p:ph type="pic" idx="1"/>
          </p:nvPr>
        </p:nvPicPr>
        <p:blipFill>
          <a:blip r:embed="rId3"/>
          <a:srcRect t="3971" b="3971"/>
          <a:stretch>
            <a:fillRect/>
          </a:stretch>
        </p:blipFill>
        <p:spPr bwMode="auto">
          <a:xfrm>
            <a:off x="457200" y="457200"/>
            <a:ext cx="2185974" cy="2019951"/>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2857488" y="357166"/>
            <a:ext cx="2143140" cy="2571768"/>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357158" y="2643183"/>
            <a:ext cx="2143140" cy="1643074"/>
          </a:xfrm>
          <a:prstGeom prst="rect">
            <a:avLst/>
          </a:prstGeom>
          <a:noFill/>
          <a:ln w="9525">
            <a:noFill/>
            <a:miter lim="800000"/>
            <a:headEnd/>
            <a:tailEnd/>
          </a:ln>
          <a:effectLst/>
        </p:spPr>
      </p:pic>
      <p:pic>
        <p:nvPicPr>
          <p:cNvPr id="8" name="Picture 5"/>
          <p:cNvPicPr>
            <a:picLocks noChangeAspect="1" noChangeArrowheads="1"/>
          </p:cNvPicPr>
          <p:nvPr/>
        </p:nvPicPr>
        <p:blipFill>
          <a:blip r:embed="rId6"/>
          <a:srcRect/>
          <a:stretch>
            <a:fillRect/>
          </a:stretch>
        </p:blipFill>
        <p:spPr bwMode="auto">
          <a:xfrm>
            <a:off x="3000364" y="3214686"/>
            <a:ext cx="3467100" cy="2609850"/>
          </a:xfrm>
          <a:prstGeom prst="rect">
            <a:avLst/>
          </a:prstGeom>
          <a:noFill/>
          <a:ln w="9525">
            <a:noFill/>
            <a:miter lim="800000"/>
            <a:headEnd/>
            <a:tailEnd/>
          </a:ln>
          <a:effectLst/>
        </p:spPr>
      </p:pic>
      <p:pic>
        <p:nvPicPr>
          <p:cNvPr id="4098" name="Picture 2"/>
          <p:cNvPicPr>
            <a:picLocks noChangeAspect="1" noChangeArrowheads="1"/>
          </p:cNvPicPr>
          <p:nvPr/>
        </p:nvPicPr>
        <p:blipFill>
          <a:blip r:embed="rId7"/>
          <a:srcRect/>
          <a:stretch>
            <a:fillRect/>
          </a:stretch>
        </p:blipFill>
        <p:spPr bwMode="auto">
          <a:xfrm>
            <a:off x="357158" y="4500570"/>
            <a:ext cx="2531585" cy="192882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928934"/>
            <a:ext cx="3214710" cy="3643362"/>
          </a:xfrm>
        </p:spPr>
        <p:txBody>
          <a:bodyPr>
            <a:noAutofit/>
          </a:bodyPr>
          <a:lstStyle/>
          <a:p>
            <a:r>
              <a:rPr lang="tr-TR" dirty="0"/>
              <a:t>Athena</a:t>
            </a:r>
            <a:r>
              <a:rPr lang="tr-TR" b="0" dirty="0"/>
              <a:t>, Yunan mitolojisinde  zeka, sanat, strateji, ilham ve barış tanrıçasıdır.  Babası Tanrıların başı </a:t>
            </a:r>
            <a:r>
              <a:rPr lang="tr-TR" b="0" u="sng" dirty="0"/>
              <a:t>Zeus’dur.</a:t>
            </a:r>
            <a:r>
              <a:rPr lang="tr-TR" b="0" dirty="0"/>
              <a:t> Sembolleri, kalkan, mızrak, zeytin dalı ve baykuştur. Mızrak savaşı, zeytin dalı barışı, gök gözlü baykuş da bilgeliği temsil eder. Athena, Atina kentinin baş tanrıçası ve koruyucusudur, kent ismini de ondan almıştır.   </a:t>
            </a:r>
            <a:endParaRPr lang="tr-TR" dirty="0"/>
          </a:p>
        </p:txBody>
      </p:sp>
      <p:sp>
        <p:nvSpPr>
          <p:cNvPr id="4" name="3 Metin Yer Tutucusu"/>
          <p:cNvSpPr>
            <a:spLocks noGrp="1"/>
          </p:cNvSpPr>
          <p:nvPr>
            <p:ph type="body" sz="half" idx="2"/>
          </p:nvPr>
        </p:nvSpPr>
        <p:spPr>
          <a:xfrm>
            <a:off x="4286248" y="500042"/>
            <a:ext cx="2057400" cy="5715040"/>
          </a:xfrm>
        </p:spPr>
        <p:txBody>
          <a:bodyPr>
            <a:noAutofit/>
          </a:bodyPr>
          <a:lstStyle/>
          <a:p>
            <a:r>
              <a:rPr lang="tr-TR" sz="1400" b="1" dirty="0">
                <a:latin typeface="Times New Roman" pitchFamily="18" charset="0"/>
                <a:cs typeface="Times New Roman" pitchFamily="18" charset="0"/>
              </a:rPr>
              <a:t>Apollon</a:t>
            </a:r>
            <a:r>
              <a:rPr lang="tr-TR" sz="1400" dirty="0">
                <a:latin typeface="Times New Roman" pitchFamily="18" charset="0"/>
                <a:cs typeface="Times New Roman" pitchFamily="18" charset="0"/>
              </a:rPr>
              <a:t> , mitolojide müziğin, sanatların, güneşin, ateşin ve şiirin tanrısıdır. Ayrıca kehanet yapan, bilici tanrıdır.Aynı zamanda kahinlik yeteneğini diğer insanlara da transfer edebilir  Zeus ve Leto'nun oğlu, Artemis'in ikiz kardeşidir. Ayrıca adı değişmeden, Roma mitolojisine geçen tek tanrıdır. Gümüş yayıyla oku en uzağa o atabilir; okların tanrısıdır. Tıbbı insanlara o öğretmiştir; hekimliğin tanrısıdır. Asla yalan söylemez; ışığın ve gerçeğin tanrısıdır. </a:t>
            </a:r>
          </a:p>
        </p:txBody>
      </p:sp>
      <p:pic>
        <p:nvPicPr>
          <p:cNvPr id="5122" name="Picture 2"/>
          <p:cNvPicPr>
            <a:picLocks noGrp="1" noChangeAspect="1" noChangeArrowheads="1"/>
          </p:cNvPicPr>
          <p:nvPr>
            <p:ph type="pic" idx="1"/>
          </p:nvPr>
        </p:nvPicPr>
        <p:blipFill>
          <a:blip r:embed="rId3"/>
          <a:srcRect t="15665" b="15665"/>
          <a:stretch>
            <a:fillRect/>
          </a:stretch>
        </p:blipFill>
        <p:spPr bwMode="auto">
          <a:xfrm>
            <a:off x="142844" y="0"/>
            <a:ext cx="3114668" cy="2878111"/>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500826" y="428604"/>
            <a:ext cx="1895475" cy="25336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6357950" y="3286124"/>
            <a:ext cx="2244012" cy="264320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919146"/>
          </a:xfrm>
        </p:spPr>
        <p:txBody>
          <a:bodyPr>
            <a:normAutofit/>
          </a:bodyPr>
          <a:lstStyle/>
          <a:p>
            <a:pPr algn="ctr"/>
            <a:r>
              <a:rPr lang="tr-TR" sz="3600" dirty="0">
                <a:latin typeface="Times New Roman" pitchFamily="18" charset="0"/>
                <a:cs typeface="Times New Roman" pitchFamily="18" charset="0"/>
              </a:rPr>
              <a:t>EFES VE BERGAMA</a:t>
            </a:r>
          </a:p>
        </p:txBody>
      </p:sp>
      <p:pic>
        <p:nvPicPr>
          <p:cNvPr id="7180" name="Picture 12"/>
          <p:cNvPicPr>
            <a:picLocks noChangeAspect="1" noChangeArrowheads="1"/>
          </p:cNvPicPr>
          <p:nvPr/>
        </p:nvPicPr>
        <p:blipFill>
          <a:blip r:embed="rId3"/>
          <a:srcRect/>
          <a:stretch>
            <a:fillRect/>
          </a:stretch>
        </p:blipFill>
        <p:spPr bwMode="auto">
          <a:xfrm>
            <a:off x="285720" y="1285860"/>
            <a:ext cx="4071966" cy="5072098"/>
          </a:xfrm>
          <a:prstGeom prst="rect">
            <a:avLst/>
          </a:prstGeom>
          <a:noFill/>
          <a:ln w="9525">
            <a:noFill/>
            <a:miter lim="800000"/>
            <a:headEnd/>
            <a:tailEnd/>
          </a:ln>
          <a:effectLst/>
        </p:spPr>
      </p:pic>
      <p:pic>
        <p:nvPicPr>
          <p:cNvPr id="7181" name="Picture 13"/>
          <p:cNvPicPr>
            <a:picLocks noChangeAspect="1" noChangeArrowheads="1"/>
          </p:cNvPicPr>
          <p:nvPr/>
        </p:nvPicPr>
        <p:blipFill>
          <a:blip r:embed="rId4"/>
          <a:srcRect/>
          <a:stretch>
            <a:fillRect/>
          </a:stretch>
        </p:blipFill>
        <p:spPr bwMode="auto">
          <a:xfrm>
            <a:off x="4357686" y="1285860"/>
            <a:ext cx="3929090" cy="504874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990584"/>
          </a:xfrm>
        </p:spPr>
        <p:txBody>
          <a:bodyPr>
            <a:normAutofit fontScale="90000"/>
          </a:bodyPr>
          <a:lstStyle/>
          <a:p>
            <a:pPr algn="ctr"/>
            <a:r>
              <a:rPr lang="tr-TR" dirty="0">
                <a:latin typeface="Times New Roman" pitchFamily="18" charset="0"/>
                <a:cs typeface="Times New Roman" pitchFamily="18" charset="0"/>
              </a:rPr>
              <a:t>AFRODİSİAS       MİLET          DİDİM</a:t>
            </a:r>
          </a:p>
        </p:txBody>
      </p:sp>
      <p:pic>
        <p:nvPicPr>
          <p:cNvPr id="8200" name="Picture 8"/>
          <p:cNvPicPr>
            <a:picLocks noChangeAspect="1" noChangeArrowheads="1"/>
          </p:cNvPicPr>
          <p:nvPr/>
        </p:nvPicPr>
        <p:blipFill>
          <a:blip r:embed="rId2"/>
          <a:srcRect/>
          <a:stretch>
            <a:fillRect/>
          </a:stretch>
        </p:blipFill>
        <p:spPr bwMode="auto">
          <a:xfrm>
            <a:off x="785786" y="1428736"/>
            <a:ext cx="7937484" cy="471490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1073</TotalTime>
  <Words>317</Words>
  <Application>Microsoft Office PowerPoint</Application>
  <PresentationFormat>Ekran Gösterisi (4:3)</PresentationFormat>
  <Paragraphs>38</Paragraphs>
  <Slides>11</Slides>
  <Notes>8</Notes>
  <HiddenSlides>1</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vt:lpstr>
      <vt:lpstr>Calibri</vt:lpstr>
      <vt:lpstr>Constantia</vt:lpstr>
      <vt:lpstr>MS Mincho</vt:lpstr>
      <vt:lpstr>Times New Roman</vt:lpstr>
      <vt:lpstr>Verdana</vt:lpstr>
      <vt:lpstr>Wingdings 2</vt:lpstr>
      <vt:lpstr>Kağıt</vt:lpstr>
      <vt:lpstr>ANADOLU UYGARLIKLARI</vt:lpstr>
      <vt:lpstr>İYONYA </vt:lpstr>
      <vt:lpstr>PowerPoint Sunusu</vt:lpstr>
      <vt:lpstr>ARTEMİS  TAPINAĞI</vt:lpstr>
      <vt:lpstr>ARTEMİS</vt:lpstr>
      <vt:lpstr>Z E U S</vt:lpstr>
      <vt:lpstr>Athena, Yunan mitolojisinde  zeka, sanat, strateji, ilham ve barış tanrıçasıdır.  Babası Tanrıların başı Zeus’dur. Sembolleri, kalkan, mızrak, zeytin dalı ve baykuştur. Mızrak savaşı, zeytin dalı barışı, gök gözlü baykuş da bilgeliği temsil eder. Athena, Atina kentinin baş tanrıçası ve koruyucusudur, kent ismini de ondan almıştır.   </vt:lpstr>
      <vt:lpstr>EFES VE BERGAMA</vt:lpstr>
      <vt:lpstr>AFRODİSİAS       MİLET          DİDİM</vt:lpstr>
      <vt:lpstr>DOR-İYON-CORİNT NİZAMLARI</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HİTİLER(ETİLER)</dc:title>
  <dc:creator>Microsoft-PC</dc:creator>
  <cp:lastModifiedBy>Fuat Atasoy</cp:lastModifiedBy>
  <cp:revision>146</cp:revision>
  <dcterms:created xsi:type="dcterms:W3CDTF">2013-09-16T15:17:53Z</dcterms:created>
  <dcterms:modified xsi:type="dcterms:W3CDTF">2019-05-02T12:58:52Z</dcterms:modified>
</cp:coreProperties>
</file>