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76"/>
  </p:normalViewPr>
  <p:slideViewPr>
    <p:cSldViewPr snapToGrid="0" snapToObjects="1">
      <p:cViewPr varScale="1">
        <p:scale>
          <a:sx n="112" d="100"/>
          <a:sy n="112" d="100"/>
        </p:scale>
        <p:origin x="5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E8E3B1-753B-5946-9240-BC7C8525C05C}" type="datetimeFigureOut">
              <a:rPr lang="tr-TR" smtClean="0"/>
              <a:t>26.03.2018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9D1501-6DF3-9F43-A5FE-61E9E2CD53C8}" type="slidenum">
              <a:rPr lang="tr-TR" smtClean="0"/>
              <a:t>‹#›</a:t>
            </a:fld>
            <a:endParaRPr lang="tr-TR"/>
          </a:p>
        </p:txBody>
      </p:sp>
    </p:spTree>
    <p:extLst>
      <p:ext uri="{BB962C8B-B14F-4D97-AF65-F5344CB8AC3E}">
        <p14:creationId xmlns:p14="http://schemas.microsoft.com/office/powerpoint/2010/main" val="1289392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F44DF9FA-463F-437F-8779-A1682D7696AA}" type="slidenum">
              <a:rPr lang="tr-TR" smtClean="0"/>
              <a:pPr/>
              <a:t>4</a:t>
            </a:fld>
            <a:endParaRPr lang="tr-TR"/>
          </a:p>
        </p:txBody>
      </p:sp>
    </p:spTree>
    <p:extLst>
      <p:ext uri="{BB962C8B-B14F-4D97-AF65-F5344CB8AC3E}">
        <p14:creationId xmlns:p14="http://schemas.microsoft.com/office/powerpoint/2010/main" val="563744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44DF9FA-463F-437F-8779-A1682D7696AA}" type="slidenum">
              <a:rPr lang="tr-TR" smtClean="0"/>
              <a:pPr/>
              <a:t>5</a:t>
            </a:fld>
            <a:endParaRPr lang="tr-TR"/>
          </a:p>
        </p:txBody>
      </p:sp>
    </p:spTree>
    <p:extLst>
      <p:ext uri="{BB962C8B-B14F-4D97-AF65-F5344CB8AC3E}">
        <p14:creationId xmlns:p14="http://schemas.microsoft.com/office/powerpoint/2010/main" val="1914755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33A264A-67CD-6348-8086-24D58DC5E392}"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91DD4D-6AD0-8D4D-B3A8-15F1F8AADA90}" type="slidenum">
              <a:rPr lang="tr-TR" smtClean="0"/>
              <a:t>‹#›</a:t>
            </a:fld>
            <a:endParaRPr lang="tr-TR"/>
          </a:p>
        </p:txBody>
      </p:sp>
    </p:spTree>
    <p:extLst>
      <p:ext uri="{BB962C8B-B14F-4D97-AF65-F5344CB8AC3E}">
        <p14:creationId xmlns:p14="http://schemas.microsoft.com/office/powerpoint/2010/main" val="987463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33A264A-67CD-6348-8086-24D58DC5E392}"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91DD4D-6AD0-8D4D-B3A8-15F1F8AADA90}" type="slidenum">
              <a:rPr lang="tr-TR" smtClean="0"/>
              <a:t>‹#›</a:t>
            </a:fld>
            <a:endParaRPr lang="tr-TR"/>
          </a:p>
        </p:txBody>
      </p:sp>
    </p:spTree>
    <p:extLst>
      <p:ext uri="{BB962C8B-B14F-4D97-AF65-F5344CB8AC3E}">
        <p14:creationId xmlns:p14="http://schemas.microsoft.com/office/powerpoint/2010/main" val="1792134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33A264A-67CD-6348-8086-24D58DC5E392}"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91DD4D-6AD0-8D4D-B3A8-15F1F8AADA90}" type="slidenum">
              <a:rPr lang="tr-TR" smtClean="0"/>
              <a:t>‹#›</a:t>
            </a:fld>
            <a:endParaRPr lang="tr-TR"/>
          </a:p>
        </p:txBody>
      </p:sp>
    </p:spTree>
    <p:extLst>
      <p:ext uri="{BB962C8B-B14F-4D97-AF65-F5344CB8AC3E}">
        <p14:creationId xmlns:p14="http://schemas.microsoft.com/office/powerpoint/2010/main" val="1950980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33A264A-67CD-6348-8086-24D58DC5E392}"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91DD4D-6AD0-8D4D-B3A8-15F1F8AADA90}" type="slidenum">
              <a:rPr lang="tr-TR" smtClean="0"/>
              <a:t>‹#›</a:t>
            </a:fld>
            <a:endParaRPr lang="tr-TR"/>
          </a:p>
        </p:txBody>
      </p:sp>
    </p:spTree>
    <p:extLst>
      <p:ext uri="{BB962C8B-B14F-4D97-AF65-F5344CB8AC3E}">
        <p14:creationId xmlns:p14="http://schemas.microsoft.com/office/powerpoint/2010/main" val="537067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433A264A-67CD-6348-8086-24D58DC5E392}"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91DD4D-6AD0-8D4D-B3A8-15F1F8AADA90}" type="slidenum">
              <a:rPr lang="tr-TR" smtClean="0"/>
              <a:t>‹#›</a:t>
            </a:fld>
            <a:endParaRPr lang="tr-TR"/>
          </a:p>
        </p:txBody>
      </p:sp>
    </p:spTree>
    <p:extLst>
      <p:ext uri="{BB962C8B-B14F-4D97-AF65-F5344CB8AC3E}">
        <p14:creationId xmlns:p14="http://schemas.microsoft.com/office/powerpoint/2010/main" val="618107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33A264A-67CD-6348-8086-24D58DC5E392}"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391DD4D-6AD0-8D4D-B3A8-15F1F8AADA90}" type="slidenum">
              <a:rPr lang="tr-TR" smtClean="0"/>
              <a:t>‹#›</a:t>
            </a:fld>
            <a:endParaRPr lang="tr-TR"/>
          </a:p>
        </p:txBody>
      </p:sp>
    </p:spTree>
    <p:extLst>
      <p:ext uri="{BB962C8B-B14F-4D97-AF65-F5344CB8AC3E}">
        <p14:creationId xmlns:p14="http://schemas.microsoft.com/office/powerpoint/2010/main" val="1154251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33A264A-67CD-6348-8086-24D58DC5E392}" type="datetimeFigureOut">
              <a:rPr lang="tr-TR" smtClean="0"/>
              <a:t>26.03.2018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391DD4D-6AD0-8D4D-B3A8-15F1F8AADA90}" type="slidenum">
              <a:rPr lang="tr-TR" smtClean="0"/>
              <a:t>‹#›</a:t>
            </a:fld>
            <a:endParaRPr lang="tr-TR"/>
          </a:p>
        </p:txBody>
      </p:sp>
    </p:spTree>
    <p:extLst>
      <p:ext uri="{BB962C8B-B14F-4D97-AF65-F5344CB8AC3E}">
        <p14:creationId xmlns:p14="http://schemas.microsoft.com/office/powerpoint/2010/main" val="1278773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433A264A-67CD-6348-8086-24D58DC5E392}" type="datetimeFigureOut">
              <a:rPr lang="tr-TR" smtClean="0"/>
              <a:t>26.03.2018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391DD4D-6AD0-8D4D-B3A8-15F1F8AADA90}" type="slidenum">
              <a:rPr lang="tr-TR" smtClean="0"/>
              <a:t>‹#›</a:t>
            </a:fld>
            <a:endParaRPr lang="tr-TR"/>
          </a:p>
        </p:txBody>
      </p:sp>
    </p:spTree>
    <p:extLst>
      <p:ext uri="{BB962C8B-B14F-4D97-AF65-F5344CB8AC3E}">
        <p14:creationId xmlns:p14="http://schemas.microsoft.com/office/powerpoint/2010/main" val="332934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33A264A-67CD-6348-8086-24D58DC5E392}" type="datetimeFigureOut">
              <a:rPr lang="tr-TR" smtClean="0"/>
              <a:t>26.03.2018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391DD4D-6AD0-8D4D-B3A8-15F1F8AADA90}" type="slidenum">
              <a:rPr lang="tr-TR" smtClean="0"/>
              <a:t>‹#›</a:t>
            </a:fld>
            <a:endParaRPr lang="tr-TR"/>
          </a:p>
        </p:txBody>
      </p:sp>
    </p:spTree>
    <p:extLst>
      <p:ext uri="{BB962C8B-B14F-4D97-AF65-F5344CB8AC3E}">
        <p14:creationId xmlns:p14="http://schemas.microsoft.com/office/powerpoint/2010/main" val="1430165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433A264A-67CD-6348-8086-24D58DC5E392}"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391DD4D-6AD0-8D4D-B3A8-15F1F8AADA90}" type="slidenum">
              <a:rPr lang="tr-TR" smtClean="0"/>
              <a:t>‹#›</a:t>
            </a:fld>
            <a:endParaRPr lang="tr-TR"/>
          </a:p>
        </p:txBody>
      </p:sp>
    </p:spTree>
    <p:extLst>
      <p:ext uri="{BB962C8B-B14F-4D97-AF65-F5344CB8AC3E}">
        <p14:creationId xmlns:p14="http://schemas.microsoft.com/office/powerpoint/2010/main" val="4593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433A264A-67CD-6348-8086-24D58DC5E392}"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391DD4D-6AD0-8D4D-B3A8-15F1F8AADA90}" type="slidenum">
              <a:rPr lang="tr-TR" smtClean="0"/>
              <a:t>‹#›</a:t>
            </a:fld>
            <a:endParaRPr lang="tr-TR"/>
          </a:p>
        </p:txBody>
      </p:sp>
    </p:spTree>
    <p:extLst>
      <p:ext uri="{BB962C8B-B14F-4D97-AF65-F5344CB8AC3E}">
        <p14:creationId xmlns:p14="http://schemas.microsoft.com/office/powerpoint/2010/main" val="203911085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3A264A-67CD-6348-8086-24D58DC5E392}" type="datetimeFigureOut">
              <a:rPr lang="tr-TR" smtClean="0"/>
              <a:t>26.03.2018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91DD4D-6AD0-8D4D-B3A8-15F1F8AADA90}" type="slidenum">
              <a:rPr lang="tr-TR" smtClean="0"/>
              <a:t>‹#›</a:t>
            </a:fld>
            <a:endParaRPr lang="tr-TR"/>
          </a:p>
        </p:txBody>
      </p:sp>
    </p:spTree>
    <p:extLst>
      <p:ext uri="{BB962C8B-B14F-4D97-AF65-F5344CB8AC3E}">
        <p14:creationId xmlns:p14="http://schemas.microsoft.com/office/powerpoint/2010/main" val="2725989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Türkiye Cumhuriyeti’nin Temel İlkeleri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301208"/>
          </a:xfrm>
        </p:spPr>
        <p:txBody>
          <a:bodyPr>
            <a:noAutofit/>
          </a:bodyPr>
          <a:lstStyle/>
          <a:p>
            <a:pPr marL="0" indent="0">
              <a:spcBef>
                <a:spcPts val="300"/>
              </a:spcBef>
              <a:buNone/>
            </a:pPr>
            <a:r>
              <a:rPr lang="tr-TR" sz="2000" b="1" u="sng" dirty="0">
                <a:latin typeface="Bookman Old Style" panose="02050604050505020204" pitchFamily="18" charset="0"/>
              </a:rPr>
              <a:t>Sosyal Devlet:</a:t>
            </a:r>
          </a:p>
          <a:p>
            <a:pPr marL="0" indent="0">
              <a:buNone/>
            </a:pPr>
            <a:r>
              <a:rPr lang="tr-TR" sz="2000" dirty="0">
                <a:latin typeface="Bookman Old Style" panose="02050604050505020204" pitchFamily="18" charset="0"/>
              </a:rPr>
              <a:t>Devletin, sosyal barışı ve sosyal adaleti sağlamak amacıyla sosyal ve ekonomik hayata aktif müdahalesini gerekli ve meşru gören anlayış…</a:t>
            </a:r>
          </a:p>
          <a:p>
            <a:pPr marL="0" indent="0">
              <a:buNone/>
            </a:pPr>
            <a:r>
              <a:rPr lang="tr-TR" sz="2000" dirty="0">
                <a:latin typeface="Bookman Old Style" panose="02050604050505020204" pitchFamily="18" charset="0"/>
                <a:sym typeface="Wingdings" panose="05000000000000000000" pitchFamily="2" charset="2"/>
              </a:rPr>
              <a:t>Özel sektörün yanında varlık ve etkinlik gösteren ayrı bir kamu sektörüne/kamu yönetimine sahip, üretim ve bölüşüm süreçlerini toplumsal kalkınma ve refah amaçları doğrultusunda doğrudan ve dolaylı araçlarla yönlendiren devlet…</a:t>
            </a:r>
          </a:p>
          <a:p>
            <a:pPr marL="0" indent="0">
              <a:buNone/>
            </a:pPr>
            <a:r>
              <a:rPr lang="tr-TR" sz="2000" dirty="0">
                <a:latin typeface="Bookman Old Style" panose="02050604050505020204" pitchFamily="18" charset="0"/>
              </a:rPr>
              <a:t>Devlet, pozitif statü hakları çerçevesinde insanları özgürleştirir…</a:t>
            </a:r>
          </a:p>
          <a:p>
            <a:pPr marL="0" indent="0">
              <a:buNone/>
            </a:pPr>
            <a:r>
              <a:rPr lang="tr-TR" sz="2000" dirty="0">
                <a:latin typeface="Bookman Old Style" panose="02050604050505020204" pitchFamily="18" charset="0"/>
              </a:rPr>
              <a:t>İnsan onuruna yaraşan asgari bir yaşam düzeyi sağlama</a:t>
            </a:r>
            <a:r>
              <a:rPr lang="tr-TR" sz="2000" dirty="0">
                <a:latin typeface="Bookman Old Style" panose="02050604050505020204" pitchFamily="18" charset="0"/>
                <a:sym typeface="Wingdings" panose="05000000000000000000" pitchFamily="2" charset="2"/>
              </a:rPr>
              <a:t>sosyal </a:t>
            </a:r>
            <a:r>
              <a:rPr lang="tr-TR" sz="2000" u="sng" dirty="0">
                <a:latin typeface="Bookman Old Style" panose="02050604050505020204" pitchFamily="18" charset="0"/>
                <a:sym typeface="Wingdings" panose="05000000000000000000" pitchFamily="2" charset="2"/>
              </a:rPr>
              <a:t>haklar</a:t>
            </a:r>
            <a:r>
              <a:rPr lang="tr-TR" sz="2000" dirty="0">
                <a:latin typeface="Bookman Old Style" panose="02050604050505020204" pitchFamily="18" charset="0"/>
                <a:sym typeface="Wingdings" panose="05000000000000000000" pitchFamily="2" charset="2"/>
              </a:rPr>
              <a:t>: sağlık hakkı, eğitim hakkı, konut hakkı</a:t>
            </a:r>
            <a:r>
              <a:rPr lang="tr-TR" sz="2000" dirty="0">
                <a:latin typeface="Bookman Old Style" panose="02050604050505020204" pitchFamily="18" charset="0"/>
                <a:sym typeface="Wingdings" panose="05000000000000000000" pitchFamily="2" charset="2"/>
              </a:rPr>
              <a:t>, çalışma </a:t>
            </a:r>
            <a:r>
              <a:rPr lang="tr-TR" sz="2000" dirty="0">
                <a:latin typeface="Bookman Old Style" panose="02050604050505020204" pitchFamily="18" charset="0"/>
                <a:sym typeface="Wingdings" panose="05000000000000000000" pitchFamily="2" charset="2"/>
              </a:rPr>
              <a:t>hakkı, </a:t>
            </a:r>
            <a:r>
              <a:rPr lang="tr-TR" sz="2000" dirty="0">
                <a:latin typeface="Bookman Old Style" panose="02050604050505020204" pitchFamily="18" charset="0"/>
                <a:sym typeface="Wingdings" panose="05000000000000000000" pitchFamily="2" charset="2"/>
              </a:rPr>
              <a:t>sosyal </a:t>
            </a:r>
            <a:r>
              <a:rPr lang="tr-TR" sz="2000" dirty="0">
                <a:latin typeface="Bookman Old Style" panose="02050604050505020204" pitchFamily="18" charset="0"/>
                <a:sym typeface="Wingdings" panose="05000000000000000000" pitchFamily="2" charset="2"/>
              </a:rPr>
              <a:t>güvenlik hakkı, adil ücret hakkı…</a:t>
            </a:r>
          </a:p>
        </p:txBody>
      </p:sp>
    </p:spTree>
    <p:extLst>
      <p:ext uri="{BB962C8B-B14F-4D97-AF65-F5344CB8AC3E}">
        <p14:creationId xmlns:p14="http://schemas.microsoft.com/office/powerpoint/2010/main" val="12231803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İdarenin bütünlüğü ilkesi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4968552"/>
          </a:xfrm>
        </p:spPr>
        <p:txBody>
          <a:bodyPr>
            <a:noAutofit/>
          </a:bodyPr>
          <a:lstStyle/>
          <a:p>
            <a:pPr marL="0" indent="0">
              <a:buNone/>
            </a:pPr>
            <a:endParaRPr lang="tr-TR" sz="2400" dirty="0">
              <a:latin typeface="Bookman Old Style" pitchFamily="18" charset="0"/>
            </a:endParaRPr>
          </a:p>
          <a:p>
            <a:pPr marL="0" indent="0">
              <a:buNone/>
            </a:pPr>
            <a:r>
              <a:rPr lang="tr-TR" sz="2400" dirty="0">
                <a:latin typeface="Bookman Old Style" pitchFamily="18" charset="0"/>
              </a:rPr>
              <a:t>İdarenin bütünlüğü ilkesinin iki ana unsuru/aracı, bir yardımcı unsuru vardır.</a:t>
            </a:r>
          </a:p>
          <a:p>
            <a:r>
              <a:rPr lang="tr-TR" sz="2400" b="1" dirty="0">
                <a:latin typeface="Bookman Old Style" pitchFamily="18" charset="0"/>
              </a:rPr>
              <a:t>Hiyerarşi </a:t>
            </a:r>
            <a:r>
              <a:rPr lang="tr-TR" sz="2400" dirty="0">
                <a:latin typeface="Bookman Old Style" pitchFamily="18" charset="0"/>
              </a:rPr>
              <a:t>(yetki temerküzü, yetki yoğunluğu, </a:t>
            </a:r>
            <a:r>
              <a:rPr lang="tr-TR" sz="2400" i="1" dirty="0">
                <a:latin typeface="Bookman Old Style" pitchFamily="18" charset="0"/>
              </a:rPr>
              <a:t>concentration</a:t>
            </a:r>
            <a:r>
              <a:rPr lang="tr-TR" sz="2400" dirty="0">
                <a:latin typeface="Bookman Old Style" pitchFamily="18" charset="0"/>
              </a:rPr>
              <a:t>)</a:t>
            </a:r>
            <a:endParaRPr lang="tr-TR" sz="2400" b="1" dirty="0">
              <a:latin typeface="Bookman Old Style" pitchFamily="18" charset="0"/>
            </a:endParaRPr>
          </a:p>
          <a:p>
            <a:r>
              <a:rPr lang="tr-TR" sz="2400" b="1" dirty="0">
                <a:latin typeface="Bookman Old Style" pitchFamily="18" charset="0"/>
              </a:rPr>
              <a:t>İdari vesayet </a:t>
            </a:r>
            <a:r>
              <a:rPr lang="tr-TR" sz="2400" dirty="0">
                <a:latin typeface="Bookman Old Style" pitchFamily="18" charset="0"/>
              </a:rPr>
              <a:t>(</a:t>
            </a:r>
            <a:r>
              <a:rPr lang="tr-TR" sz="2400" i="1" dirty="0">
                <a:latin typeface="Bookman Old Style" pitchFamily="18" charset="0"/>
              </a:rPr>
              <a:t>administrative tutelage</a:t>
            </a:r>
            <a:r>
              <a:rPr lang="tr-TR" sz="2400" dirty="0">
                <a:latin typeface="Bookman Old Style" pitchFamily="18" charset="0"/>
              </a:rPr>
              <a:t>)</a:t>
            </a:r>
          </a:p>
          <a:p>
            <a:r>
              <a:rPr lang="tr-TR" sz="2400" dirty="0">
                <a:latin typeface="Bookman Old Style" pitchFamily="18" charset="0"/>
              </a:rPr>
              <a:t>Yetki genişliği (adem-i temerküz, tevzi-i mezuniyet, </a:t>
            </a:r>
            <a:r>
              <a:rPr lang="tr-TR" sz="2400" i="1" dirty="0">
                <a:latin typeface="Bookman Old Style" pitchFamily="18" charset="0"/>
              </a:rPr>
              <a:t>deconcentration</a:t>
            </a:r>
            <a:r>
              <a:rPr lang="tr-TR" sz="2400" dirty="0">
                <a:latin typeface="Bookman Old Style" pitchFamily="18" charset="0"/>
              </a:rPr>
              <a:t>)</a:t>
            </a:r>
          </a:p>
        </p:txBody>
      </p:sp>
    </p:spTree>
    <p:extLst>
      <p:ext uri="{BB962C8B-B14F-4D97-AF65-F5344CB8AC3E}">
        <p14:creationId xmlns:p14="http://schemas.microsoft.com/office/powerpoint/2010/main" val="396702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Türkiye Cumhuriyeti’nin Temel İlkeleri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301208"/>
          </a:xfrm>
        </p:spPr>
        <p:txBody>
          <a:bodyPr>
            <a:noAutofit/>
          </a:bodyPr>
          <a:lstStyle/>
          <a:p>
            <a:pPr marL="0" indent="0">
              <a:spcBef>
                <a:spcPts val="300"/>
              </a:spcBef>
              <a:buNone/>
            </a:pPr>
            <a:r>
              <a:rPr lang="tr-TR" sz="2400" b="1" u="sng" dirty="0">
                <a:latin typeface="Bookman Old Style" panose="02050604050505020204" pitchFamily="18" charset="0"/>
              </a:rPr>
              <a:t>Sosyal Devlet:</a:t>
            </a:r>
          </a:p>
          <a:p>
            <a:pPr marL="0" indent="0">
              <a:spcBef>
                <a:spcPts val="300"/>
              </a:spcBef>
              <a:buNone/>
            </a:pPr>
            <a:r>
              <a:rPr lang="tr-TR" sz="2400" dirty="0">
                <a:latin typeface="Bookman Old Style" panose="02050604050505020204" pitchFamily="18" charset="0"/>
                <a:sym typeface="Wingdings" panose="05000000000000000000" pitchFamily="2" charset="2"/>
              </a:rPr>
              <a:t>Gelir adaletinin sağlanması: vergi politikaları (artan oranlı vergi, mali güce göre vergi, vergi yükünün adaletli ve dengeli dağılımı), kamulaştıma ve devletleştirme, toprak reformu…</a:t>
            </a:r>
          </a:p>
          <a:p>
            <a:pPr marL="0" indent="0">
              <a:spcBef>
                <a:spcPts val="300"/>
              </a:spcBef>
              <a:buNone/>
            </a:pPr>
            <a:r>
              <a:rPr lang="tr-TR" sz="2400" u="sng" dirty="0">
                <a:latin typeface="Bookman Old Style" panose="02050604050505020204" pitchFamily="18" charset="0"/>
                <a:sym typeface="Wingdings" panose="05000000000000000000" pitchFamily="2" charset="2"/>
              </a:rPr>
              <a:t>Eleştiri:</a:t>
            </a:r>
            <a:r>
              <a:rPr lang="tr-TR" sz="2400" dirty="0">
                <a:latin typeface="Bookman Old Style" panose="02050604050505020204" pitchFamily="18" charset="0"/>
                <a:sym typeface="Wingdings" panose="05000000000000000000" pitchFamily="2" charset="2"/>
              </a:rPr>
              <a:t> bedavacılık (</a:t>
            </a:r>
            <a:r>
              <a:rPr lang="tr-TR" sz="2400" i="1" dirty="0">
                <a:latin typeface="Bookman Old Style" panose="02050604050505020204" pitchFamily="18" charset="0"/>
                <a:sym typeface="Wingdings" panose="05000000000000000000" pitchFamily="2" charset="2"/>
              </a:rPr>
              <a:t>free rider</a:t>
            </a:r>
            <a:r>
              <a:rPr lang="tr-TR" sz="2400" dirty="0">
                <a:latin typeface="Bookman Old Style" panose="02050604050505020204" pitchFamily="18" charset="0"/>
                <a:sym typeface="Wingdings" panose="05000000000000000000" pitchFamily="2" charset="2"/>
              </a:rPr>
              <a:t>)/nimetlerin toplanması ama külfetlerin başkalarının sırtına yüklenmesi/başkalarının yararına çalışmaya zorlayan haksız bir müdahale…</a:t>
            </a:r>
            <a:endParaRPr lang="tr-TR" sz="2400" dirty="0">
              <a:latin typeface="Bookman Old Style" panose="02050604050505020204" pitchFamily="18" charset="0"/>
            </a:endParaRPr>
          </a:p>
          <a:p>
            <a:pPr marL="0" indent="0">
              <a:spcBef>
                <a:spcPts val="300"/>
              </a:spcBef>
              <a:buNone/>
            </a:pPr>
            <a:endParaRPr lang="tr-TR" sz="2400" dirty="0">
              <a:latin typeface="Bookman Old Style" panose="02050604050505020204" pitchFamily="18" charset="0"/>
            </a:endParaRPr>
          </a:p>
        </p:txBody>
      </p:sp>
    </p:spTree>
    <p:extLst>
      <p:ext uri="{BB962C8B-B14F-4D97-AF65-F5344CB8AC3E}">
        <p14:creationId xmlns:p14="http://schemas.microsoft.com/office/powerpoint/2010/main" val="131105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Türkiye Cumhuriyeti’nin Temel İlkeleri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4896544"/>
          </a:xfrm>
        </p:spPr>
        <p:txBody>
          <a:bodyPr>
            <a:noAutofit/>
          </a:bodyPr>
          <a:lstStyle/>
          <a:p>
            <a:pPr marL="0" indent="0">
              <a:spcBef>
                <a:spcPts val="300"/>
              </a:spcBef>
              <a:buNone/>
            </a:pPr>
            <a:endParaRPr lang="tr-TR" sz="1900" b="1" u="sng" dirty="0">
              <a:latin typeface="Bookman Old Style" pitchFamily="18" charset="0"/>
            </a:endParaRPr>
          </a:p>
          <a:p>
            <a:pPr marL="0" indent="0">
              <a:spcBef>
                <a:spcPts val="300"/>
              </a:spcBef>
              <a:buNone/>
            </a:pPr>
            <a:r>
              <a:rPr lang="tr-TR" sz="1900" b="1" u="sng" dirty="0">
                <a:latin typeface="Bookman Old Style" pitchFamily="18" charset="0"/>
              </a:rPr>
              <a:t>Hukuk Devleti:</a:t>
            </a:r>
            <a:endParaRPr lang="tr-TR" sz="1900" dirty="0">
              <a:latin typeface="Bookman Old Style" panose="02050604050505020204" pitchFamily="18" charset="0"/>
            </a:endParaRPr>
          </a:p>
          <a:p>
            <a:pPr marL="0" indent="0">
              <a:spcBef>
                <a:spcPts val="300"/>
              </a:spcBef>
              <a:buNone/>
            </a:pPr>
            <a:r>
              <a:rPr lang="tr-TR" sz="1900" dirty="0">
                <a:latin typeface="Bookman Old Style" panose="02050604050505020204" pitchFamily="18" charset="0"/>
              </a:rPr>
              <a:t>Hukuk kurallarına bağlı olan, yurttaşlarına hukuki güvenlik sağlayan devlet…</a:t>
            </a:r>
          </a:p>
          <a:p>
            <a:pPr marL="0" indent="0">
              <a:spcBef>
                <a:spcPts val="300"/>
              </a:spcBef>
              <a:buNone/>
            </a:pPr>
            <a:r>
              <a:rPr lang="tr-TR" sz="1900" dirty="0">
                <a:latin typeface="Bookman Old Style" panose="02050604050505020204" pitchFamily="18" charset="0"/>
              </a:rPr>
              <a:t>Devlet etkinliklerinin hukuksal kurallara bağlı olduğu ve bireysel hakların hem devlet karşısında hem bireylerin birbirleriyle ilişkilerinde hukuk tarafından güvence altına alındığı devlet…</a:t>
            </a:r>
          </a:p>
          <a:p>
            <a:pPr marL="0" indent="0">
              <a:spcBef>
                <a:spcPts val="300"/>
              </a:spcBef>
              <a:buNone/>
            </a:pPr>
            <a:r>
              <a:rPr lang="tr-TR" sz="1900" dirty="0">
                <a:latin typeface="Bookman Old Style" panose="02050604050505020204" pitchFamily="18" charset="0"/>
              </a:rPr>
              <a:t>Devletin sınırlandırılması ve temel hak ve özgürlüklerin korunması…</a:t>
            </a:r>
          </a:p>
          <a:p>
            <a:pPr>
              <a:spcBef>
                <a:spcPts val="300"/>
              </a:spcBef>
            </a:pPr>
            <a:r>
              <a:rPr lang="tr-TR" sz="1900" dirty="0">
                <a:latin typeface="Bookman Old Style" panose="02050604050505020204" pitchFamily="18" charset="0"/>
              </a:rPr>
              <a:t>Yasama organı hukuka bağlı olmalı: </a:t>
            </a:r>
            <a:r>
              <a:rPr lang="tr-TR" sz="1900" i="1" dirty="0">
                <a:latin typeface="Bookman Old Style" pitchFamily="18" charset="0"/>
              </a:rPr>
              <a:t>Anayasanın </a:t>
            </a:r>
            <a:r>
              <a:rPr lang="tr-TR" sz="1900" i="1" dirty="0">
                <a:latin typeface="Bookman Old Style" pitchFamily="18" charset="0"/>
              </a:rPr>
              <a:t>bağlayıcılığı ve üstünlüğü </a:t>
            </a:r>
            <a:r>
              <a:rPr lang="tr-TR" sz="1900" b="1" dirty="0">
                <a:latin typeface="Bookman Old Style" pitchFamily="18" charset="0"/>
              </a:rPr>
              <a:t>Madde </a:t>
            </a:r>
            <a:r>
              <a:rPr lang="tr-TR" sz="1900" b="1" dirty="0">
                <a:latin typeface="Bookman Old Style" pitchFamily="18" charset="0"/>
              </a:rPr>
              <a:t>11 – </a:t>
            </a:r>
            <a:r>
              <a:rPr lang="tr-TR" sz="1900" dirty="0">
                <a:latin typeface="Bookman Old Style" pitchFamily="18" charset="0"/>
              </a:rPr>
              <a:t>Anayasa hükümleri, yasama, yürütme ve yargı organlarını, idare makamlarını ve diğer kuruluş ve kişileri bağlayan temel hukuk kurallarıdır. </a:t>
            </a:r>
            <a:r>
              <a:rPr lang="tr-TR" sz="1900" dirty="0">
                <a:latin typeface="Bookman Old Style" pitchFamily="18" charset="0"/>
              </a:rPr>
              <a:t>Kanunlar </a:t>
            </a:r>
            <a:r>
              <a:rPr lang="tr-TR" sz="1900" dirty="0">
                <a:latin typeface="Bookman Old Style" pitchFamily="18" charset="0"/>
              </a:rPr>
              <a:t>Anayasaya aykırı olamaz</a:t>
            </a:r>
            <a:r>
              <a:rPr lang="tr-TR" sz="1900" dirty="0">
                <a:latin typeface="Bookman Old Style" pitchFamily="18" charset="0"/>
              </a:rPr>
              <a:t>.</a:t>
            </a:r>
            <a:endParaRPr lang="tr-TR" sz="1900" dirty="0">
              <a:latin typeface="Bookman Old Style" pitchFamily="18" charset="0"/>
            </a:endParaRPr>
          </a:p>
        </p:txBody>
      </p:sp>
    </p:spTree>
    <p:extLst>
      <p:ext uri="{BB962C8B-B14F-4D97-AF65-F5344CB8AC3E}">
        <p14:creationId xmlns:p14="http://schemas.microsoft.com/office/powerpoint/2010/main" val="1750091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Türkiye Cumhuriyeti’nin Temel İlkeleri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301208"/>
          </a:xfrm>
        </p:spPr>
        <p:txBody>
          <a:bodyPr>
            <a:noAutofit/>
          </a:bodyPr>
          <a:lstStyle/>
          <a:p>
            <a:pPr marL="0" indent="0">
              <a:spcBef>
                <a:spcPts val="0"/>
              </a:spcBef>
              <a:buNone/>
            </a:pPr>
            <a:r>
              <a:rPr lang="tr-TR" sz="1900" b="1" u="sng" dirty="0">
                <a:latin typeface="Bookman Old Style" pitchFamily="18" charset="0"/>
              </a:rPr>
              <a:t>Hukuk Devleti:</a:t>
            </a:r>
          </a:p>
          <a:p>
            <a:pPr>
              <a:spcBef>
                <a:spcPts val="0"/>
              </a:spcBef>
            </a:pPr>
            <a:r>
              <a:rPr lang="tr-TR" sz="1900" dirty="0">
                <a:latin typeface="Bookman Old Style" panose="02050604050505020204" pitchFamily="18" charset="0"/>
              </a:rPr>
              <a:t>Yürütme organı hukuka bağlı olmalı: </a:t>
            </a:r>
            <a:r>
              <a:rPr lang="tr-TR" sz="1900" b="1" dirty="0">
                <a:latin typeface="Bookman Old Style" pitchFamily="18" charset="0"/>
              </a:rPr>
              <a:t>Madde 8 – </a:t>
            </a:r>
            <a:r>
              <a:rPr lang="tr-TR" sz="1900" dirty="0">
                <a:latin typeface="Bookman Old Style" pitchFamily="18" charset="0"/>
              </a:rPr>
              <a:t>Yürütme yetkisi ve görevi, Cumhurbaşkanı ve Bakanlar Kurulu tarafından, Anayasaya ve kanunlara uygun olarak kullanılır ve yerine getirilir</a:t>
            </a:r>
            <a:r>
              <a:rPr lang="tr-TR" sz="1900" dirty="0">
                <a:latin typeface="Bookman Old Style" pitchFamily="18" charset="0"/>
              </a:rPr>
              <a:t>.</a:t>
            </a:r>
          </a:p>
          <a:p>
            <a:pPr>
              <a:spcBef>
                <a:spcPts val="0"/>
              </a:spcBef>
            </a:pPr>
            <a:r>
              <a:rPr lang="tr-TR" sz="1900" dirty="0">
                <a:latin typeface="Bookman Old Style" pitchFamily="18" charset="0"/>
              </a:rPr>
              <a:t>Yargı organı hukuka bağlı olmalı: </a:t>
            </a:r>
            <a:r>
              <a:rPr lang="tr-TR" sz="1900" i="1" dirty="0">
                <a:latin typeface="Bookman Old Style" pitchFamily="18" charset="0"/>
              </a:rPr>
              <a:t>Mahkemelerin </a:t>
            </a:r>
            <a:r>
              <a:rPr lang="tr-TR" sz="1900" i="1" dirty="0">
                <a:latin typeface="Bookman Old Style" pitchFamily="18" charset="0"/>
              </a:rPr>
              <a:t>bağımsızlığı </a:t>
            </a:r>
            <a:r>
              <a:rPr lang="tr-TR" sz="1900" b="1" dirty="0">
                <a:latin typeface="Bookman Old Style" pitchFamily="18" charset="0"/>
              </a:rPr>
              <a:t>Madde </a:t>
            </a:r>
            <a:r>
              <a:rPr lang="tr-TR" sz="1900" b="1" dirty="0">
                <a:latin typeface="Bookman Old Style" pitchFamily="18" charset="0"/>
              </a:rPr>
              <a:t>138 – </a:t>
            </a:r>
            <a:r>
              <a:rPr lang="tr-TR" sz="1900" dirty="0">
                <a:latin typeface="Bookman Old Style" pitchFamily="18" charset="0"/>
              </a:rPr>
              <a:t>Hakimler, görevlerinde bağımsızdırlar; Anayasaya, kanuna ve hukuka uygun olarak vicdanı kanaatlerine göre hüküm verirler. </a:t>
            </a:r>
          </a:p>
          <a:p>
            <a:pPr marL="0" indent="0">
              <a:spcBef>
                <a:spcPts val="0"/>
              </a:spcBef>
              <a:buNone/>
            </a:pPr>
            <a:r>
              <a:rPr lang="tr-TR" sz="1900" dirty="0">
                <a:latin typeface="Bookman Old Style" pitchFamily="18" charset="0"/>
              </a:rPr>
              <a:t>Hukuk kuralları belirlenmiş ve erişilebilir olmalı/Hukuka uygunluk denetimi esas olmalı</a:t>
            </a:r>
          </a:p>
          <a:p>
            <a:pPr>
              <a:spcBef>
                <a:spcPts val="0"/>
              </a:spcBef>
            </a:pPr>
            <a:r>
              <a:rPr lang="tr-TR" sz="2000" dirty="0">
                <a:latin typeface="Bookman Old Style" pitchFamily="18" charset="0"/>
              </a:rPr>
              <a:t>İdarenin bütün eylem ve işlemleri yargı denetimine tabi olmalıdır: </a:t>
            </a:r>
            <a:r>
              <a:rPr lang="tr-TR" sz="2000" b="1" dirty="0">
                <a:latin typeface="Bookman Old Style" pitchFamily="18" charset="0"/>
              </a:rPr>
              <a:t>Madde 125 – </a:t>
            </a:r>
            <a:r>
              <a:rPr lang="tr-TR" sz="2000" dirty="0">
                <a:latin typeface="Bookman Old Style" pitchFamily="18" charset="0"/>
              </a:rPr>
              <a:t>İdarenin her türlü eylem ve işlemlerine karşı yargı yolu </a:t>
            </a:r>
            <a:r>
              <a:rPr lang="tr-TR" sz="2000" dirty="0">
                <a:latin typeface="Bookman Old Style" pitchFamily="18" charset="0"/>
              </a:rPr>
              <a:t>açıktır (</a:t>
            </a:r>
            <a:r>
              <a:rPr lang="tr-TR" sz="2000" dirty="0">
                <a:latin typeface="Bookman Old Style" pitchFamily="18" charset="0"/>
              </a:rPr>
              <a:t>Yasama </a:t>
            </a:r>
            <a:r>
              <a:rPr lang="tr-TR" sz="2000" dirty="0">
                <a:latin typeface="Bookman Old Style" pitchFamily="18" charset="0"/>
              </a:rPr>
              <a:t>kısıntısı=İstisnalar</a:t>
            </a:r>
            <a:r>
              <a:rPr lang="tr-TR" sz="2000" dirty="0">
                <a:latin typeface="Bookman Old Style" pitchFamily="18" charset="0"/>
              </a:rPr>
              <a:t>: </a:t>
            </a:r>
            <a:r>
              <a:rPr lang="tr-TR" sz="2000" dirty="0">
                <a:solidFill>
                  <a:srgbClr val="FF0000"/>
                </a:solidFill>
                <a:latin typeface="Bookman Old Style" pitchFamily="18" charset="0"/>
              </a:rPr>
              <a:t>Cumhurbaşkanının tek başına yapacağı işlemler/YAŞ kararları [istisna: terfi işlemleri ile kadrosuzluk nedeniyle emekliye ayırma </a:t>
            </a:r>
            <a:r>
              <a:rPr lang="tr-TR" sz="2000" dirty="0">
                <a:solidFill>
                  <a:srgbClr val="FF0000"/>
                </a:solidFill>
                <a:latin typeface="Bookman Old Style" pitchFamily="18" charset="0"/>
              </a:rPr>
              <a:t>işlemleri hariç her türlü ilişik kesme kararlarına karşı yargı yolu açıktır]</a:t>
            </a:r>
            <a:r>
              <a:rPr lang="tr-TR" sz="2000" dirty="0">
                <a:latin typeface="Bookman Old Style" pitchFamily="18" charset="0"/>
              </a:rPr>
              <a:t>/</a:t>
            </a:r>
            <a:r>
              <a:rPr lang="tr-TR" sz="2000" dirty="0">
                <a:latin typeface="Bookman Old Style" pitchFamily="18" charset="0"/>
              </a:rPr>
              <a:t>HSYK kararları [HSYK’nın meslekten çıkarma cezasına ilişkin </a:t>
            </a:r>
            <a:r>
              <a:rPr lang="tr-TR" sz="2000" dirty="0">
                <a:latin typeface="Bookman Old Style" pitchFamily="18" charset="0"/>
              </a:rPr>
              <a:t>olan kararlara yargı yolu açıktır])</a:t>
            </a:r>
            <a:endParaRPr lang="tr-TR" sz="2000" dirty="0">
              <a:latin typeface="Bookman Old Style" pitchFamily="18" charset="0"/>
            </a:endParaRPr>
          </a:p>
          <a:p>
            <a:pPr marL="0" indent="0">
              <a:spcBef>
                <a:spcPts val="0"/>
              </a:spcBef>
              <a:buNone/>
            </a:pPr>
            <a:endParaRPr lang="tr-TR" sz="1900" dirty="0">
              <a:latin typeface="Bookman Old Style" pitchFamily="18" charset="0"/>
            </a:endParaRPr>
          </a:p>
        </p:txBody>
      </p:sp>
    </p:spTree>
    <p:extLst>
      <p:ext uri="{BB962C8B-B14F-4D97-AF65-F5344CB8AC3E}">
        <p14:creationId xmlns:p14="http://schemas.microsoft.com/office/powerpoint/2010/main" val="14739402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Türkiye Cumhuriyeti’nin Temel İlkeleri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301208"/>
          </a:xfrm>
        </p:spPr>
        <p:txBody>
          <a:bodyPr>
            <a:noAutofit/>
          </a:bodyPr>
          <a:lstStyle/>
          <a:p>
            <a:pPr marL="0" indent="0">
              <a:spcBef>
                <a:spcPts val="300"/>
              </a:spcBef>
              <a:buNone/>
            </a:pPr>
            <a:r>
              <a:rPr lang="tr-TR" sz="1700" b="1" u="sng" dirty="0">
                <a:latin typeface="Bookman Old Style" pitchFamily="18" charset="0"/>
              </a:rPr>
              <a:t>Hukuk Devleti:</a:t>
            </a:r>
          </a:p>
          <a:p>
            <a:pPr marL="0" indent="0">
              <a:spcBef>
                <a:spcPts val="300"/>
              </a:spcBef>
              <a:buNone/>
            </a:pPr>
            <a:endParaRPr lang="tr-TR" sz="1700" b="1" u="sng" dirty="0">
              <a:latin typeface="Bookman Old Style" pitchFamily="18" charset="0"/>
            </a:endParaRPr>
          </a:p>
          <a:p>
            <a:pPr>
              <a:spcBef>
                <a:spcPts val="300"/>
              </a:spcBef>
            </a:pPr>
            <a:r>
              <a:rPr lang="tr-TR" sz="1700" dirty="0">
                <a:latin typeface="Bookman Old Style" panose="02050604050505020204" pitchFamily="18" charset="0"/>
              </a:rPr>
              <a:t>Hakimler, bağımsız ve güvenceli olmalıdır: mahkemelerin bağımsızlığı. </a:t>
            </a:r>
            <a:r>
              <a:rPr lang="tr-TR" sz="1700" b="1" dirty="0">
                <a:latin typeface="Bookman Old Style" pitchFamily="18" charset="0"/>
              </a:rPr>
              <a:t>Madde </a:t>
            </a:r>
            <a:r>
              <a:rPr lang="tr-TR" sz="1700" b="1" dirty="0">
                <a:latin typeface="Bookman Old Style" pitchFamily="18" charset="0"/>
              </a:rPr>
              <a:t>138</a:t>
            </a:r>
            <a:r>
              <a:rPr lang="tr-TR" sz="1700" b="1" dirty="0">
                <a:latin typeface="Bookman Old Style" pitchFamily="18" charset="0"/>
              </a:rPr>
              <a:t> – </a:t>
            </a:r>
            <a:r>
              <a:rPr lang="tr-TR" sz="1700" dirty="0">
                <a:latin typeface="Bookman Old Style" pitchFamily="18" charset="0"/>
              </a:rPr>
              <a:t>Hiçbir organ, makam, merci veya kişi, yargı yetkisinin kullanılmasında mahkemelere ve hakimlere emir ve talimat veremez; genelge gönderemez; tavsiye ve telkinde bulunamaz. Görülmekte olan bir dava hakkında Yasama Meclisinde yargı yetkisinin kullanılması ile ilgili soru sorulamaz, görüşme yapılamaz veya herhangi bir beyanda bulunulamaz. Yasama ve yürütme organları ile idare, mahkeme kararlarına uymak zorundadır; bu organlar ve idare, mahkeme kararlarını hiçbir suretle değiştiremez ve bunların yerine getirilmesini geciktiremez./</a:t>
            </a:r>
            <a:r>
              <a:rPr lang="tr-TR" sz="1700" i="1" dirty="0">
                <a:latin typeface="Bookman Old Style" pitchFamily="18" charset="0"/>
              </a:rPr>
              <a:t> </a:t>
            </a:r>
            <a:endParaRPr lang="tr-TR" sz="1700" i="1" dirty="0">
              <a:latin typeface="Bookman Old Style" pitchFamily="18" charset="0"/>
            </a:endParaRPr>
          </a:p>
          <a:p>
            <a:pPr marL="0" indent="0">
              <a:spcBef>
                <a:spcPts val="300"/>
              </a:spcBef>
              <a:buNone/>
            </a:pPr>
            <a:r>
              <a:rPr lang="tr-TR" sz="1700" i="1" dirty="0">
                <a:latin typeface="Bookman Old Style" pitchFamily="18" charset="0"/>
              </a:rPr>
              <a:t>Hakimlik </a:t>
            </a:r>
            <a:r>
              <a:rPr lang="tr-TR" sz="1700" i="1" dirty="0">
                <a:latin typeface="Bookman Old Style" pitchFamily="18" charset="0"/>
              </a:rPr>
              <a:t>ve savcılık teminatı </a:t>
            </a:r>
            <a:r>
              <a:rPr lang="tr-TR" sz="1700" b="1" dirty="0">
                <a:latin typeface="Bookman Old Style" pitchFamily="18" charset="0"/>
              </a:rPr>
              <a:t>Madde </a:t>
            </a:r>
            <a:r>
              <a:rPr lang="tr-TR" sz="1700" b="1" dirty="0">
                <a:latin typeface="Bookman Old Style" pitchFamily="18" charset="0"/>
              </a:rPr>
              <a:t>139 – </a:t>
            </a:r>
            <a:r>
              <a:rPr lang="tr-TR" sz="1700" dirty="0">
                <a:latin typeface="Bookman Old Style" pitchFamily="18" charset="0"/>
              </a:rPr>
              <a:t>Hakimler ve savcılar azlolunamaz, kendileri istemedikçe Anayasada gösterilen yaştan önce emekliye ayrılamaz; bir mahkemenin veya kadronun kaldırılması sebebiyle de olsa, aylık, ödenek ve diğer özlük haklarından yoksun kılınamaz. </a:t>
            </a:r>
            <a:endParaRPr lang="tr-TR" sz="1700" dirty="0">
              <a:latin typeface="Bookman Old Style" pitchFamily="18" charset="0"/>
            </a:endParaRPr>
          </a:p>
          <a:p>
            <a:pPr>
              <a:spcBef>
                <a:spcPts val="300"/>
              </a:spcBef>
            </a:pPr>
            <a:r>
              <a:rPr lang="tr-TR" sz="1700" dirty="0">
                <a:latin typeface="Bookman Old Style" pitchFamily="18" charset="0"/>
              </a:rPr>
              <a:t>İdarenin faaliyetlerinin önceden bilinebilir olması. Hukuk kuralları düzenlemeli ve bunlara uymalıdır. İdari faaliyetlerin belirliliği ilkesi</a:t>
            </a:r>
            <a:r>
              <a:rPr lang="tr-TR" sz="1700" dirty="0">
                <a:latin typeface="Bookman Old Style" pitchFamily="18" charset="0"/>
              </a:rPr>
              <a:t>.</a:t>
            </a:r>
            <a:endParaRPr lang="tr-TR" sz="1700" dirty="0">
              <a:latin typeface="Bookman Old Style" pitchFamily="18" charset="0"/>
            </a:endParaRPr>
          </a:p>
        </p:txBody>
      </p:sp>
    </p:spTree>
    <p:extLst>
      <p:ext uri="{BB962C8B-B14F-4D97-AF65-F5344CB8AC3E}">
        <p14:creationId xmlns:p14="http://schemas.microsoft.com/office/powerpoint/2010/main" val="158297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Türkiye Cumhuriyeti’nin Temel İlkeleri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301208"/>
          </a:xfrm>
        </p:spPr>
        <p:txBody>
          <a:bodyPr>
            <a:noAutofit/>
          </a:bodyPr>
          <a:lstStyle/>
          <a:p>
            <a:pPr marL="0" indent="0">
              <a:spcBef>
                <a:spcPts val="300"/>
              </a:spcBef>
              <a:buNone/>
            </a:pPr>
            <a:r>
              <a:rPr lang="tr-TR" sz="1800" b="1" u="sng" dirty="0">
                <a:latin typeface="Bookman Old Style" pitchFamily="18" charset="0"/>
              </a:rPr>
              <a:t>Hukuk Devleti:</a:t>
            </a:r>
          </a:p>
          <a:p>
            <a:pPr marL="0" indent="0">
              <a:spcBef>
                <a:spcPts val="300"/>
              </a:spcBef>
              <a:buNone/>
            </a:pPr>
            <a:endParaRPr lang="tr-TR" sz="1800" b="1" u="sng" dirty="0">
              <a:latin typeface="Bookman Old Style" pitchFamily="18" charset="0"/>
            </a:endParaRPr>
          </a:p>
          <a:p>
            <a:pPr>
              <a:spcBef>
                <a:spcPts val="300"/>
              </a:spcBef>
            </a:pPr>
            <a:r>
              <a:rPr lang="tr-TR" sz="1800" dirty="0">
                <a:latin typeface="Bookman Old Style" pitchFamily="18" charset="0"/>
              </a:rPr>
              <a:t>Hukuki güvenlik ve geçmişe etki yasağı: Yurttaşlar, kendilerine uygulanacak hukuk kurallarının neler olduğunu önceden bilme olanağına sahip olmalıdır. </a:t>
            </a:r>
          </a:p>
          <a:p>
            <a:pPr marL="0" indent="0">
              <a:spcBef>
                <a:spcPts val="300"/>
              </a:spcBef>
              <a:buNone/>
            </a:pPr>
            <a:r>
              <a:rPr lang="tr-TR" sz="1800" dirty="0">
                <a:latin typeface="Bookman Old Style" pitchFamily="18" charset="0"/>
              </a:rPr>
              <a:t>Hem yasal düzenlemelerin hem de idari işlemlerin geriye yürümezliği ilkesi/kazanılmış haklara saygı.</a:t>
            </a:r>
          </a:p>
          <a:p>
            <a:pPr>
              <a:spcBef>
                <a:spcPts val="300"/>
              </a:spcBef>
            </a:pPr>
            <a:r>
              <a:rPr lang="tr-TR" sz="1800" dirty="0">
                <a:latin typeface="Bookman Old Style" pitchFamily="18" charset="0"/>
              </a:rPr>
              <a:t>İdarenin mali sorumluluğu olmalıdır. </a:t>
            </a:r>
            <a:r>
              <a:rPr lang="tr-TR" sz="1800" b="1" dirty="0">
                <a:latin typeface="Bookman Old Style" pitchFamily="18" charset="0"/>
              </a:rPr>
              <a:t>Madde 125 – </a:t>
            </a:r>
            <a:r>
              <a:rPr lang="tr-TR" sz="1800" dirty="0">
                <a:latin typeface="Bookman Old Style" pitchFamily="18" charset="0"/>
              </a:rPr>
              <a:t>İdare</a:t>
            </a:r>
            <a:r>
              <a:rPr lang="tr-TR" sz="1800" dirty="0">
                <a:latin typeface="Bookman Old Style" pitchFamily="18" charset="0"/>
              </a:rPr>
              <a:t>, kendi eylem ve işlemlerinden doğan zararı ödemekle yükümlüdür</a:t>
            </a:r>
            <a:r>
              <a:rPr lang="tr-TR" sz="1800" dirty="0">
                <a:latin typeface="Bookman Old Style" pitchFamily="18" charset="0"/>
              </a:rPr>
              <a:t>.</a:t>
            </a:r>
          </a:p>
          <a:p>
            <a:pPr>
              <a:spcBef>
                <a:spcPts val="300"/>
              </a:spcBef>
            </a:pPr>
            <a:r>
              <a:rPr lang="tr-TR" sz="1800" dirty="0">
                <a:latin typeface="Bookman Old Style" pitchFamily="18" charset="0"/>
              </a:rPr>
              <a:t>Masumluk karinesi/hak </a:t>
            </a:r>
            <a:r>
              <a:rPr lang="tr-TR" sz="1800" dirty="0">
                <a:latin typeface="Bookman Old Style" pitchFamily="18" charset="0"/>
              </a:rPr>
              <a:t>arama </a:t>
            </a:r>
            <a:r>
              <a:rPr lang="tr-TR" sz="1800" dirty="0">
                <a:latin typeface="Bookman Old Style" pitchFamily="18" charset="0"/>
              </a:rPr>
              <a:t>özgürlüğü/kanunsuz suç ve ceza olmaz/kanuna aykırı olan bulguların delil olarak kullanılamaması/doğal yargıç ilkesi/adil yargılanma hakkı/ceza yargılamasının aleni olması/cezai sorumluluğun şahsi olması/bilgi edinme hakkı/savunma hakkı…</a:t>
            </a:r>
            <a:endParaRPr lang="tr-TR" sz="1800" dirty="0">
              <a:latin typeface="Bookman Old Style" pitchFamily="18" charset="0"/>
            </a:endParaRPr>
          </a:p>
        </p:txBody>
      </p:sp>
    </p:spTree>
    <p:extLst>
      <p:ext uri="{BB962C8B-B14F-4D97-AF65-F5344CB8AC3E}">
        <p14:creationId xmlns:p14="http://schemas.microsoft.com/office/powerpoint/2010/main" val="12612551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Türkiye Cumhuriyeti’nin Temel İlkeleri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4968552"/>
          </a:xfrm>
        </p:spPr>
        <p:txBody>
          <a:bodyPr>
            <a:noAutofit/>
          </a:bodyPr>
          <a:lstStyle/>
          <a:p>
            <a:pPr marL="0" indent="0">
              <a:spcBef>
                <a:spcPts val="300"/>
              </a:spcBef>
              <a:buNone/>
            </a:pPr>
            <a:r>
              <a:rPr lang="tr-TR" sz="1800" b="1" u="sng" dirty="0">
                <a:latin typeface="Bookman Old Style" pitchFamily="18" charset="0"/>
              </a:rPr>
              <a:t>Eşitlik İlkesi:</a:t>
            </a:r>
          </a:p>
          <a:p>
            <a:pPr>
              <a:spcBef>
                <a:spcPts val="300"/>
              </a:spcBef>
            </a:pPr>
            <a:r>
              <a:rPr lang="tr-TR" sz="1800" i="1" dirty="0">
                <a:latin typeface="Bookman Old Style" pitchFamily="18" charset="0"/>
              </a:rPr>
              <a:t>Kanun önünde eşitlik</a:t>
            </a:r>
            <a:endParaRPr lang="tr-TR" sz="1800" dirty="0">
              <a:latin typeface="Bookman Old Style" pitchFamily="18" charset="0"/>
            </a:endParaRPr>
          </a:p>
          <a:p>
            <a:pPr marL="0" indent="0">
              <a:spcBef>
                <a:spcPts val="300"/>
              </a:spcBef>
              <a:buNone/>
            </a:pPr>
            <a:r>
              <a:rPr lang="tr-TR" sz="1800" b="1" dirty="0">
                <a:latin typeface="Bookman Old Style" pitchFamily="18" charset="0"/>
              </a:rPr>
              <a:t>Madde 10 – </a:t>
            </a:r>
            <a:r>
              <a:rPr lang="tr-TR" sz="1800" dirty="0">
                <a:latin typeface="Bookman Old Style" pitchFamily="18" charset="0"/>
              </a:rPr>
              <a:t>Herkes, dil, ırk, renk, cinsiyet, siyasi düşünce, felsefi inanç, din, mezhep ve benzeri sebeplerle ayırım gözetilmeksizin kanun önünde eşittir.  </a:t>
            </a:r>
          </a:p>
          <a:p>
            <a:pPr marL="0" indent="0">
              <a:spcBef>
                <a:spcPts val="300"/>
              </a:spcBef>
              <a:buNone/>
            </a:pPr>
            <a:r>
              <a:rPr lang="tr-TR" sz="1800" dirty="0">
                <a:latin typeface="Bookman Old Style" pitchFamily="18" charset="0"/>
              </a:rPr>
              <a:t>(Ek fıkra: 7/5/2004-5170/1 md.) Kadınlar ve erkekler eşit haklara sahiptir. Devlet, bu eşitliğin yaşama geçmesini sağlamakla yükümlüdür. (Ek cümle: 7/5/2010-5982/1 md.) Bu maksatla alınacak tedbirler eşitlik ilkesine aykırı olarak yorumlanamaz.</a:t>
            </a:r>
          </a:p>
          <a:p>
            <a:pPr marL="0" indent="0">
              <a:spcBef>
                <a:spcPts val="300"/>
              </a:spcBef>
              <a:buNone/>
            </a:pPr>
            <a:r>
              <a:rPr lang="tr-TR" sz="1800" dirty="0">
                <a:latin typeface="Bookman Old Style" pitchFamily="18" charset="0"/>
              </a:rPr>
              <a:t>(Ek fıkra: 7/5/2010-5982/1 md.) Çocuklar, yaşlılar, özürlüler, harp ve vazife şehitlerinin dul ve yetimleri ile malul ve gaziler için alınacak tedbirler eşitlik ilkesine aykırı sayılmaz.</a:t>
            </a:r>
          </a:p>
          <a:p>
            <a:pPr marL="0" indent="0">
              <a:spcBef>
                <a:spcPts val="300"/>
              </a:spcBef>
              <a:buNone/>
            </a:pPr>
            <a:r>
              <a:rPr lang="tr-TR" sz="1800" dirty="0">
                <a:latin typeface="Bookman Old Style" pitchFamily="18" charset="0"/>
              </a:rPr>
              <a:t>Hiçbir kişiye, aileye, zümreye veya sınıfa imtiyaz tanınamaz.</a:t>
            </a:r>
          </a:p>
          <a:p>
            <a:pPr marL="0" indent="0">
              <a:spcBef>
                <a:spcPts val="300"/>
              </a:spcBef>
              <a:buNone/>
            </a:pPr>
            <a:r>
              <a:rPr lang="tr-TR" sz="1800" dirty="0">
                <a:latin typeface="Bookman Old Style" pitchFamily="18" charset="0"/>
              </a:rPr>
              <a:t>Devlet organları ve idare makamları bütün işlemlerinde kanun önünde eşitlik ilkesine uygun olarak hareket etmek zorundadırlar.</a:t>
            </a:r>
          </a:p>
          <a:p>
            <a:pPr>
              <a:spcBef>
                <a:spcPts val="300"/>
              </a:spcBef>
            </a:pPr>
            <a:r>
              <a:rPr lang="tr-TR" sz="1800" dirty="0">
                <a:latin typeface="Bookman Old Style" pitchFamily="18" charset="0"/>
              </a:rPr>
              <a:t>Mutlak eşitlik ve nispi eşitlik…</a:t>
            </a:r>
          </a:p>
          <a:p>
            <a:pPr marL="0" indent="0">
              <a:spcBef>
                <a:spcPts val="300"/>
              </a:spcBef>
              <a:buNone/>
            </a:pPr>
            <a:endParaRPr lang="tr-TR" sz="1800" dirty="0">
              <a:latin typeface="Bookman Old Style" pitchFamily="18" charset="0"/>
            </a:endParaRPr>
          </a:p>
        </p:txBody>
      </p:sp>
    </p:spTree>
    <p:extLst>
      <p:ext uri="{BB962C8B-B14F-4D97-AF65-F5344CB8AC3E}">
        <p14:creationId xmlns:p14="http://schemas.microsoft.com/office/powerpoint/2010/main" val="1041256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İdarenin bütünlüğü ilkesi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4968552"/>
          </a:xfrm>
        </p:spPr>
        <p:txBody>
          <a:bodyPr>
            <a:noAutofit/>
          </a:bodyPr>
          <a:lstStyle/>
          <a:p>
            <a:pPr marL="0" indent="0">
              <a:buNone/>
            </a:pPr>
            <a:r>
              <a:rPr lang="tr-TR" sz="2200" i="1" dirty="0">
                <a:latin typeface="Bookman Old Style" panose="02050604050505020204" pitchFamily="18" charset="0"/>
              </a:rPr>
              <a:t>IV.  İdare</a:t>
            </a:r>
            <a:endParaRPr lang="tr-TR" sz="2200" dirty="0">
              <a:latin typeface="Bookman Old Style" panose="02050604050505020204" pitchFamily="18" charset="0"/>
            </a:endParaRPr>
          </a:p>
          <a:p>
            <a:pPr marL="0" indent="0">
              <a:buNone/>
            </a:pPr>
            <a:r>
              <a:rPr lang="tr-TR" sz="2200" i="1" dirty="0">
                <a:latin typeface="Bookman Old Style" panose="02050604050505020204" pitchFamily="18" charset="0"/>
              </a:rPr>
              <a:t>A</a:t>
            </a:r>
            <a:r>
              <a:rPr lang="tr-TR" sz="2200" i="1" dirty="0">
                <a:latin typeface="Bookman Old Style" panose="02050604050505020204" pitchFamily="18" charset="0"/>
              </a:rPr>
              <a:t>. İdarenin esasları </a:t>
            </a:r>
            <a:endParaRPr lang="tr-TR" sz="2200" dirty="0">
              <a:latin typeface="Bookman Old Style" panose="02050604050505020204" pitchFamily="18" charset="0"/>
            </a:endParaRPr>
          </a:p>
          <a:p>
            <a:pPr marL="0" indent="0">
              <a:buNone/>
            </a:pPr>
            <a:r>
              <a:rPr lang="tr-TR" sz="2200" i="1" dirty="0">
                <a:latin typeface="Bookman Old Style" panose="02050604050505020204" pitchFamily="18" charset="0"/>
              </a:rPr>
              <a:t>1</a:t>
            </a:r>
            <a:r>
              <a:rPr lang="tr-TR" sz="2200" i="1" dirty="0">
                <a:latin typeface="Bookman Old Style" panose="02050604050505020204" pitchFamily="18" charset="0"/>
              </a:rPr>
              <a:t>. İdarenin bütünlüğü ve kamu tüzelkişiliği</a:t>
            </a:r>
            <a:endParaRPr lang="tr-TR" sz="2200" dirty="0">
              <a:latin typeface="Bookman Old Style" panose="02050604050505020204" pitchFamily="18" charset="0"/>
            </a:endParaRPr>
          </a:p>
          <a:p>
            <a:pPr marL="0" indent="0">
              <a:buNone/>
            </a:pPr>
            <a:r>
              <a:rPr lang="tr-TR" sz="2200" b="1" dirty="0">
                <a:latin typeface="Bookman Old Style" panose="02050604050505020204" pitchFamily="18" charset="0"/>
              </a:rPr>
              <a:t>Madde </a:t>
            </a:r>
            <a:r>
              <a:rPr lang="tr-TR" sz="2200" b="1" dirty="0">
                <a:latin typeface="Bookman Old Style" panose="02050604050505020204" pitchFamily="18" charset="0"/>
              </a:rPr>
              <a:t>123 – </a:t>
            </a:r>
            <a:r>
              <a:rPr lang="tr-TR" sz="2200" dirty="0">
                <a:latin typeface="Bookman Old Style" panose="02050604050505020204" pitchFamily="18" charset="0"/>
              </a:rPr>
              <a:t>İdare, </a:t>
            </a:r>
            <a:r>
              <a:rPr lang="tr-TR" sz="2200" u="sng" dirty="0">
                <a:latin typeface="Bookman Old Style" panose="02050604050505020204" pitchFamily="18" charset="0"/>
              </a:rPr>
              <a:t>kuruluş ve görevleriyle</a:t>
            </a:r>
            <a:r>
              <a:rPr lang="tr-TR" sz="2200" dirty="0">
                <a:latin typeface="Bookman Old Style" panose="02050604050505020204" pitchFamily="18" charset="0"/>
              </a:rPr>
              <a:t> bir bütündür ve </a:t>
            </a:r>
            <a:r>
              <a:rPr lang="tr-TR" sz="2200" u="sng" dirty="0">
                <a:latin typeface="Bookman Old Style" panose="02050604050505020204" pitchFamily="18" charset="0"/>
              </a:rPr>
              <a:t>kanun</a:t>
            </a:r>
            <a:r>
              <a:rPr lang="tr-TR" sz="2200" dirty="0">
                <a:latin typeface="Bookman Old Style" panose="02050604050505020204" pitchFamily="18" charset="0"/>
              </a:rPr>
              <a:t>la düzenlenir. </a:t>
            </a:r>
          </a:p>
          <a:p>
            <a:pPr marL="0" indent="0">
              <a:spcBef>
                <a:spcPts val="300"/>
              </a:spcBef>
              <a:buNone/>
            </a:pPr>
            <a:endParaRPr lang="tr-TR" sz="2200" dirty="0">
              <a:latin typeface="Bookman Old Style" panose="02050604050505020204" pitchFamily="18" charset="0"/>
            </a:endParaRPr>
          </a:p>
          <a:p>
            <a:pPr marL="0" indent="0">
              <a:spcBef>
                <a:spcPts val="300"/>
              </a:spcBef>
              <a:buNone/>
            </a:pPr>
            <a:r>
              <a:rPr lang="tr-TR" sz="2200" dirty="0">
                <a:latin typeface="Bookman Old Style" panose="02050604050505020204" pitchFamily="18" charset="0"/>
              </a:rPr>
              <a:t>İdarenin </a:t>
            </a:r>
            <a:r>
              <a:rPr lang="tr-TR" sz="2200" dirty="0">
                <a:latin typeface="Bookman Old Style" panose="02050604050505020204" pitchFamily="18" charset="0"/>
              </a:rPr>
              <a:t>kuruluş ve görevleri, merkezden yönetim ve yerinden yönetim esaslarına dayanır. </a:t>
            </a:r>
            <a:endParaRPr lang="tr-TR" sz="2200" dirty="0">
              <a:latin typeface="Bookman Old Style" panose="02050604050505020204" pitchFamily="18" charset="0"/>
            </a:endParaRPr>
          </a:p>
          <a:p>
            <a:pPr marL="0" indent="0">
              <a:spcBef>
                <a:spcPts val="300"/>
              </a:spcBef>
              <a:buNone/>
            </a:pPr>
            <a:endParaRPr lang="tr-TR" sz="2200" dirty="0">
              <a:latin typeface="Bookman Old Style" panose="02050604050505020204" pitchFamily="18" charset="0"/>
            </a:endParaRPr>
          </a:p>
          <a:p>
            <a:pPr marL="0" indent="0">
              <a:spcBef>
                <a:spcPts val="300"/>
              </a:spcBef>
              <a:buNone/>
            </a:pPr>
            <a:r>
              <a:rPr lang="tr-TR" sz="2200" dirty="0">
                <a:latin typeface="Bookman Old Style" panose="02050604050505020204" pitchFamily="18" charset="0"/>
              </a:rPr>
              <a:t>Kamu </a:t>
            </a:r>
            <a:r>
              <a:rPr lang="tr-TR" sz="2200" dirty="0">
                <a:latin typeface="Bookman Old Style" panose="02050604050505020204" pitchFamily="18" charset="0"/>
              </a:rPr>
              <a:t>tüzelkişiliği, </a:t>
            </a:r>
            <a:r>
              <a:rPr lang="tr-TR" sz="2200" dirty="0">
                <a:solidFill>
                  <a:srgbClr val="FF0000"/>
                </a:solidFill>
                <a:latin typeface="Bookman Old Style" panose="02050604050505020204" pitchFamily="18" charset="0"/>
              </a:rPr>
              <a:t>ancak</a:t>
            </a:r>
            <a:r>
              <a:rPr lang="tr-TR" sz="2200" dirty="0">
                <a:latin typeface="Bookman Old Style" panose="02050604050505020204" pitchFamily="18" charset="0"/>
              </a:rPr>
              <a:t> kanunla veya </a:t>
            </a:r>
            <a:r>
              <a:rPr lang="tr-TR" sz="2200" dirty="0">
                <a:solidFill>
                  <a:srgbClr val="FF0000"/>
                </a:solidFill>
                <a:latin typeface="Bookman Old Style" panose="02050604050505020204" pitchFamily="18" charset="0"/>
              </a:rPr>
              <a:t>kanunun açıkça verdiği yetkiye dayanılarak </a:t>
            </a:r>
            <a:r>
              <a:rPr lang="tr-TR" sz="2200" dirty="0">
                <a:solidFill>
                  <a:srgbClr val="0070C0"/>
                </a:solidFill>
                <a:latin typeface="Bookman Old Style" panose="02050604050505020204" pitchFamily="18" charset="0"/>
              </a:rPr>
              <a:t>(Cumhurbaşkanı Kararnamesiyle) </a:t>
            </a:r>
            <a:r>
              <a:rPr lang="tr-TR" sz="2200" dirty="0">
                <a:latin typeface="Bookman Old Style" panose="02050604050505020204" pitchFamily="18" charset="0"/>
              </a:rPr>
              <a:t>kurulur</a:t>
            </a:r>
            <a:r>
              <a:rPr lang="tr-TR" sz="2200" dirty="0">
                <a:latin typeface="Bookman Old Style" panose="02050604050505020204" pitchFamily="18" charset="0"/>
              </a:rPr>
              <a:t>.</a:t>
            </a:r>
            <a:endParaRPr lang="tr-TR" sz="2200" dirty="0">
              <a:latin typeface="Bookman Old Style" pitchFamily="18" charset="0"/>
            </a:endParaRPr>
          </a:p>
        </p:txBody>
      </p:sp>
    </p:spTree>
    <p:extLst>
      <p:ext uri="{BB962C8B-B14F-4D97-AF65-F5344CB8AC3E}">
        <p14:creationId xmlns:p14="http://schemas.microsoft.com/office/powerpoint/2010/main" val="19884638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İdarenin bütünlüğü ilkesi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4968552"/>
          </a:xfrm>
        </p:spPr>
        <p:txBody>
          <a:bodyPr>
            <a:noAutofit/>
          </a:bodyPr>
          <a:lstStyle/>
          <a:p>
            <a:pPr marL="0" indent="0">
              <a:buNone/>
            </a:pPr>
            <a:r>
              <a:rPr lang="tr-TR" sz="2400" dirty="0">
                <a:latin typeface="Bookman Old Style" pitchFamily="18" charset="0"/>
              </a:rPr>
              <a:t>Üniter devlet ilkesinin yönetsel örgütlenmeyi yönlendiren temel kavramıdır. </a:t>
            </a:r>
          </a:p>
          <a:p>
            <a:pPr marL="0" indent="0">
              <a:buNone/>
            </a:pPr>
            <a:r>
              <a:rPr lang="tr-TR" sz="2400" dirty="0">
                <a:latin typeface="Bookman Old Style" pitchFamily="18" charset="0"/>
              </a:rPr>
              <a:t>İdarenin bütünlüğü, her bir kurumsal parçanın, «bütün» içinde </a:t>
            </a:r>
            <a:r>
              <a:rPr lang="tr-TR" sz="2400" u="sng" dirty="0">
                <a:latin typeface="Bookman Old Style" pitchFamily="18" charset="0"/>
              </a:rPr>
              <a:t>işbölümü</a:t>
            </a:r>
            <a:r>
              <a:rPr lang="tr-TR" sz="2400" dirty="0">
                <a:latin typeface="Bookman Old Style" pitchFamily="18" charset="0"/>
              </a:rPr>
              <a:t> dolayısıyla çalışmasını ifade eder.</a:t>
            </a:r>
          </a:p>
          <a:p>
            <a:pPr marL="0" indent="0">
              <a:buNone/>
            </a:pPr>
            <a:r>
              <a:rPr lang="tr-TR" sz="2400" dirty="0">
                <a:latin typeface="Bookman Old Style" pitchFamily="18" charset="0"/>
              </a:rPr>
              <a:t>Yönetim mekanizması hem kuruluşu hem de görevleri bakımından tek kaynaktan (ulusal meclisten) doğar ve bu kaynağa karşı sorumludur. </a:t>
            </a:r>
          </a:p>
          <a:p>
            <a:pPr marL="0" indent="0">
              <a:buNone/>
            </a:pPr>
            <a:r>
              <a:rPr lang="tr-TR" sz="2400" dirty="0">
                <a:latin typeface="Bookman Old Style" pitchFamily="18" charset="0"/>
              </a:rPr>
              <a:t>Yönetim, bu kaynağın emri ya da verdiği yetkiye dayanarak hiyerarşik olarak kurulmaktadır. </a:t>
            </a:r>
          </a:p>
          <a:p>
            <a:pPr marL="0" indent="0">
              <a:buNone/>
            </a:pPr>
            <a:r>
              <a:rPr lang="tr-TR" sz="2400" dirty="0">
                <a:latin typeface="Bookman Old Style" pitchFamily="18" charset="0"/>
              </a:rPr>
              <a:t>Görevler bütünden parçaya doğru dağıtılır.</a:t>
            </a:r>
          </a:p>
        </p:txBody>
      </p:sp>
    </p:spTree>
    <p:extLst>
      <p:ext uri="{BB962C8B-B14F-4D97-AF65-F5344CB8AC3E}">
        <p14:creationId xmlns:p14="http://schemas.microsoft.com/office/powerpoint/2010/main" val="9712274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448</Words>
  <Application>Microsoft Macintosh PowerPoint</Application>
  <PresentationFormat>Geniş Ekran</PresentationFormat>
  <Paragraphs>68</Paragraphs>
  <Slides>10</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Bookman Old Style</vt:lpstr>
      <vt:lpstr>Calibri</vt:lpstr>
      <vt:lpstr>Calibri Light</vt:lpstr>
      <vt:lpstr>Wingdings</vt:lpstr>
      <vt:lpstr>Arial</vt:lpstr>
      <vt:lpstr>Office Teması</vt:lpstr>
      <vt:lpstr>Türkiye Cumhuriyeti’nin Temel İlkeleri</vt:lpstr>
      <vt:lpstr>Türkiye Cumhuriyeti’nin Temel İlkeleri</vt:lpstr>
      <vt:lpstr>Türkiye Cumhuriyeti’nin Temel İlkeleri</vt:lpstr>
      <vt:lpstr>Türkiye Cumhuriyeti’nin Temel İlkeleri</vt:lpstr>
      <vt:lpstr>Türkiye Cumhuriyeti’nin Temel İlkeleri</vt:lpstr>
      <vt:lpstr>Türkiye Cumhuriyeti’nin Temel İlkeleri</vt:lpstr>
      <vt:lpstr>Türkiye Cumhuriyeti’nin Temel İlkeleri</vt:lpstr>
      <vt:lpstr>İdarenin bütünlüğü ilkesi</vt:lpstr>
      <vt:lpstr>İdarenin bütünlüğü ilkesi</vt:lpstr>
      <vt:lpstr>İdarenin bütünlüğü ilkesi</vt:lpstr>
    </vt:vector>
  </TitlesOfParts>
  <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 Cumhuriyeti’nin Temel İlkeleri</dc:title>
  <dc:creator>Microsoft Office Kullanıcısı</dc:creator>
  <cp:lastModifiedBy>Microsoft Office Kullanıcısı</cp:lastModifiedBy>
  <cp:revision>1</cp:revision>
  <dcterms:created xsi:type="dcterms:W3CDTF">2018-03-26T06:56:32Z</dcterms:created>
  <dcterms:modified xsi:type="dcterms:W3CDTF">2018-03-26T06:56:52Z</dcterms:modified>
</cp:coreProperties>
</file>