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06" r:id="rId1"/>
  </p:sldMasterIdLst>
  <p:sldIdLst>
    <p:sldId id="256" r:id="rId2"/>
    <p:sldId id="272" r:id="rId3"/>
    <p:sldId id="257" r:id="rId4"/>
    <p:sldId id="258" r:id="rId5"/>
    <p:sldId id="260" r:id="rId6"/>
    <p:sldId id="273" r:id="rId7"/>
    <p:sldId id="261" r:id="rId8"/>
    <p:sldId id="262" r:id="rId9"/>
    <p:sldId id="263" r:id="rId10"/>
    <p:sldId id="264" r:id="rId11"/>
    <p:sldId id="265" r:id="rId12"/>
    <p:sldId id="266" r:id="rId13"/>
    <p:sldId id="267" r:id="rId14"/>
    <p:sldId id="268" r:id="rId15"/>
    <p:sldId id="269" r:id="rId16"/>
    <p:sldId id="270" r:id="rId17"/>
    <p:sldId id="278" r:id="rId18"/>
    <p:sldId id="271" r:id="rId19"/>
    <p:sldId id="274" r:id="rId20"/>
    <p:sldId id="275" r:id="rId21"/>
    <p:sldId id="277"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8" autoAdjust="0"/>
    <p:restoredTop sz="94660"/>
  </p:normalViewPr>
  <p:slideViewPr>
    <p:cSldViewPr snapToGrid="0">
      <p:cViewPr>
        <p:scale>
          <a:sx n="96" d="100"/>
          <a:sy n="96" d="100"/>
        </p:scale>
        <p:origin x="-86"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parslan DEMIREL" userId="efea4db9c910f100" providerId="Windows Live" clId="Web-{09708D02-36FA-40E0-93C1-77EB78035697}"/>
    <pc:docChg chg="modSld sldOrd">
      <pc:chgData name="alparslan DEMIREL" userId="efea4db9c910f100" providerId="Windows Live" clId="Web-{09708D02-36FA-40E0-93C1-77EB78035697}" dt="2018-04-08T12:00:59.401" v="62"/>
      <pc:docMkLst>
        <pc:docMk/>
      </pc:docMkLst>
      <pc:sldChg chg="mod modShow">
        <pc:chgData name="alparslan DEMIREL" userId="efea4db9c910f100" providerId="Windows Live" clId="Web-{09708D02-36FA-40E0-93C1-77EB78035697}" dt="2018-04-08T11:53:23.477" v="3"/>
        <pc:sldMkLst>
          <pc:docMk/>
          <pc:sldMk cId="2112945093" sldId="256"/>
        </pc:sldMkLst>
      </pc:sldChg>
      <pc:sldChg chg="modSp ord">
        <pc:chgData name="alparslan DEMIREL" userId="efea4db9c910f100" providerId="Windows Live" clId="Web-{09708D02-36FA-40E0-93C1-77EB78035697}" dt="2018-04-08T12:00:59.401" v="61"/>
        <pc:sldMkLst>
          <pc:docMk/>
          <pc:sldMk cId="788607767" sldId="272"/>
        </pc:sldMkLst>
        <pc:spChg chg="mod">
          <ac:chgData name="alparslan DEMIREL" userId="efea4db9c910f100" providerId="Windows Live" clId="Web-{09708D02-36FA-40E0-93C1-77EB78035697}" dt="2018-04-08T12:00:59.401" v="61"/>
          <ac:spMkLst>
            <pc:docMk/>
            <pc:sldMk cId="788607767" sldId="272"/>
            <ac:spMk id="3" creationId="{8FA6280D-A175-4DBB-8555-03C3A3B1622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dirty="0"/>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dirty="0"/>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933711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smtClean="0"/>
              <a:pPr/>
              <a:t>5/15/2018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40643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dirty="0"/>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dirty="0"/>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smtClean="0"/>
              <a:pPr/>
              <a:t>5/15/2018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326337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smtClean="0"/>
              <a:pPr/>
              <a:t>5/15/2018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552390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dirty="0"/>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dirty="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smtClean="0"/>
              <a:pPr/>
              <a:t>5/15/2018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54517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dirty="0"/>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dirty="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smtClean="0"/>
              <a:pPr/>
              <a:t>5/15/2018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463338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809000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dirty="0"/>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95248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Content Placeholder 2"/>
          <p:cNvSpPr>
            <a:spLocks noGrp="1"/>
          </p:cNvSpPr>
          <p:nvPr>
            <p:ph idx="1"/>
          </p:nvPr>
        </p:nvSpPr>
        <p:spPr/>
        <p:txBody>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52647F38-B617-4D2F-AE0A-013F0C4D2C57}" type="datetimeFigureOut">
              <a:rPr lang="en-US" smtClean="0"/>
              <a:t>5/15/2018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7799C9-84D9-46D2-A11E-BCF8A720529D}" type="slidenum">
              <a:rPr lang="en-US" smtClean="0"/>
              <a:t>‹#›</a:t>
            </a:fld>
            <a:endParaRPr lang="en-US" dirty="0"/>
          </a:p>
        </p:txBody>
      </p:sp>
    </p:spTree>
    <p:extLst>
      <p:ext uri="{BB962C8B-B14F-4D97-AF65-F5344CB8AC3E}">
        <p14:creationId xmlns:p14="http://schemas.microsoft.com/office/powerpoint/2010/main" val="4173959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smtClean="0"/>
              <a:pPr/>
              <a:t>5/15/2018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65459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5" name="Date Placeholder 4"/>
          <p:cNvSpPr>
            <a:spLocks noGrp="1"/>
          </p:cNvSpPr>
          <p:nvPr>
            <p:ph type="dt" sz="half" idx="10"/>
          </p:nvPr>
        </p:nvSpPr>
        <p:spPr/>
        <p:txBody>
          <a:bodyPr/>
          <a:lstStyle/>
          <a:p>
            <a:fld id="{05BFA754-D5C3-4E66-96A6-867B257F58DC}" type="datetimeFigureOut">
              <a:rPr lang="en-US" smtClean="0"/>
              <a:t>5/15/2018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smtClean="0"/>
              <a:t>‹#›</a:t>
            </a:fld>
            <a:endParaRPr lang="en-US" dirty="0"/>
          </a:p>
        </p:txBody>
      </p:sp>
    </p:spTree>
    <p:extLst>
      <p:ext uri="{BB962C8B-B14F-4D97-AF65-F5344CB8AC3E}">
        <p14:creationId xmlns:p14="http://schemas.microsoft.com/office/powerpoint/2010/main" val="21653627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dirty="0"/>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dirty="0"/>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5/15/2018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027332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dirty="0"/>
              <a:t>Asıl başlık stilini düzenlemek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5/15/2018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38086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5/15/2018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48010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dirty="0"/>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dirty="0"/>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smtClean="0"/>
              <a:pPr/>
              <a:t>5/15/2018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143195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dirty="0"/>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dirty="0"/>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dirty="0"/>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5/15/2018</a:t>
            </a:fld>
            <a:endParaRPr lang="en-US" dirty="0"/>
          </a:p>
        </p:txBody>
      </p:sp>
    </p:spTree>
    <p:extLst>
      <p:ext uri="{BB962C8B-B14F-4D97-AF65-F5344CB8AC3E}">
        <p14:creationId xmlns:p14="http://schemas.microsoft.com/office/powerpoint/2010/main" val="2296299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dirty="0"/>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5/15/2018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61835261"/>
      </p:ext>
    </p:extLst>
  </p:cSld>
  <p:clrMap bg1="lt1" tx1="dk1" bg2="lt2" tx2="dk2" accent1="accent1" accent2="accent2" accent3="accent3" accent4="accent4" accent5="accent5" accent6="accent6" hlink="hlink" folHlink="folHlink"/>
  <p:sldLayoutIdLst>
    <p:sldLayoutId id="2147483807" r:id="rId1"/>
    <p:sldLayoutId id="2147483808" r:id="rId2"/>
    <p:sldLayoutId id="2147483809" r:id="rId3"/>
    <p:sldLayoutId id="2147483810" r:id="rId4"/>
    <p:sldLayoutId id="2147483811" r:id="rId5"/>
    <p:sldLayoutId id="2147483812" r:id="rId6"/>
    <p:sldLayoutId id="2147483813" r:id="rId7"/>
    <p:sldLayoutId id="2147483814" r:id="rId8"/>
    <p:sldLayoutId id="2147483815" r:id="rId9"/>
    <p:sldLayoutId id="2147483816" r:id="rId10"/>
    <p:sldLayoutId id="2147483817" r:id="rId11"/>
    <p:sldLayoutId id="2147483818" r:id="rId12"/>
    <p:sldLayoutId id="2147483819" r:id="rId13"/>
    <p:sldLayoutId id="2147483820" r:id="rId14"/>
    <p:sldLayoutId id="2147483821" r:id="rId15"/>
    <p:sldLayoutId id="214748382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655527" y="2928099"/>
            <a:ext cx="6864830" cy="1835081"/>
          </a:xfrm>
        </p:spPr>
        <p:txBody>
          <a:bodyPr/>
          <a:lstStyle/>
          <a:p>
            <a:r>
              <a:rPr lang="tr-TR" sz="8000" dirty="0">
                <a:solidFill>
                  <a:srgbClr val="4F5728"/>
                </a:solidFill>
              </a:rPr>
              <a:t>TRİPLE X SENDROMU</a:t>
            </a:r>
            <a:r>
              <a:rPr lang="tr-TR" sz="6600" dirty="0">
                <a:solidFill>
                  <a:srgbClr val="4F5728"/>
                </a:solidFill>
              </a:rPr>
              <a:t> </a:t>
            </a:r>
          </a:p>
        </p:txBody>
      </p:sp>
      <p:sp>
        <p:nvSpPr>
          <p:cNvPr id="3" name="Alt Başlık 2"/>
          <p:cNvSpPr>
            <a:spLocks noGrp="1"/>
          </p:cNvSpPr>
          <p:nvPr>
            <p:ph type="subTitle" idx="1"/>
          </p:nvPr>
        </p:nvSpPr>
        <p:spPr>
          <a:xfrm flipV="1">
            <a:off x="2262237" y="7006302"/>
            <a:ext cx="6348637" cy="68004"/>
          </a:xfrm>
        </p:spPr>
        <p:txBody>
          <a:bodyPr>
            <a:normAutofit fontScale="25000" lnSpcReduction="20000"/>
          </a:bodyPr>
          <a:lstStyle/>
          <a:p>
            <a:endParaRPr lang="tr-TR"/>
          </a:p>
        </p:txBody>
      </p:sp>
    </p:spTree>
    <p:extLst>
      <p:ext uri="{BB962C8B-B14F-4D97-AF65-F5344CB8AC3E}">
        <p14:creationId xmlns:p14="http://schemas.microsoft.com/office/powerpoint/2010/main" val="21129450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4" descr="fotoğraf, iç mekan içeren bir resim&#10;&#10;Yüksek güvenilirlikle oluşturulmuş açıklama">
            <a:extLst>
              <a:ext uri="{FF2B5EF4-FFF2-40B4-BE49-F238E27FC236}">
                <a16:creationId xmlns:a16="http://schemas.microsoft.com/office/drawing/2014/main" xmlns="" id="{DFA482F0-7F11-48BD-9DE0-9B8897B1BE4D}"/>
              </a:ext>
            </a:extLst>
          </p:cNvPr>
          <p:cNvPicPr>
            <a:picLocks noGrp="1" noChangeAspect="1"/>
          </p:cNvPicPr>
          <p:nvPr>
            <p:ph idx="1"/>
          </p:nvPr>
        </p:nvPicPr>
        <p:blipFill>
          <a:blip r:embed="rId2"/>
          <a:stretch>
            <a:fillRect/>
          </a:stretch>
        </p:blipFill>
        <p:spPr>
          <a:xfrm>
            <a:off x="699304" y="692755"/>
            <a:ext cx="7337176" cy="5482471"/>
          </a:xfrm>
          <a:prstGeom prst="rect">
            <a:avLst/>
          </a:prstGeom>
        </p:spPr>
      </p:pic>
    </p:spTree>
    <p:extLst>
      <p:ext uri="{BB962C8B-B14F-4D97-AF65-F5344CB8AC3E}">
        <p14:creationId xmlns:p14="http://schemas.microsoft.com/office/powerpoint/2010/main" val="868096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6A567D9C-4720-4A9A-BA8B-088DD8895424}"/>
              </a:ext>
            </a:extLst>
          </p:cNvPr>
          <p:cNvSpPr>
            <a:spLocks noGrp="1"/>
          </p:cNvSpPr>
          <p:nvPr>
            <p:ph type="title"/>
          </p:nvPr>
        </p:nvSpPr>
        <p:spPr>
          <a:xfrm>
            <a:off x="315687" y="995738"/>
            <a:ext cx="9601196" cy="1303867"/>
          </a:xfrm>
        </p:spPr>
        <p:txBody>
          <a:bodyPr/>
          <a:lstStyle/>
          <a:p>
            <a:r>
              <a:rPr lang="tr-TR" sz="5400" dirty="0">
                <a:solidFill>
                  <a:srgbClr val="C00000"/>
                </a:solidFill>
                <a:latin typeface="Arial Black"/>
              </a:rPr>
              <a:t>Komplikasyonlar </a:t>
            </a:r>
          </a:p>
          <a:p>
            <a:endParaRPr lang="tr-TR" sz="5400" dirty="0">
              <a:solidFill>
                <a:srgbClr val="C00000"/>
              </a:solidFill>
              <a:latin typeface="Arial Black"/>
            </a:endParaRPr>
          </a:p>
          <a:p>
            <a:endParaRPr lang="tr-TR" dirty="0"/>
          </a:p>
        </p:txBody>
      </p:sp>
      <p:sp>
        <p:nvSpPr>
          <p:cNvPr id="3" name="İçerik Yer Tutucusu 2">
            <a:extLst>
              <a:ext uri="{FF2B5EF4-FFF2-40B4-BE49-F238E27FC236}">
                <a16:creationId xmlns:a16="http://schemas.microsoft.com/office/drawing/2014/main" xmlns="" id="{57F270BA-A824-4539-950D-40C5E7686180}"/>
              </a:ext>
            </a:extLst>
          </p:cNvPr>
          <p:cNvSpPr>
            <a:spLocks noGrp="1"/>
          </p:cNvSpPr>
          <p:nvPr>
            <p:ph idx="1"/>
          </p:nvPr>
        </p:nvSpPr>
        <p:spPr>
          <a:xfrm>
            <a:off x="282727" y="2337482"/>
            <a:ext cx="8596668" cy="3880773"/>
          </a:xfrm>
        </p:spPr>
        <p:txBody>
          <a:bodyPr>
            <a:normAutofit/>
          </a:bodyPr>
          <a:lstStyle/>
          <a:p>
            <a:r>
              <a:rPr lang="tr-TR" sz="2000" dirty="0">
                <a:latin typeface="Arial Black"/>
              </a:rPr>
              <a:t>Üçlü X sendromu gelişimsel gecikmeler veya öğrenme bozukluklarına neden olabilir ve öğrenme bozukluklarının veya gecikmiş gelişimin akademik sorunlar, stres ve sosyal izolasyona neden olan zayıf sosyallik becerileri dahil olmak üzere sonunda çeşitli başka durumlara yol açabilmesi mümkündür. </a:t>
            </a:r>
          </a:p>
          <a:p>
            <a:r>
              <a:rPr lang="tr-TR" sz="2000" dirty="0">
                <a:latin typeface="Arial Black"/>
              </a:rPr>
              <a:t>Meydana gelebilecek başka olası, çok nadir de olsa komplikasyonlar aşağıdakileri içerir:</a:t>
            </a:r>
          </a:p>
        </p:txBody>
      </p:sp>
    </p:spTree>
    <p:extLst>
      <p:ext uri="{BB962C8B-B14F-4D97-AF65-F5344CB8AC3E}">
        <p14:creationId xmlns:p14="http://schemas.microsoft.com/office/powerpoint/2010/main" val="15634840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AB6A71B4-9C5C-4052-A9E2-D4AAD9540783}"/>
              </a:ext>
            </a:extLst>
          </p:cNvPr>
          <p:cNvSpPr>
            <a:spLocks noGrp="1"/>
          </p:cNvSpPr>
          <p:nvPr>
            <p:ph idx="1"/>
          </p:nvPr>
        </p:nvSpPr>
        <p:spPr>
          <a:xfrm>
            <a:off x="97973" y="1264254"/>
            <a:ext cx="10376803" cy="6788756"/>
          </a:xfrm>
        </p:spPr>
        <p:txBody>
          <a:bodyPr/>
          <a:lstStyle/>
          <a:p>
            <a:r>
              <a:rPr lang="tr-TR" sz="2400" b="1" dirty="0">
                <a:solidFill>
                  <a:srgbClr val="C00000"/>
                </a:solidFill>
                <a:latin typeface="Arial Black"/>
              </a:rPr>
              <a:t>Prematüre yumurtalık yetmezliği veya yumurtalık anormallikleri</a:t>
            </a:r>
            <a:r>
              <a:rPr lang="tr-TR" sz="2400" b="1" dirty="0">
                <a:latin typeface="Arial Black"/>
              </a:rPr>
              <a:t>...</a:t>
            </a:r>
            <a:endParaRPr lang="tr-TR" sz="2400" dirty="0"/>
          </a:p>
          <a:p>
            <a:r>
              <a:rPr lang="tr-TR" sz="2400" dirty="0">
                <a:latin typeface="Arial Black"/>
              </a:rPr>
              <a:t>Beklenen </a:t>
            </a:r>
            <a:r>
              <a:rPr lang="tr-TR" sz="2400" dirty="0" err="1">
                <a:latin typeface="Arial Black"/>
              </a:rPr>
              <a:t>menapoz</a:t>
            </a:r>
            <a:r>
              <a:rPr lang="tr-TR" sz="2400" dirty="0">
                <a:latin typeface="Arial Black"/>
              </a:rPr>
              <a:t>  yaşından önce yumurtalıklar çalışmaya son verdiğinde belirli hormonların üretiminde bir düşüş olur ve yumurtalar artık yumurtalıklar tarafından her ay salınmaz. Bu kısırlığa neden olabilir. Ayrıca, üçlü X sendromlu kızlar ve kadınlar kusurlu yumurtalıklara sahip olabilir.</a:t>
            </a:r>
            <a:endParaRPr lang="tr-TR" sz="2400" dirty="0">
              <a:solidFill>
                <a:schemeClr val="tx1"/>
              </a:solidFill>
            </a:endParaRPr>
          </a:p>
          <a:p>
            <a:endParaRPr lang="tr-TR" dirty="0"/>
          </a:p>
        </p:txBody>
      </p:sp>
    </p:spTree>
    <p:extLst>
      <p:ext uri="{BB962C8B-B14F-4D97-AF65-F5344CB8AC3E}">
        <p14:creationId xmlns:p14="http://schemas.microsoft.com/office/powerpoint/2010/main" val="37699405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53B656DF-E1CB-4434-A424-7647A0CC7115}"/>
              </a:ext>
            </a:extLst>
          </p:cNvPr>
          <p:cNvSpPr>
            <a:spLocks noGrp="1"/>
          </p:cNvSpPr>
          <p:nvPr>
            <p:ph idx="1"/>
          </p:nvPr>
        </p:nvSpPr>
        <p:spPr>
          <a:xfrm>
            <a:off x="180680" y="1128158"/>
            <a:ext cx="9601196" cy="3318936"/>
          </a:xfrm>
        </p:spPr>
        <p:txBody>
          <a:bodyPr/>
          <a:lstStyle/>
          <a:p>
            <a:r>
              <a:rPr lang="tr-TR" sz="2800" b="1" dirty="0" smtClean="0">
                <a:solidFill>
                  <a:srgbClr val="C00000"/>
                </a:solidFill>
                <a:latin typeface="Arial Black"/>
              </a:rPr>
              <a:t>Böbrek </a:t>
            </a:r>
            <a:r>
              <a:rPr lang="tr-TR" sz="2800" b="1" dirty="0">
                <a:solidFill>
                  <a:srgbClr val="C00000"/>
                </a:solidFill>
                <a:latin typeface="Arial Black"/>
              </a:rPr>
              <a:t>anormallikleri...</a:t>
            </a:r>
            <a:r>
              <a:rPr lang="tr-TR" sz="2800" dirty="0">
                <a:latin typeface="Arial Black"/>
              </a:rPr>
              <a:t> Üçlü X sendromuyla doğan dişilerde de anormal gelişmiş böbrekler veya sade bir böbrek olabilir. </a:t>
            </a:r>
            <a:endParaRPr lang="tr-TR" sz="2800" dirty="0" smtClean="0">
              <a:latin typeface="Arial Black"/>
            </a:endParaRPr>
          </a:p>
          <a:p>
            <a:endParaRPr lang="tr-TR" sz="2800" dirty="0">
              <a:latin typeface="Arial Black"/>
            </a:endParaRPr>
          </a:p>
          <a:p>
            <a:pPr lvl="0">
              <a:buClr>
                <a:srgbClr val="5FCBEF"/>
              </a:buClr>
            </a:pPr>
            <a:r>
              <a:rPr lang="tr-TR" sz="2400" b="1" dirty="0">
                <a:solidFill>
                  <a:srgbClr val="C00000"/>
                </a:solidFill>
                <a:latin typeface="Arial Black"/>
              </a:rPr>
              <a:t>Nöbetler</a:t>
            </a:r>
            <a:r>
              <a:rPr lang="tr-TR" sz="2400" b="1" dirty="0">
                <a:solidFill>
                  <a:prstClr val="black">
                    <a:lumMod val="75000"/>
                    <a:lumOff val="25000"/>
                  </a:prstClr>
                </a:solidFill>
                <a:latin typeface="Arial Black"/>
              </a:rPr>
              <a:t>...</a:t>
            </a:r>
            <a:r>
              <a:rPr lang="tr-TR" sz="2400" dirty="0">
                <a:solidFill>
                  <a:prstClr val="black">
                    <a:lumMod val="75000"/>
                    <a:lumOff val="25000"/>
                  </a:prstClr>
                </a:solidFill>
                <a:latin typeface="Arial Black"/>
              </a:rPr>
              <a:t> Üçlü X sendromlu kızlar ve kadınlar bir nöbet bozukluğu geliştirebilir.</a:t>
            </a:r>
            <a:endParaRPr lang="tr-TR" sz="2400" dirty="0">
              <a:solidFill>
                <a:prstClr val="black"/>
              </a:solidFill>
              <a:latin typeface="Arial Black"/>
            </a:endParaRPr>
          </a:p>
          <a:p>
            <a:endParaRPr lang="tr-TR" dirty="0"/>
          </a:p>
        </p:txBody>
      </p:sp>
    </p:spTree>
    <p:extLst>
      <p:ext uri="{BB962C8B-B14F-4D97-AF65-F5344CB8AC3E}">
        <p14:creationId xmlns:p14="http://schemas.microsoft.com/office/powerpoint/2010/main" val="3890141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E34B0FFF-B965-4C8A-AB5B-CA4AF9996C34}"/>
              </a:ext>
            </a:extLst>
          </p:cNvPr>
          <p:cNvSpPr>
            <a:spLocks noGrp="1"/>
          </p:cNvSpPr>
          <p:nvPr>
            <p:ph idx="1"/>
          </p:nvPr>
        </p:nvSpPr>
        <p:spPr>
          <a:xfrm>
            <a:off x="155761" y="2080683"/>
            <a:ext cx="9696446" cy="1931008"/>
          </a:xfrm>
        </p:spPr>
        <p:txBody>
          <a:bodyPr>
            <a:normAutofit fontScale="92500" lnSpcReduction="20000"/>
          </a:bodyPr>
          <a:lstStyle/>
          <a:p>
            <a:r>
              <a:rPr lang="tr-TR" sz="2600" dirty="0" err="1">
                <a:latin typeface="Arial Black"/>
              </a:rPr>
              <a:t>Trizomi</a:t>
            </a:r>
            <a:r>
              <a:rPr lang="tr-TR" sz="2600" dirty="0">
                <a:latin typeface="Arial Black"/>
              </a:rPr>
              <a:t> xxx </a:t>
            </a:r>
            <a:r>
              <a:rPr lang="tr-TR" sz="2600" dirty="0" err="1">
                <a:latin typeface="Arial Black"/>
              </a:rPr>
              <a:t>karyotipi</a:t>
            </a:r>
            <a:r>
              <a:rPr lang="tr-TR" sz="2600" dirty="0">
                <a:latin typeface="Arial Black"/>
              </a:rPr>
              <a:t>, 1000 dişi doğumda bir görülür.</a:t>
            </a:r>
          </a:p>
          <a:p>
            <a:r>
              <a:rPr lang="tr-TR" sz="2600" dirty="0">
                <a:latin typeface="Arial Black"/>
              </a:rPr>
              <a:t>İleri anne yaşı, 47,XXX </a:t>
            </a:r>
            <a:r>
              <a:rPr lang="tr-TR" sz="2600" dirty="0" err="1">
                <a:latin typeface="Arial Black"/>
              </a:rPr>
              <a:t>karyotipi</a:t>
            </a:r>
            <a:r>
              <a:rPr lang="tr-TR" sz="2600" dirty="0">
                <a:latin typeface="Arial Black"/>
              </a:rPr>
              <a:t> görülme riskini artıran en önemli etkendir.</a:t>
            </a:r>
          </a:p>
          <a:p>
            <a:r>
              <a:rPr lang="tr-TR" sz="2600" dirty="0">
                <a:latin typeface="Arial Black"/>
              </a:rPr>
              <a:t>Olguların çoğunda anormal </a:t>
            </a:r>
            <a:r>
              <a:rPr lang="tr-TR" sz="2600" dirty="0" err="1">
                <a:latin typeface="Arial Black"/>
              </a:rPr>
              <a:t>fenotipik</a:t>
            </a:r>
            <a:r>
              <a:rPr lang="tr-TR" sz="2600" dirty="0">
                <a:latin typeface="Arial Black"/>
              </a:rPr>
              <a:t> bulgular saptanmaz.</a:t>
            </a:r>
          </a:p>
          <a:p>
            <a:endParaRPr lang="tr-TR" dirty="0"/>
          </a:p>
        </p:txBody>
      </p:sp>
    </p:spTree>
    <p:extLst>
      <p:ext uri="{BB962C8B-B14F-4D97-AF65-F5344CB8AC3E}">
        <p14:creationId xmlns:p14="http://schemas.microsoft.com/office/powerpoint/2010/main" val="29518583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4" descr="fotoğraf, kişi, poz, duvar içeren bir resim&#10;&#10;Çok yüksek güvenilirlikle oluşturulmuş açıklama">
            <a:extLst>
              <a:ext uri="{FF2B5EF4-FFF2-40B4-BE49-F238E27FC236}">
                <a16:creationId xmlns:a16="http://schemas.microsoft.com/office/drawing/2014/main" xmlns="" id="{717C923A-6505-4275-B4CB-62B01F1DA786}"/>
              </a:ext>
            </a:extLst>
          </p:cNvPr>
          <p:cNvPicPr>
            <a:picLocks noGrp="1" noChangeAspect="1"/>
          </p:cNvPicPr>
          <p:nvPr>
            <p:ph idx="1"/>
          </p:nvPr>
        </p:nvPicPr>
        <p:blipFill>
          <a:blip r:embed="rId2"/>
          <a:stretch>
            <a:fillRect/>
          </a:stretch>
        </p:blipFill>
        <p:spPr>
          <a:xfrm>
            <a:off x="1170816" y="311753"/>
            <a:ext cx="5999543" cy="5999543"/>
          </a:xfrm>
          <a:prstGeom prst="rect">
            <a:avLst/>
          </a:prstGeom>
        </p:spPr>
      </p:pic>
    </p:spTree>
    <p:extLst>
      <p:ext uri="{BB962C8B-B14F-4D97-AF65-F5344CB8AC3E}">
        <p14:creationId xmlns:p14="http://schemas.microsoft.com/office/powerpoint/2010/main" val="753529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C105EC3C-16C8-4FB7-BD42-ABD5DF58CE72}"/>
              </a:ext>
            </a:extLst>
          </p:cNvPr>
          <p:cNvSpPr>
            <a:spLocks noGrp="1"/>
          </p:cNvSpPr>
          <p:nvPr>
            <p:ph type="title"/>
          </p:nvPr>
        </p:nvSpPr>
        <p:spPr>
          <a:xfrm>
            <a:off x="302081" y="669167"/>
            <a:ext cx="9601196" cy="1303867"/>
          </a:xfrm>
        </p:spPr>
        <p:txBody>
          <a:bodyPr/>
          <a:lstStyle/>
          <a:p>
            <a:r>
              <a:rPr lang="tr-TR" dirty="0">
                <a:solidFill>
                  <a:srgbClr val="C00000"/>
                </a:solidFill>
                <a:latin typeface="Arial Black"/>
              </a:rPr>
              <a:t>TEDAVİ YÖNTEMİ</a:t>
            </a:r>
          </a:p>
        </p:txBody>
      </p:sp>
      <p:sp>
        <p:nvSpPr>
          <p:cNvPr id="3" name="İçerik Yer Tutucusu 2">
            <a:extLst>
              <a:ext uri="{FF2B5EF4-FFF2-40B4-BE49-F238E27FC236}">
                <a16:creationId xmlns:a16="http://schemas.microsoft.com/office/drawing/2014/main" xmlns="" id="{B98C3F50-3886-490C-9DBB-078BF660B712}"/>
              </a:ext>
            </a:extLst>
          </p:cNvPr>
          <p:cNvSpPr>
            <a:spLocks noGrp="1"/>
          </p:cNvSpPr>
          <p:nvPr>
            <p:ph idx="1"/>
          </p:nvPr>
        </p:nvSpPr>
        <p:spPr>
          <a:xfrm>
            <a:off x="432919" y="2045570"/>
            <a:ext cx="8596668" cy="3880773"/>
          </a:xfrm>
        </p:spPr>
        <p:txBody>
          <a:bodyPr>
            <a:normAutofit/>
          </a:bodyPr>
          <a:lstStyle/>
          <a:p>
            <a:pPr marL="0" indent="0">
              <a:buNone/>
            </a:pPr>
            <a:r>
              <a:rPr lang="tr-TR" dirty="0">
                <a:latin typeface="Arial Black"/>
              </a:rPr>
              <a:t>*</a:t>
            </a:r>
            <a:r>
              <a:rPr lang="tr-TR" sz="2400" dirty="0">
                <a:latin typeface="Arial Black"/>
              </a:rPr>
              <a:t>Genetik bir hastalık olduğu için tedavi edilmez ancak destek sağlanabilir. Destek olunabilecek durumlar şu şekildedir. Eğer öğrenme bozukluğu varsa öğrenme bozukluğu olan herhangi bir başkasıyla aynı danışmanlığa gerek duyacaktır</a:t>
            </a:r>
            <a:r>
              <a:rPr lang="tr-TR" sz="2400" dirty="0" smtClean="0">
                <a:latin typeface="Arial Black"/>
              </a:rPr>
              <a:t>.</a:t>
            </a:r>
            <a:endParaRPr lang="tr-TR" sz="2400" dirty="0">
              <a:latin typeface="Arial Black"/>
            </a:endParaRPr>
          </a:p>
        </p:txBody>
      </p:sp>
    </p:spTree>
    <p:extLst>
      <p:ext uri="{BB962C8B-B14F-4D97-AF65-F5344CB8AC3E}">
        <p14:creationId xmlns:p14="http://schemas.microsoft.com/office/powerpoint/2010/main" val="23797561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0">
              <a:buClr>
                <a:srgbClr val="5FCBEF"/>
              </a:buClr>
              <a:buNone/>
            </a:pPr>
            <a:r>
              <a:rPr lang="tr-TR" sz="2400" dirty="0">
                <a:solidFill>
                  <a:prstClr val="black">
                    <a:lumMod val="75000"/>
                    <a:lumOff val="25000"/>
                  </a:prstClr>
                </a:solidFill>
                <a:latin typeface="Arial Black"/>
              </a:rPr>
              <a:t>*Üçlü X sendromu teşhisi konmuşsa doktoru çocukluğu boyunca periyod taramalar önerebilir. Bu, meydana gelebilecek herhangi bir gelişimsel gecikme veya öğrenme bozukluğunun derhal tedavi edilmesine yardımcı olabilecektir.</a:t>
            </a:r>
            <a:endParaRPr lang="tr-TR" sz="2400" dirty="0">
              <a:solidFill>
                <a:prstClr val="black"/>
              </a:solidFill>
              <a:latin typeface="Arial Black"/>
            </a:endParaRPr>
          </a:p>
          <a:p>
            <a:endParaRPr lang="tr-TR" dirty="0"/>
          </a:p>
        </p:txBody>
      </p:sp>
    </p:spTree>
    <p:extLst>
      <p:ext uri="{BB962C8B-B14F-4D97-AF65-F5344CB8AC3E}">
        <p14:creationId xmlns:p14="http://schemas.microsoft.com/office/powerpoint/2010/main" val="6835447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29361D8C-6524-4D98-B3B0-F217988CA61F}"/>
              </a:ext>
            </a:extLst>
          </p:cNvPr>
          <p:cNvSpPr>
            <a:spLocks noGrp="1"/>
          </p:cNvSpPr>
          <p:nvPr>
            <p:ph idx="1"/>
          </p:nvPr>
        </p:nvSpPr>
        <p:spPr>
          <a:xfrm>
            <a:off x="166008" y="1931003"/>
            <a:ext cx="9601196" cy="3318936"/>
          </a:xfrm>
        </p:spPr>
        <p:txBody>
          <a:bodyPr>
            <a:normAutofit/>
          </a:bodyPr>
          <a:lstStyle/>
          <a:p>
            <a:r>
              <a:rPr lang="tr-TR" sz="2000" dirty="0">
                <a:latin typeface="Arial Black"/>
              </a:rPr>
              <a:t>Üçlü X sendromlu kızlar strese daha fazla yatkın olduklarından destekleyici bir ortamının olduğundan emin olmak önemlidir. Psikolojik danışmanlık gerekebilir.</a:t>
            </a:r>
          </a:p>
          <a:p>
            <a:r>
              <a:rPr lang="tr-TR" sz="2000" dirty="0">
                <a:solidFill>
                  <a:schemeClr val="tx1"/>
                </a:solidFill>
                <a:latin typeface="Arial Black"/>
              </a:rPr>
              <a:t>Üçlü X sendromuna neden olan kromozom değişikliği onarılamayacağından sendromun kendisinin tedavisi yoktur. Ancak, çoğu semptomun tedavi edilebilir doğası olduğundan ve sıkça hiçbir semptom görülmediğinden bu sendromla dolu </a:t>
            </a:r>
            <a:r>
              <a:rPr lang="tr-TR" sz="2000" dirty="0" err="1">
                <a:solidFill>
                  <a:schemeClr val="tx1"/>
                </a:solidFill>
                <a:latin typeface="Arial Black"/>
              </a:rPr>
              <a:t>dolu</a:t>
            </a:r>
            <a:r>
              <a:rPr lang="tr-TR" sz="2000" dirty="0">
                <a:solidFill>
                  <a:schemeClr val="tx1"/>
                </a:solidFill>
                <a:latin typeface="Arial Black"/>
              </a:rPr>
              <a:t> ve normal bir hayat sürmeniz oldukça mümkündür. </a:t>
            </a:r>
          </a:p>
          <a:p>
            <a:endParaRPr lang="tr-TR" dirty="0">
              <a:solidFill>
                <a:schemeClr val="tx1"/>
              </a:solidFill>
            </a:endParaRPr>
          </a:p>
        </p:txBody>
      </p:sp>
    </p:spTree>
    <p:extLst>
      <p:ext uri="{BB962C8B-B14F-4D97-AF65-F5344CB8AC3E}">
        <p14:creationId xmlns:p14="http://schemas.microsoft.com/office/powerpoint/2010/main" val="14772270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SORULAR</a:t>
            </a:r>
            <a:endParaRPr lang="tr-TR" dirty="0">
              <a:solidFill>
                <a:srgbClr val="FF0000"/>
              </a:solidFill>
            </a:endParaRPr>
          </a:p>
        </p:txBody>
      </p:sp>
      <p:sp>
        <p:nvSpPr>
          <p:cNvPr id="3" name="İçerik Yer Tutucusu 2"/>
          <p:cNvSpPr>
            <a:spLocks noGrp="1"/>
          </p:cNvSpPr>
          <p:nvPr>
            <p:ph idx="1"/>
          </p:nvPr>
        </p:nvSpPr>
        <p:spPr/>
        <p:txBody>
          <a:bodyPr/>
          <a:lstStyle/>
          <a:p>
            <a:pPr marL="0" indent="0">
              <a:buNone/>
            </a:pPr>
            <a:r>
              <a:rPr lang="tr-TR" dirty="0" smtClean="0"/>
              <a:t>1-Aşağıdakilerden hangisi </a:t>
            </a:r>
            <a:r>
              <a:rPr lang="tr-TR" dirty="0" err="1" smtClean="0"/>
              <a:t>triple</a:t>
            </a:r>
            <a:r>
              <a:rPr lang="tr-TR" dirty="0" smtClean="0"/>
              <a:t> x sendromunda görülen semptomlardan </a:t>
            </a:r>
            <a:r>
              <a:rPr lang="tr-TR" dirty="0" smtClean="0"/>
              <a:t>değildir?</a:t>
            </a:r>
            <a:endParaRPr lang="tr-TR" dirty="0" smtClean="0"/>
          </a:p>
          <a:p>
            <a:r>
              <a:rPr lang="tr-TR" dirty="0" smtClean="0">
                <a:solidFill>
                  <a:schemeClr val="tx1"/>
                </a:solidFill>
              </a:rPr>
              <a:t>A-uzun</a:t>
            </a:r>
            <a:r>
              <a:rPr lang="tr-TR" dirty="0" smtClean="0">
                <a:solidFill>
                  <a:srgbClr val="FF0000"/>
                </a:solidFill>
              </a:rPr>
              <a:t> </a:t>
            </a:r>
            <a:r>
              <a:rPr lang="tr-TR" dirty="0" smtClean="0">
                <a:solidFill>
                  <a:schemeClr val="tx1"/>
                </a:solidFill>
              </a:rPr>
              <a:t>boy</a:t>
            </a:r>
          </a:p>
          <a:p>
            <a:r>
              <a:rPr lang="tr-TR" dirty="0" smtClean="0">
                <a:solidFill>
                  <a:schemeClr val="tx1"/>
                </a:solidFill>
              </a:rPr>
              <a:t>B-gözlerin iç köşelerini kaplayan dikey deri kıvrımları </a:t>
            </a:r>
          </a:p>
          <a:p>
            <a:r>
              <a:rPr lang="tr-TR" dirty="0" smtClean="0">
                <a:solidFill>
                  <a:srgbClr val="FF0000"/>
                </a:solidFill>
              </a:rPr>
              <a:t>C-</a:t>
            </a:r>
            <a:r>
              <a:rPr lang="tr-TR" dirty="0" smtClean="0">
                <a:solidFill>
                  <a:schemeClr val="tx1"/>
                </a:solidFill>
              </a:rPr>
              <a:t>erken gelişmiş konuşma ve dil becerileri</a:t>
            </a:r>
          </a:p>
          <a:p>
            <a:r>
              <a:rPr lang="tr-TR" dirty="0" smtClean="0">
                <a:solidFill>
                  <a:schemeClr val="tx1"/>
                </a:solidFill>
              </a:rPr>
              <a:t>D-zayıf kas gücü</a:t>
            </a:r>
          </a:p>
          <a:p>
            <a:r>
              <a:rPr lang="tr-TR" dirty="0" smtClean="0">
                <a:solidFill>
                  <a:schemeClr val="tx1"/>
                </a:solidFill>
              </a:rPr>
              <a:t>E-prematüre yumurtalık yetmezliği</a:t>
            </a:r>
            <a:endParaRPr lang="tr-TR" dirty="0">
              <a:solidFill>
                <a:schemeClr val="tx1"/>
              </a:solidFill>
            </a:endParaRPr>
          </a:p>
        </p:txBody>
      </p:sp>
    </p:spTree>
    <p:extLst>
      <p:ext uri="{BB962C8B-B14F-4D97-AF65-F5344CB8AC3E}">
        <p14:creationId xmlns:p14="http://schemas.microsoft.com/office/powerpoint/2010/main" val="1611401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03941406-E73A-41F5-B000-680F90F8304E}"/>
              </a:ext>
            </a:extLst>
          </p:cNvPr>
          <p:cNvSpPr>
            <a:spLocks noGrp="1"/>
          </p:cNvSpPr>
          <p:nvPr>
            <p:ph type="title"/>
          </p:nvPr>
        </p:nvSpPr>
        <p:spPr>
          <a:xfrm>
            <a:off x="152401" y="1199846"/>
            <a:ext cx="8567054" cy="1303867"/>
          </a:xfrm>
        </p:spPr>
        <p:txBody>
          <a:bodyPr/>
          <a:lstStyle/>
          <a:p>
            <a:r>
              <a:rPr lang="tr-TR" dirty="0">
                <a:latin typeface="Arial Black"/>
              </a:rPr>
              <a:t>HAZIRLAYANLAR </a:t>
            </a:r>
          </a:p>
        </p:txBody>
      </p:sp>
      <p:sp>
        <p:nvSpPr>
          <p:cNvPr id="3" name="İçerik Yer Tutucusu 2">
            <a:extLst>
              <a:ext uri="{FF2B5EF4-FFF2-40B4-BE49-F238E27FC236}">
                <a16:creationId xmlns:a16="http://schemas.microsoft.com/office/drawing/2014/main" xmlns="" id="{8FA6280D-A175-4DBB-8555-03C3A3B1622D}"/>
              </a:ext>
            </a:extLst>
          </p:cNvPr>
          <p:cNvSpPr>
            <a:spLocks noGrp="1"/>
          </p:cNvSpPr>
          <p:nvPr>
            <p:ph idx="1"/>
          </p:nvPr>
        </p:nvSpPr>
        <p:spPr>
          <a:xfrm>
            <a:off x="337155" y="1956483"/>
            <a:ext cx="7290383" cy="2533666"/>
          </a:xfrm>
        </p:spPr>
        <p:txBody>
          <a:bodyPr/>
          <a:lstStyle/>
          <a:p>
            <a:r>
              <a:rPr lang="tr-TR" dirty="0">
                <a:solidFill>
                  <a:srgbClr val="C00000"/>
                </a:solidFill>
                <a:latin typeface="Arial Black"/>
              </a:rPr>
              <a:t>HEDİYE DEMİREL     15240169</a:t>
            </a:r>
          </a:p>
          <a:p>
            <a:r>
              <a:rPr lang="tr-TR" dirty="0">
                <a:solidFill>
                  <a:srgbClr val="C00000"/>
                </a:solidFill>
                <a:latin typeface="Arial Black"/>
              </a:rPr>
              <a:t>NAZİK ŞAHİN           16240210</a:t>
            </a:r>
          </a:p>
          <a:p>
            <a:r>
              <a:rPr lang="tr-TR" dirty="0">
                <a:solidFill>
                  <a:srgbClr val="C00000"/>
                </a:solidFill>
                <a:latin typeface="Arial Black"/>
              </a:rPr>
              <a:t>RABİYE ŞENEL</a:t>
            </a:r>
            <a:r>
              <a:rPr lang="tr-TR" dirty="0"/>
              <a:t>           </a:t>
            </a:r>
            <a:r>
              <a:rPr lang="tr-TR" dirty="0">
                <a:latin typeface="Arial Black"/>
              </a:rPr>
              <a:t> </a:t>
            </a:r>
            <a:r>
              <a:rPr lang="tr-TR" dirty="0">
                <a:solidFill>
                  <a:srgbClr val="C00000"/>
                </a:solidFill>
                <a:latin typeface="Arial Black"/>
              </a:rPr>
              <a:t>16240211</a:t>
            </a:r>
          </a:p>
        </p:txBody>
      </p:sp>
    </p:spTree>
    <p:extLst>
      <p:ext uri="{BB962C8B-B14F-4D97-AF65-F5344CB8AC3E}">
        <p14:creationId xmlns:p14="http://schemas.microsoft.com/office/powerpoint/2010/main" val="7886077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2-Triple x sendromunda görülen gözlerin iç köşelerini kaplayan dikey deri  kıvrımlarının diğer adı </a:t>
            </a:r>
            <a:r>
              <a:rPr lang="tr-TR" dirty="0" smtClean="0"/>
              <a:t>nedir?</a:t>
            </a:r>
            <a:endParaRPr lang="tr-TR" dirty="0" smtClean="0"/>
          </a:p>
          <a:p>
            <a:r>
              <a:rPr lang="tr-TR" dirty="0" smtClean="0"/>
              <a:t>A-</a:t>
            </a:r>
            <a:r>
              <a:rPr lang="tr-TR" dirty="0" err="1" smtClean="0"/>
              <a:t>epistaksis</a:t>
            </a:r>
            <a:endParaRPr lang="tr-TR" dirty="0" smtClean="0"/>
          </a:p>
          <a:p>
            <a:r>
              <a:rPr lang="tr-TR" dirty="0" smtClean="0"/>
              <a:t>B-</a:t>
            </a:r>
            <a:r>
              <a:rPr lang="tr-TR" dirty="0" err="1" smtClean="0"/>
              <a:t>epitel</a:t>
            </a:r>
            <a:endParaRPr lang="tr-TR" dirty="0" smtClean="0"/>
          </a:p>
          <a:p>
            <a:r>
              <a:rPr lang="tr-TR" dirty="0" smtClean="0"/>
              <a:t>C-</a:t>
            </a:r>
            <a:r>
              <a:rPr lang="tr-TR" dirty="0" err="1" smtClean="0"/>
              <a:t>klinodaktili</a:t>
            </a:r>
            <a:endParaRPr lang="tr-TR" dirty="0" smtClean="0"/>
          </a:p>
          <a:p>
            <a:r>
              <a:rPr lang="tr-TR" dirty="0" smtClean="0"/>
              <a:t>D-</a:t>
            </a:r>
            <a:r>
              <a:rPr lang="tr-TR" dirty="0" err="1" smtClean="0"/>
              <a:t>klimakterium</a:t>
            </a:r>
            <a:endParaRPr lang="tr-TR" dirty="0" smtClean="0"/>
          </a:p>
          <a:p>
            <a:r>
              <a:rPr lang="tr-TR" dirty="0" smtClean="0">
                <a:solidFill>
                  <a:srgbClr val="FF0000"/>
                </a:solidFill>
              </a:rPr>
              <a:t>E-</a:t>
            </a:r>
            <a:r>
              <a:rPr lang="tr-TR" dirty="0" err="1" smtClean="0"/>
              <a:t>epikantus</a:t>
            </a:r>
            <a:endParaRPr lang="tr-TR" dirty="0"/>
          </a:p>
        </p:txBody>
      </p:sp>
    </p:spTree>
    <p:extLst>
      <p:ext uri="{BB962C8B-B14F-4D97-AF65-F5344CB8AC3E}">
        <p14:creationId xmlns:p14="http://schemas.microsoft.com/office/powerpoint/2010/main" val="396740242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3-Aşağıdakilerden hangisi </a:t>
            </a:r>
            <a:r>
              <a:rPr lang="tr-TR" dirty="0" err="1" smtClean="0"/>
              <a:t>triple</a:t>
            </a:r>
            <a:r>
              <a:rPr lang="tr-TR" dirty="0" smtClean="0"/>
              <a:t> x in </a:t>
            </a:r>
            <a:r>
              <a:rPr lang="tr-TR" dirty="0" smtClean="0"/>
              <a:t>gösterimidir?</a:t>
            </a:r>
            <a:endParaRPr lang="tr-TR" dirty="0" smtClean="0"/>
          </a:p>
          <a:p>
            <a:r>
              <a:rPr lang="tr-TR" dirty="0" err="1" smtClean="0">
                <a:solidFill>
                  <a:srgbClr val="FF0000"/>
                </a:solidFill>
              </a:rPr>
              <a:t>A-</a:t>
            </a:r>
            <a:r>
              <a:rPr lang="tr-TR" dirty="0" err="1" smtClean="0"/>
              <a:t>44+XXX</a:t>
            </a:r>
            <a:endParaRPr lang="tr-TR" dirty="0" smtClean="0"/>
          </a:p>
          <a:p>
            <a:r>
              <a:rPr lang="tr-TR" dirty="0" err="1" smtClean="0"/>
              <a:t>B-44+XX</a:t>
            </a:r>
            <a:endParaRPr lang="tr-TR" dirty="0" smtClean="0"/>
          </a:p>
          <a:p>
            <a:r>
              <a:rPr lang="tr-TR" dirty="0" err="1" smtClean="0"/>
              <a:t>C-44+XXY</a:t>
            </a:r>
            <a:endParaRPr lang="tr-TR" dirty="0" smtClean="0"/>
          </a:p>
          <a:p>
            <a:r>
              <a:rPr lang="tr-TR" dirty="0" err="1" smtClean="0"/>
              <a:t>D-44+YYY</a:t>
            </a:r>
            <a:endParaRPr lang="tr-TR" dirty="0" smtClean="0"/>
          </a:p>
          <a:p>
            <a:r>
              <a:rPr lang="tr-TR" smtClean="0"/>
              <a:t>E-44+X0</a:t>
            </a:r>
            <a:endParaRPr lang="tr-TR" dirty="0"/>
          </a:p>
        </p:txBody>
      </p:sp>
    </p:spTree>
    <p:extLst>
      <p:ext uri="{BB962C8B-B14F-4D97-AF65-F5344CB8AC3E}">
        <p14:creationId xmlns:p14="http://schemas.microsoft.com/office/powerpoint/2010/main" val="2829798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83C49216-6358-44CF-BBB0-3E0F6A7EFAA5}"/>
              </a:ext>
            </a:extLst>
          </p:cNvPr>
          <p:cNvSpPr>
            <a:spLocks noGrp="1"/>
          </p:cNvSpPr>
          <p:nvPr>
            <p:ph type="title"/>
          </p:nvPr>
        </p:nvSpPr>
        <p:spPr>
          <a:xfrm>
            <a:off x="720390" y="612983"/>
            <a:ext cx="9601196" cy="1303867"/>
          </a:xfrm>
        </p:spPr>
        <p:txBody>
          <a:bodyPr/>
          <a:lstStyle/>
          <a:p>
            <a:r>
              <a:rPr lang="tr-TR" sz="6000" b="1" dirty="0" err="1">
                <a:solidFill>
                  <a:srgbClr val="C00000"/>
                </a:solidFill>
              </a:rPr>
              <a:t>Triple</a:t>
            </a:r>
            <a:r>
              <a:rPr lang="tr-TR" sz="6000" b="1" dirty="0">
                <a:solidFill>
                  <a:srgbClr val="C00000"/>
                </a:solidFill>
              </a:rPr>
              <a:t> X Sendromu </a:t>
            </a:r>
            <a:endParaRPr lang="tr-TR" sz="6000" dirty="0">
              <a:solidFill>
                <a:srgbClr val="C00000"/>
              </a:solidFill>
            </a:endParaRPr>
          </a:p>
          <a:p>
            <a:endParaRPr lang="tr-TR" dirty="0"/>
          </a:p>
        </p:txBody>
      </p:sp>
      <p:sp>
        <p:nvSpPr>
          <p:cNvPr id="3" name="İçerik Yer Tutucusu 2">
            <a:extLst>
              <a:ext uri="{FF2B5EF4-FFF2-40B4-BE49-F238E27FC236}">
                <a16:creationId xmlns:a16="http://schemas.microsoft.com/office/drawing/2014/main" xmlns="" id="{10E4D5FB-1458-4B86-8095-B0C4936F7284}"/>
              </a:ext>
            </a:extLst>
          </p:cNvPr>
          <p:cNvSpPr>
            <a:spLocks noGrp="1"/>
          </p:cNvSpPr>
          <p:nvPr>
            <p:ph idx="1"/>
          </p:nvPr>
        </p:nvSpPr>
        <p:spPr>
          <a:xfrm>
            <a:off x="662956" y="1901796"/>
            <a:ext cx="7575876" cy="2831226"/>
          </a:xfrm>
        </p:spPr>
        <p:txBody>
          <a:bodyPr>
            <a:normAutofit/>
          </a:bodyPr>
          <a:lstStyle/>
          <a:p>
            <a:r>
              <a:rPr lang="tr-TR" sz="2000" dirty="0">
                <a:latin typeface="Arial Black"/>
              </a:rPr>
              <a:t>1959’da </a:t>
            </a:r>
            <a:r>
              <a:rPr lang="tr-TR" sz="2000" dirty="0" err="1">
                <a:latin typeface="Arial Black"/>
              </a:rPr>
              <a:t>Jacobs</a:t>
            </a:r>
            <a:r>
              <a:rPr lang="tr-TR" sz="2000" dirty="0">
                <a:latin typeface="Arial Black"/>
              </a:rPr>
              <a:t> ve arkadaşları tarafından tanımlanmıştır. 47, XXX </a:t>
            </a:r>
            <a:r>
              <a:rPr lang="tr-TR" sz="2000" dirty="0" err="1">
                <a:latin typeface="Arial Black"/>
              </a:rPr>
              <a:t>karyotipi</a:t>
            </a:r>
            <a:r>
              <a:rPr lang="tr-TR" sz="2000" dirty="0">
                <a:latin typeface="Arial Black"/>
              </a:rPr>
              <a:t> gösterirler. Üç X sendromu 1000 kadından yaklaşık 1’ini etkileyen kromozom anomalisidir. </a:t>
            </a:r>
          </a:p>
          <a:p>
            <a:r>
              <a:rPr lang="tr-TR" sz="2000" dirty="0">
                <a:latin typeface="Arial Black"/>
              </a:rPr>
              <a:t>Kadınlar normalde her ebeveynden bir tane olmak üzere 2 tane X kromozomuna sahiptirler. Üç X sendromunda, kadın üç tane X kromozomuna sahiptir.</a:t>
            </a:r>
          </a:p>
        </p:txBody>
      </p:sp>
    </p:spTree>
    <p:extLst>
      <p:ext uri="{BB962C8B-B14F-4D97-AF65-F5344CB8AC3E}">
        <p14:creationId xmlns:p14="http://schemas.microsoft.com/office/powerpoint/2010/main" val="25228333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4">
            <a:extLst>
              <a:ext uri="{FF2B5EF4-FFF2-40B4-BE49-F238E27FC236}">
                <a16:creationId xmlns:a16="http://schemas.microsoft.com/office/drawing/2014/main" xmlns="" id="{5B01A704-2967-4EDC-876E-25B192F57D22}"/>
              </a:ext>
            </a:extLst>
          </p:cNvPr>
          <p:cNvPicPr>
            <a:picLocks noGrp="1" noChangeAspect="1"/>
          </p:cNvPicPr>
          <p:nvPr>
            <p:ph idx="1"/>
          </p:nvPr>
        </p:nvPicPr>
        <p:blipFill>
          <a:blip r:embed="rId2"/>
          <a:stretch>
            <a:fillRect/>
          </a:stretch>
        </p:blipFill>
        <p:spPr>
          <a:xfrm>
            <a:off x="263067" y="760788"/>
            <a:ext cx="9134934" cy="4870150"/>
          </a:xfrm>
          <a:prstGeom prst="rect">
            <a:avLst/>
          </a:prstGeom>
        </p:spPr>
      </p:pic>
    </p:spTree>
    <p:extLst>
      <p:ext uri="{BB962C8B-B14F-4D97-AF65-F5344CB8AC3E}">
        <p14:creationId xmlns:p14="http://schemas.microsoft.com/office/powerpoint/2010/main" val="8588710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a:extLst>
              <a:ext uri="{FF2B5EF4-FFF2-40B4-BE49-F238E27FC236}">
                <a16:creationId xmlns:a16="http://schemas.microsoft.com/office/drawing/2014/main" xmlns="" id="{57A64A4D-9D0F-4823-931A-877AA87315DD}"/>
              </a:ext>
            </a:extLst>
          </p:cNvPr>
          <p:cNvSpPr txBox="1"/>
          <p:nvPr/>
        </p:nvSpPr>
        <p:spPr>
          <a:xfrm>
            <a:off x="503464" y="1540330"/>
            <a:ext cx="9280070" cy="3785652"/>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tr-TR" sz="2400" dirty="0">
                <a:solidFill>
                  <a:srgbClr val="333333"/>
                </a:solidFill>
                <a:latin typeface="Arial Black"/>
                <a:ea typeface="Helvetica"/>
                <a:cs typeface="Helvetica"/>
              </a:rPr>
              <a:t>*Üç X sendromu genellikle annenin yumurta hücresi veya babanın sperm hücresi oluşumundaki bir hatadan kaynaklanır. Üç X sendromu embriyonun gelişiminde bir hata sonucu olarak ortaya çıkar.</a:t>
            </a:r>
          </a:p>
          <a:p>
            <a:endParaRPr lang="tr-TR" sz="2400" dirty="0">
              <a:solidFill>
                <a:srgbClr val="333333"/>
              </a:solidFill>
              <a:latin typeface="Arial Black"/>
              <a:ea typeface="Helvetica"/>
              <a:cs typeface="Helvetica"/>
            </a:endParaRPr>
          </a:p>
          <a:p>
            <a:r>
              <a:rPr lang="tr-TR" sz="2400" dirty="0">
                <a:solidFill>
                  <a:srgbClr val="333333"/>
                </a:solidFill>
                <a:latin typeface="Arial Black"/>
                <a:ea typeface="Helvetica"/>
                <a:cs typeface="Helvetica"/>
              </a:rPr>
              <a:t>*Üç X sendromu olan birçok kız ve kadın hiçbir semptom göstermez veya sadece hafif semptomlar vardır. Diğer durumlarda, muhtemelen gelişimsel gecikmeler de dâhil olmak üzere semptomlar daha belirgin olabilir.</a:t>
            </a:r>
            <a:r>
              <a:rPr lang="tr-TR" dirty="0">
                <a:solidFill>
                  <a:srgbClr val="333333"/>
                </a:solidFill>
                <a:latin typeface="Helvetica"/>
                <a:ea typeface="Helvetica"/>
                <a:cs typeface="Helvetica"/>
              </a:rPr>
              <a:t>  </a:t>
            </a:r>
            <a:endParaRPr lang="tr-TR" dirty="0">
              <a:solidFill>
                <a:srgbClr val="333333"/>
              </a:solidFill>
              <a:latin typeface="Helvetica"/>
              <a:cs typeface="Helvetica"/>
            </a:endParaRPr>
          </a:p>
        </p:txBody>
      </p:sp>
    </p:spTree>
    <p:extLst>
      <p:ext uri="{BB962C8B-B14F-4D97-AF65-F5344CB8AC3E}">
        <p14:creationId xmlns:p14="http://schemas.microsoft.com/office/powerpoint/2010/main" val="17917519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4" descr="metin içeren bir resim&#10;&#10;Çok yüksek güvenilirlikle oluşturulmuş açıklama">
            <a:extLst>
              <a:ext uri="{FF2B5EF4-FFF2-40B4-BE49-F238E27FC236}">
                <a16:creationId xmlns:a16="http://schemas.microsoft.com/office/drawing/2014/main" xmlns="" id="{531E3160-F7AD-45A5-88C0-D03F89C6E4EB}"/>
              </a:ext>
            </a:extLst>
          </p:cNvPr>
          <p:cNvPicPr>
            <a:picLocks noGrp="1" noChangeAspect="1"/>
          </p:cNvPicPr>
          <p:nvPr>
            <p:ph idx="1"/>
          </p:nvPr>
        </p:nvPicPr>
        <p:blipFill>
          <a:blip r:embed="rId2"/>
          <a:stretch>
            <a:fillRect/>
          </a:stretch>
        </p:blipFill>
        <p:spPr>
          <a:xfrm>
            <a:off x="388080" y="722854"/>
            <a:ext cx="8456310" cy="5433527"/>
          </a:xfrm>
          <a:prstGeom prst="rect">
            <a:avLst/>
          </a:prstGeom>
        </p:spPr>
      </p:pic>
    </p:spTree>
    <p:extLst>
      <p:ext uri="{BB962C8B-B14F-4D97-AF65-F5344CB8AC3E}">
        <p14:creationId xmlns:p14="http://schemas.microsoft.com/office/powerpoint/2010/main" val="36161236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1724AD8-01B5-4F6D-8E74-98FF459CB2B8}"/>
              </a:ext>
            </a:extLst>
          </p:cNvPr>
          <p:cNvSpPr>
            <a:spLocks noGrp="1"/>
          </p:cNvSpPr>
          <p:nvPr>
            <p:ph type="title"/>
          </p:nvPr>
        </p:nvSpPr>
        <p:spPr>
          <a:xfrm>
            <a:off x="533402" y="914097"/>
            <a:ext cx="7219946" cy="1303867"/>
          </a:xfrm>
        </p:spPr>
        <p:txBody>
          <a:bodyPr>
            <a:normAutofit/>
          </a:bodyPr>
          <a:lstStyle/>
          <a:p>
            <a:r>
              <a:rPr lang="tr-TR" dirty="0">
                <a:solidFill>
                  <a:srgbClr val="C00000"/>
                </a:solidFill>
                <a:latin typeface="Arial Black"/>
              </a:rPr>
              <a:t>Semptomlar </a:t>
            </a:r>
          </a:p>
          <a:p>
            <a:endParaRPr lang="tr-TR" dirty="0">
              <a:solidFill>
                <a:srgbClr val="262626"/>
              </a:solidFill>
            </a:endParaRPr>
          </a:p>
        </p:txBody>
      </p:sp>
      <p:sp>
        <p:nvSpPr>
          <p:cNvPr id="3" name="İçerik Yer Tutucusu 2">
            <a:extLst>
              <a:ext uri="{FF2B5EF4-FFF2-40B4-BE49-F238E27FC236}">
                <a16:creationId xmlns:a16="http://schemas.microsoft.com/office/drawing/2014/main" xmlns="" id="{E88B9EE8-E498-4B2A-9394-B7E78BDFFFF1}"/>
              </a:ext>
            </a:extLst>
          </p:cNvPr>
          <p:cNvSpPr>
            <a:spLocks noGrp="1"/>
          </p:cNvSpPr>
          <p:nvPr>
            <p:ph idx="1"/>
          </p:nvPr>
        </p:nvSpPr>
        <p:spPr>
          <a:xfrm>
            <a:off x="533401" y="2420860"/>
            <a:ext cx="9601196" cy="3318936"/>
          </a:xfrm>
        </p:spPr>
        <p:txBody>
          <a:bodyPr vert="horz" lIns="91440" tIns="45720" rIns="91440" bIns="45720" rtlCol="0" anchor="t">
            <a:noAutofit/>
          </a:bodyPr>
          <a:lstStyle/>
          <a:p>
            <a:r>
              <a:rPr lang="tr-TR" sz="2800" dirty="0">
                <a:latin typeface="Arial Black"/>
              </a:rPr>
              <a:t>Üçlü X sendromu herhangi bir belirti veya semptoma neden olmayabilir. </a:t>
            </a:r>
            <a:r>
              <a:rPr lang="tr-TR" sz="2800" dirty="0">
                <a:solidFill>
                  <a:srgbClr val="FF0000"/>
                </a:solidFill>
                <a:latin typeface="Arial Black"/>
              </a:rPr>
              <a:t>Semptomlar ortaya çıkarsa aşağıdakileri içerebilir:</a:t>
            </a:r>
          </a:p>
          <a:p>
            <a:r>
              <a:rPr lang="tr-TR" sz="2800" dirty="0">
                <a:latin typeface="Arial Black"/>
              </a:rPr>
              <a:t>Uzun boy</a:t>
            </a:r>
            <a:endParaRPr lang="tr-TR" sz="2800">
              <a:solidFill>
                <a:schemeClr val="tx1"/>
              </a:solidFill>
              <a:latin typeface="Arial Black"/>
            </a:endParaRPr>
          </a:p>
          <a:p>
            <a:r>
              <a:rPr lang="tr-TR" sz="2800" dirty="0">
                <a:latin typeface="Arial Black"/>
              </a:rPr>
              <a:t>Gözlerin iç köşelerini kaplayan dikey deri kıvrımları (</a:t>
            </a:r>
            <a:r>
              <a:rPr lang="tr-TR" sz="2800" dirty="0" err="1">
                <a:latin typeface="Arial Black"/>
              </a:rPr>
              <a:t>Epikantus</a:t>
            </a:r>
            <a:r>
              <a:rPr lang="tr-TR" sz="2800" dirty="0">
                <a:latin typeface="Arial Black"/>
              </a:rPr>
              <a:t>)</a:t>
            </a:r>
            <a:endParaRPr lang="tr-TR" sz="2800">
              <a:solidFill>
                <a:schemeClr val="tx1"/>
              </a:solidFill>
              <a:latin typeface="Arial Black"/>
            </a:endParaRPr>
          </a:p>
          <a:p>
            <a:r>
              <a:rPr lang="tr-TR" sz="2800" dirty="0">
                <a:latin typeface="Arial Black"/>
              </a:rPr>
              <a:t>Geç gelişmiş konuşma ve dil becerileri</a:t>
            </a:r>
            <a:endParaRPr lang="tr-TR" sz="2800">
              <a:solidFill>
                <a:schemeClr val="tx1"/>
              </a:solidFill>
              <a:latin typeface="Arial Black"/>
            </a:endParaRPr>
          </a:p>
          <a:p>
            <a:pPr marL="0" indent="0">
              <a:buNone/>
            </a:pPr>
            <a:endParaRPr lang="tr-TR" sz="2800">
              <a:solidFill>
                <a:srgbClr val="262626"/>
              </a:solidFill>
              <a:latin typeface="Arial Black"/>
            </a:endParaRPr>
          </a:p>
          <a:p>
            <a:endParaRPr lang="tr-TR" dirty="0"/>
          </a:p>
        </p:txBody>
      </p:sp>
    </p:spTree>
    <p:extLst>
      <p:ext uri="{BB962C8B-B14F-4D97-AF65-F5344CB8AC3E}">
        <p14:creationId xmlns:p14="http://schemas.microsoft.com/office/powerpoint/2010/main" val="41473499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39D57526-D432-4655-9A0E-D9D6F88C1D01}"/>
              </a:ext>
            </a:extLst>
          </p:cNvPr>
          <p:cNvSpPr>
            <a:spLocks noGrp="1"/>
          </p:cNvSpPr>
          <p:nvPr>
            <p:ph idx="1"/>
          </p:nvPr>
        </p:nvSpPr>
        <p:spPr>
          <a:xfrm>
            <a:off x="519793" y="1754110"/>
            <a:ext cx="9601196" cy="3318936"/>
          </a:xfrm>
        </p:spPr>
        <p:txBody>
          <a:bodyPr vert="horz" lIns="91440" tIns="45720" rIns="91440" bIns="45720" rtlCol="0" anchor="t">
            <a:noAutofit/>
          </a:bodyPr>
          <a:lstStyle/>
          <a:p>
            <a:r>
              <a:rPr lang="tr-TR" sz="2800" dirty="0">
                <a:latin typeface="Arial Black"/>
              </a:rPr>
              <a:t>Zayıf kas gücü (</a:t>
            </a:r>
            <a:r>
              <a:rPr lang="tr-TR" sz="2800" dirty="0" err="1">
                <a:latin typeface="Arial Black"/>
              </a:rPr>
              <a:t>hipotoni</a:t>
            </a:r>
            <a:r>
              <a:rPr lang="tr-TR" sz="2800" dirty="0">
                <a:latin typeface="Arial Black"/>
              </a:rPr>
              <a:t>)</a:t>
            </a:r>
          </a:p>
          <a:p>
            <a:r>
              <a:rPr lang="tr-TR" sz="2800" dirty="0">
                <a:latin typeface="Arial Black"/>
              </a:rPr>
              <a:t>Kavisli serçe parmaklar (</a:t>
            </a:r>
            <a:r>
              <a:rPr lang="tr-TR" sz="2800" dirty="0" err="1">
                <a:latin typeface="Arial Black"/>
              </a:rPr>
              <a:t>klinodaktili</a:t>
            </a:r>
            <a:r>
              <a:rPr lang="tr-TR" sz="2800" dirty="0">
                <a:latin typeface="Arial Black"/>
              </a:rPr>
              <a:t>)</a:t>
            </a:r>
            <a:endParaRPr lang="tr-TR" sz="2800">
              <a:solidFill>
                <a:schemeClr val="tx1"/>
              </a:solidFill>
              <a:latin typeface="Arial Black"/>
            </a:endParaRPr>
          </a:p>
          <a:p>
            <a:r>
              <a:rPr lang="tr-TR" sz="2800" dirty="0">
                <a:latin typeface="Arial Black"/>
              </a:rPr>
              <a:t>Davranış ve akıl sağlığı sorunları</a:t>
            </a:r>
            <a:endParaRPr lang="tr-TR" sz="2800">
              <a:solidFill>
                <a:schemeClr val="tx1"/>
              </a:solidFill>
              <a:latin typeface="Arial Black"/>
            </a:endParaRPr>
          </a:p>
          <a:p>
            <a:r>
              <a:rPr lang="tr-TR" sz="2800" dirty="0">
                <a:latin typeface="Arial Black"/>
              </a:rPr>
              <a:t>Prematüre yumurtalık yetmezliği veya yumurtalık anormallikleri</a:t>
            </a:r>
            <a:endParaRPr lang="tr-TR" sz="2800">
              <a:solidFill>
                <a:schemeClr val="tx1"/>
              </a:solidFill>
              <a:latin typeface="Arial Black"/>
            </a:endParaRPr>
          </a:p>
          <a:p>
            <a:r>
              <a:rPr lang="tr-TR" sz="2800" dirty="0">
                <a:latin typeface="Arial Black"/>
              </a:rPr>
              <a:t>Kabızlık veya karın ağrıları</a:t>
            </a:r>
            <a:endParaRPr lang="tr-TR" sz="2800" dirty="0">
              <a:solidFill>
                <a:schemeClr val="tx1"/>
              </a:solidFill>
              <a:latin typeface="Arial Black"/>
            </a:endParaRPr>
          </a:p>
          <a:p>
            <a:endParaRPr lang="tr-TR" dirty="0"/>
          </a:p>
        </p:txBody>
      </p:sp>
    </p:spTree>
    <p:extLst>
      <p:ext uri="{BB962C8B-B14F-4D97-AF65-F5344CB8AC3E}">
        <p14:creationId xmlns:p14="http://schemas.microsoft.com/office/powerpoint/2010/main" val="4464546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4" descr="iç mekan içeren bir resim&#10;&#10;Yüksek güvenilirlikle oluşturulmuş açıklama">
            <a:extLst>
              <a:ext uri="{FF2B5EF4-FFF2-40B4-BE49-F238E27FC236}">
                <a16:creationId xmlns:a16="http://schemas.microsoft.com/office/drawing/2014/main" xmlns="" id="{85A14B84-CC09-424F-B259-0F33CD55A4C6}"/>
              </a:ext>
            </a:extLst>
          </p:cNvPr>
          <p:cNvPicPr>
            <a:picLocks noGrp="1" noChangeAspect="1"/>
          </p:cNvPicPr>
          <p:nvPr>
            <p:ph idx="1"/>
          </p:nvPr>
        </p:nvPicPr>
        <p:blipFill>
          <a:blip r:embed="rId2"/>
          <a:stretch>
            <a:fillRect/>
          </a:stretch>
        </p:blipFill>
        <p:spPr>
          <a:xfrm>
            <a:off x="658483" y="447826"/>
            <a:ext cx="7718176" cy="5768221"/>
          </a:xfrm>
          <a:prstGeom prst="rect">
            <a:avLst/>
          </a:prstGeom>
        </p:spPr>
      </p:pic>
    </p:spTree>
    <p:extLst>
      <p:ext uri="{BB962C8B-B14F-4D97-AF65-F5344CB8AC3E}">
        <p14:creationId xmlns:p14="http://schemas.microsoft.com/office/powerpoint/2010/main" val="2445026499"/>
      </p:ext>
    </p:extLst>
  </p:cSld>
  <p:clrMapOvr>
    <a:masterClrMapping/>
  </p:clrMapOvr>
  <p:timing>
    <p:tnLst>
      <p:par>
        <p:cTn id="1" dur="indefinite" restart="never" nodeType="tmRoot"/>
      </p:par>
    </p:tnLst>
  </p:timing>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Yüzeyler">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25</TotalTime>
  <Words>303</Words>
  <Application>Microsoft Office PowerPoint</Application>
  <PresentationFormat>Özel</PresentationFormat>
  <Paragraphs>56</Paragraphs>
  <Slides>21</Slides>
  <Notes>0</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Yüzeyler</vt:lpstr>
      <vt:lpstr>TRİPLE X SENDROMU </vt:lpstr>
      <vt:lpstr>HAZIRLAYANLAR </vt:lpstr>
      <vt:lpstr>Triple X Sendromu  </vt:lpstr>
      <vt:lpstr>PowerPoint Sunusu</vt:lpstr>
      <vt:lpstr>PowerPoint Sunusu</vt:lpstr>
      <vt:lpstr>PowerPoint Sunusu</vt:lpstr>
      <vt:lpstr>Semptomlar  </vt:lpstr>
      <vt:lpstr>PowerPoint Sunusu</vt:lpstr>
      <vt:lpstr>PowerPoint Sunusu</vt:lpstr>
      <vt:lpstr>PowerPoint Sunusu</vt:lpstr>
      <vt:lpstr>Komplikasyonlar   </vt:lpstr>
      <vt:lpstr>PowerPoint Sunusu</vt:lpstr>
      <vt:lpstr>PowerPoint Sunusu</vt:lpstr>
      <vt:lpstr>PowerPoint Sunusu</vt:lpstr>
      <vt:lpstr>PowerPoint Sunusu</vt:lpstr>
      <vt:lpstr>TEDAVİ YÖNTEMİ</vt:lpstr>
      <vt:lpstr>PowerPoint Sunusu</vt:lpstr>
      <vt:lpstr>PowerPoint Sunusu</vt:lpstr>
      <vt:lpstr>SORULAR</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BÜŞRA BEYBAĞ</dc:creator>
  <cp:lastModifiedBy>BÜŞRA BEYBAĞ</cp:lastModifiedBy>
  <cp:revision>10</cp:revision>
  <dcterms:created xsi:type="dcterms:W3CDTF">2013-08-01T11:23:12Z</dcterms:created>
  <dcterms:modified xsi:type="dcterms:W3CDTF">2018-05-14T21:32:48Z</dcterms:modified>
</cp:coreProperties>
</file>