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8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Akademik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yönetimi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disiplini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sektörüyle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düşünceleri</a:t>
            </a:r>
            <a:r>
              <a:rPr lang="en-US" dirty="0" smtClean="0"/>
              <a:t>, </a:t>
            </a:r>
            <a:r>
              <a:rPr lang="en-US" dirty="0" err="1" smtClean="0"/>
              <a:t>yapıları</a:t>
            </a:r>
            <a:r>
              <a:rPr lang="en-US" dirty="0" smtClean="0"/>
              <a:t>, </a:t>
            </a:r>
            <a:r>
              <a:rPr lang="en-US" dirty="0" err="1" smtClean="0"/>
              <a:t>politikaları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tekniklerini</a:t>
            </a:r>
            <a:r>
              <a:rPr lang="en-US" dirty="0" smtClean="0"/>
              <a:t> </a:t>
            </a:r>
            <a:r>
              <a:rPr lang="en-US" dirty="0" err="1" smtClean="0"/>
              <a:t>inceler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Kamu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konuların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/</a:t>
            </a:r>
            <a:r>
              <a:rPr lang="en-US" dirty="0" err="1" smtClean="0"/>
              <a:t>öğretimi</a:t>
            </a:r>
            <a:r>
              <a:rPr lang="en-US" dirty="0" smtClean="0"/>
              <a:t>, </a:t>
            </a:r>
            <a:r>
              <a:rPr lang="en-US" dirty="0" err="1" smtClean="0"/>
              <a:t>anlaşılması</a:t>
            </a:r>
            <a:r>
              <a:rPr lang="en-US" dirty="0" smtClean="0"/>
              <a:t>, </a:t>
            </a:r>
            <a:r>
              <a:rPr lang="en-US" dirty="0" err="1" smtClean="0"/>
              <a:t>geliştirilmesi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iyileştirilmesi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araştırmaların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endParaRPr lang="en-US" dirty="0" smtClean="0"/>
          </a:p>
          <a:p>
            <a:r>
              <a:rPr lang="en-US" dirty="0" smtClean="0"/>
              <a:t>Farklı </a:t>
            </a:r>
            <a:r>
              <a:rPr lang="en-US" dirty="0" err="1" smtClean="0"/>
              <a:t>disiplinlerle</a:t>
            </a:r>
            <a:r>
              <a:rPr lang="en-US" dirty="0" smtClean="0"/>
              <a:t> </a:t>
            </a:r>
            <a:r>
              <a:rPr lang="en-US" dirty="0" err="1" smtClean="0"/>
              <a:t>kesişme</a:t>
            </a:r>
            <a:endParaRPr lang="en-US" dirty="0" smtClean="0"/>
          </a:p>
          <a:p>
            <a:pPr lvl="1"/>
            <a:r>
              <a:rPr lang="en-US" dirty="0" err="1" smtClean="0"/>
              <a:t>Siyaset</a:t>
            </a:r>
            <a:r>
              <a:rPr lang="en-US" dirty="0" smtClean="0"/>
              <a:t> </a:t>
            </a:r>
            <a:r>
              <a:rPr lang="en-US" dirty="0" err="1" smtClean="0"/>
              <a:t>bilimi</a:t>
            </a:r>
            <a:endParaRPr lang="en-US" dirty="0"/>
          </a:p>
          <a:p>
            <a:pPr lvl="1"/>
            <a:r>
              <a:rPr lang="en-US" dirty="0" err="1" smtClean="0"/>
              <a:t>Sosyoloji</a:t>
            </a:r>
            <a:endParaRPr lang="en-US" dirty="0" smtClean="0"/>
          </a:p>
          <a:p>
            <a:pPr lvl="1"/>
            <a:r>
              <a:rPr lang="en-US" dirty="0" err="1" smtClean="0"/>
              <a:t>İşletme</a:t>
            </a:r>
            <a:endParaRPr lang="en-US" dirty="0" smtClean="0"/>
          </a:p>
          <a:p>
            <a:pPr lvl="1"/>
            <a:r>
              <a:rPr lang="en-US" dirty="0" err="1" smtClean="0"/>
              <a:t>Hukuk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81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yönetimi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Görevler</a:t>
            </a:r>
            <a:r>
              <a:rPr lang="en-US" dirty="0" smtClean="0"/>
              <a:t>: Kamu </a:t>
            </a:r>
            <a:r>
              <a:rPr lang="en-US" dirty="0" err="1" smtClean="0"/>
              <a:t>politikaları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r>
              <a:rPr lang="en-US" dirty="0" smtClean="0"/>
              <a:t>, </a:t>
            </a:r>
            <a:r>
              <a:rPr lang="en-US" dirty="0" err="1" smtClean="0"/>
              <a:t>planlama</a:t>
            </a:r>
            <a:r>
              <a:rPr lang="en-US" dirty="0" smtClean="0"/>
              <a:t>, </a:t>
            </a:r>
            <a:r>
              <a:rPr lang="en-US" dirty="0" err="1" smtClean="0"/>
              <a:t>uygulama</a:t>
            </a:r>
            <a:r>
              <a:rPr lang="en-US" dirty="0" smtClean="0"/>
              <a:t>, </a:t>
            </a:r>
            <a:r>
              <a:rPr lang="en-US" dirty="0" err="1" smtClean="0"/>
              <a:t>örgütleme</a:t>
            </a:r>
            <a:r>
              <a:rPr lang="en-US" dirty="0" smtClean="0"/>
              <a:t>, </a:t>
            </a:r>
            <a:r>
              <a:rPr lang="en-US" dirty="0" err="1" smtClean="0"/>
              <a:t>yönlendirme</a:t>
            </a:r>
            <a:r>
              <a:rPr lang="en-US" dirty="0" smtClean="0"/>
              <a:t>, </a:t>
            </a:r>
            <a:r>
              <a:rPr lang="en-US" dirty="0" err="1" smtClean="0"/>
              <a:t>koordinasyon</a:t>
            </a:r>
            <a:r>
              <a:rPr lang="en-US" dirty="0" smtClean="0"/>
              <a:t>, </a:t>
            </a:r>
            <a:r>
              <a:rPr lang="en-US" dirty="0" err="1" smtClean="0"/>
              <a:t>denetim</a:t>
            </a:r>
            <a:r>
              <a:rPr lang="en-US" dirty="0" smtClean="0"/>
              <a:t>, </a:t>
            </a:r>
            <a:r>
              <a:rPr lang="en-US" dirty="0" err="1" smtClean="0"/>
              <a:t>sevk</a:t>
            </a:r>
            <a:r>
              <a:rPr lang="en-US" dirty="0" smtClean="0"/>
              <a:t>, </a:t>
            </a:r>
            <a:r>
              <a:rPr lang="en-US" dirty="0" err="1" smtClean="0"/>
              <a:t>idare</a:t>
            </a:r>
            <a:endParaRPr lang="en-US" dirty="0" smtClean="0"/>
          </a:p>
          <a:p>
            <a:r>
              <a:rPr lang="en-US" dirty="0" err="1" smtClean="0"/>
              <a:t>İdareci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mühendis</a:t>
            </a:r>
            <a:r>
              <a:rPr lang="en-US" dirty="0" smtClean="0"/>
              <a:t>, </a:t>
            </a:r>
            <a:r>
              <a:rPr lang="en-US" dirty="0" err="1" smtClean="0"/>
              <a:t>iktisatçı</a:t>
            </a:r>
            <a:r>
              <a:rPr lang="en-US" dirty="0" smtClean="0"/>
              <a:t>, </a:t>
            </a:r>
            <a:r>
              <a:rPr lang="en-US" dirty="0" err="1" smtClean="0"/>
              <a:t>planlamacı</a:t>
            </a:r>
            <a:r>
              <a:rPr lang="en-US" dirty="0" smtClean="0"/>
              <a:t>, </a:t>
            </a:r>
            <a:r>
              <a:rPr lang="en-US" dirty="0" err="1" smtClean="0"/>
              <a:t>maliyeci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832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İnsanlar</a:t>
            </a:r>
            <a:r>
              <a:rPr lang="en-US" dirty="0" smtClean="0"/>
              <a:t>/</a:t>
            </a:r>
            <a:r>
              <a:rPr lang="en-US" dirty="0" err="1" smtClean="0"/>
              <a:t>halk</a:t>
            </a:r>
            <a:endParaRPr lang="en-US" dirty="0" smtClean="0"/>
          </a:p>
          <a:p>
            <a:r>
              <a:rPr lang="en-US" dirty="0" err="1" smtClean="0"/>
              <a:t>Örgüt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r>
              <a:rPr lang="en-US" dirty="0" smtClean="0"/>
              <a:t>Norm </a:t>
            </a:r>
            <a:r>
              <a:rPr lang="en-US" dirty="0" err="1" smtClean="0"/>
              <a:t>düzeni</a:t>
            </a:r>
            <a:endParaRPr lang="en-US" dirty="0" smtClean="0"/>
          </a:p>
          <a:p>
            <a:r>
              <a:rPr lang="en-US" dirty="0" smtClean="0"/>
              <a:t>Mali </a:t>
            </a:r>
            <a:r>
              <a:rPr lang="en-US" dirty="0" err="1" smtClean="0"/>
              <a:t>kaynak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görevlileri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158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 smtClean="0"/>
          </a:p>
          <a:p>
            <a:r>
              <a:rPr lang="en-US" dirty="0" err="1" smtClean="0"/>
              <a:t>Eryılmaz</a:t>
            </a:r>
            <a:r>
              <a:rPr lang="en-US" dirty="0" smtClean="0"/>
              <a:t>, B. (2019)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. </a:t>
            </a:r>
            <a:r>
              <a:rPr lang="en-US" dirty="0" err="1" smtClean="0"/>
              <a:t>Süleyman</a:t>
            </a:r>
            <a:r>
              <a:rPr lang="en-US" dirty="0" smtClean="0"/>
              <a:t> </a:t>
            </a:r>
            <a:r>
              <a:rPr lang="en-US" dirty="0" err="1" smtClean="0"/>
              <a:t>Sözen</a:t>
            </a:r>
            <a:r>
              <a:rPr lang="en-US" dirty="0" smtClean="0"/>
              <a:t> (Ed). Kamu </a:t>
            </a:r>
            <a:r>
              <a:rPr lang="en-US" dirty="0" err="1" smtClean="0"/>
              <a:t>Yönetimi</a:t>
            </a:r>
            <a:r>
              <a:rPr lang="en-US" dirty="0" smtClean="0"/>
              <a:t>. </a:t>
            </a: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Üniversitesi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Kamu </a:t>
            </a:r>
            <a:r>
              <a:rPr lang="en-US" dirty="0" err="1" smtClean="0"/>
              <a:t>Yönetiminde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 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Farklı </a:t>
            </a:r>
            <a:r>
              <a:rPr lang="en-US" dirty="0" err="1" smtClean="0"/>
              <a:t>tanımlar</a:t>
            </a:r>
            <a:r>
              <a:rPr lang="en-US" dirty="0" smtClean="0"/>
              <a:t> (</a:t>
            </a:r>
            <a:r>
              <a:rPr lang="en-US" dirty="0" err="1" smtClean="0"/>
              <a:t>literatürde</a:t>
            </a:r>
            <a:r>
              <a:rPr lang="en-US" dirty="0" smtClean="0"/>
              <a:t>, </a:t>
            </a:r>
            <a:r>
              <a:rPr lang="en-US" dirty="0" err="1" smtClean="0"/>
              <a:t>halk</a:t>
            </a:r>
            <a:r>
              <a:rPr lang="en-US" dirty="0" smtClean="0"/>
              <a:t> </a:t>
            </a:r>
            <a:r>
              <a:rPr lang="en-US" dirty="0" err="1" smtClean="0"/>
              <a:t>dilinde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yönlü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olgu</a:t>
            </a:r>
            <a:endParaRPr lang="en-US" dirty="0" smtClean="0"/>
          </a:p>
          <a:p>
            <a:pPr lvl="1"/>
            <a:r>
              <a:rPr lang="en-US" dirty="0" err="1" smtClean="0"/>
              <a:t>Faaliyet</a:t>
            </a:r>
            <a:r>
              <a:rPr lang="en-US" dirty="0" smtClean="0"/>
              <a:t>/</a:t>
            </a:r>
            <a:r>
              <a:rPr lang="en-US" dirty="0" err="1" smtClean="0"/>
              <a:t>sevk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endParaRPr lang="en-US" dirty="0" smtClean="0"/>
          </a:p>
          <a:p>
            <a:pPr lvl="1"/>
            <a:r>
              <a:rPr lang="en-US" dirty="0" err="1" smtClean="0"/>
              <a:t>Örgüt</a:t>
            </a:r>
            <a:endParaRPr lang="en-US" dirty="0" smtClean="0"/>
          </a:p>
          <a:p>
            <a:pPr lvl="1"/>
            <a:r>
              <a:rPr lang="en-US" dirty="0" err="1" smtClean="0"/>
              <a:t>İdari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r>
              <a:rPr lang="en-US" dirty="0" err="1" smtClean="0"/>
              <a:t>Yönetim</a:t>
            </a:r>
            <a:r>
              <a:rPr lang="en-US" dirty="0" smtClean="0"/>
              <a:t>,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amaç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r>
              <a:rPr lang="en-US" dirty="0" smtClean="0"/>
              <a:t> </a:t>
            </a:r>
            <a:r>
              <a:rPr lang="en-US" dirty="0" err="1" smtClean="0"/>
              <a:t>gerçekleştirmek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yürütülen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faaliyettir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50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ögeleri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İnsan-grup</a:t>
            </a:r>
            <a:endParaRPr lang="en-US" dirty="0" smtClean="0"/>
          </a:p>
          <a:p>
            <a:r>
              <a:rPr lang="en-US" dirty="0" err="1" smtClean="0"/>
              <a:t>Etkileme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eylemi</a:t>
            </a:r>
            <a:endParaRPr lang="en-US" dirty="0" smtClean="0"/>
          </a:p>
          <a:p>
            <a:r>
              <a:rPr lang="en-US" dirty="0" err="1" smtClean="0"/>
              <a:t>Amaç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amaçlar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84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fonksiyonları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Planlama</a:t>
            </a:r>
            <a:endParaRPr lang="en-US" dirty="0" smtClean="0"/>
          </a:p>
          <a:p>
            <a:r>
              <a:rPr lang="en-US" dirty="0" err="1" smtClean="0"/>
              <a:t>Örgütleme</a:t>
            </a:r>
            <a:endParaRPr lang="en-US" dirty="0" smtClean="0"/>
          </a:p>
          <a:p>
            <a:r>
              <a:rPr lang="en-US" dirty="0" err="1" smtClean="0"/>
              <a:t>Bütçeleme</a:t>
            </a:r>
            <a:endParaRPr lang="en-US" dirty="0" smtClean="0"/>
          </a:p>
          <a:p>
            <a:r>
              <a:rPr lang="en-US" dirty="0" err="1" smtClean="0"/>
              <a:t>Yönlendirme</a:t>
            </a:r>
            <a:endParaRPr lang="en-US" dirty="0" smtClean="0"/>
          </a:p>
          <a:p>
            <a:r>
              <a:rPr lang="en-US" dirty="0" err="1" smtClean="0"/>
              <a:t>Koordinasyon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07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Yönetimde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iyerarşi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Hiyerarşi</a:t>
            </a:r>
            <a:r>
              <a:rPr lang="en-US" dirty="0" smtClean="0"/>
              <a:t>, </a:t>
            </a:r>
            <a:r>
              <a:rPr lang="en-US" dirty="0" err="1"/>
              <a:t>ö</a:t>
            </a:r>
            <a:r>
              <a:rPr lang="en-US" dirty="0" err="1" smtClean="0"/>
              <a:t>rgütte</a:t>
            </a:r>
            <a:r>
              <a:rPr lang="en-US" dirty="0" smtClean="0"/>
              <a:t> </a:t>
            </a:r>
            <a:r>
              <a:rPr lang="en-US" dirty="0" err="1" smtClean="0"/>
              <a:t>çalışanların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yöneticiden</a:t>
            </a:r>
            <a:r>
              <a:rPr lang="en-US" dirty="0" smtClean="0"/>
              <a:t> </a:t>
            </a:r>
            <a:r>
              <a:rPr lang="en-US" dirty="0" err="1" smtClean="0"/>
              <a:t>başlayarak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alt </a:t>
            </a:r>
            <a:r>
              <a:rPr lang="en-US" dirty="0" err="1" smtClean="0"/>
              <a:t>düzeydeki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görene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görevler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ast-üst</a:t>
            </a:r>
            <a:r>
              <a:rPr lang="en-US" dirty="0" smtClean="0"/>
              <a:t> </a:t>
            </a:r>
            <a:r>
              <a:rPr lang="en-US" dirty="0" err="1" smtClean="0"/>
              <a:t>biçiminde</a:t>
            </a:r>
            <a:r>
              <a:rPr lang="en-US" dirty="0" smtClean="0"/>
              <a:t> </a:t>
            </a:r>
            <a:r>
              <a:rPr lang="en-US" dirty="0" err="1" smtClean="0"/>
              <a:t>derecelenmesidir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Mertebeler</a:t>
            </a:r>
            <a:r>
              <a:rPr lang="en-US" dirty="0" smtClean="0"/>
              <a:t> </a:t>
            </a:r>
            <a:r>
              <a:rPr lang="en-US" dirty="0" err="1" smtClean="0"/>
              <a:t>silsilesi</a:t>
            </a:r>
            <a:r>
              <a:rPr lang="en-US" dirty="0" smtClean="0"/>
              <a:t>” de </a:t>
            </a:r>
            <a:r>
              <a:rPr lang="en-US" dirty="0" err="1" smtClean="0"/>
              <a:t>denir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Statü</a:t>
            </a:r>
            <a:r>
              <a:rPr lang="en-US" dirty="0" smtClean="0"/>
              <a:t> (</a:t>
            </a:r>
            <a:r>
              <a:rPr lang="en-US" dirty="0" err="1" smtClean="0"/>
              <a:t>düzey</a:t>
            </a:r>
            <a:r>
              <a:rPr lang="en-US" dirty="0" smtClean="0"/>
              <a:t>)</a:t>
            </a:r>
          </a:p>
          <a:p>
            <a:r>
              <a:rPr lang="en-US" dirty="0" smtClean="0"/>
              <a:t>Roller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gerekleri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378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Yönetimi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Kamu =&gt;</a:t>
            </a:r>
            <a:r>
              <a:rPr lang="en-US" dirty="0" err="1" smtClean="0"/>
              <a:t>hep</a:t>
            </a:r>
            <a:r>
              <a:rPr lang="en-US" dirty="0" smtClean="0"/>
              <a:t>, </a:t>
            </a:r>
            <a:r>
              <a:rPr lang="en-US" dirty="0" err="1" smtClean="0"/>
              <a:t>bütün</a:t>
            </a:r>
            <a:r>
              <a:rPr lang="en-US" dirty="0" smtClean="0"/>
              <a:t>, </a:t>
            </a:r>
            <a:r>
              <a:rPr lang="en-US" dirty="0" err="1" smtClean="0"/>
              <a:t>halk</a:t>
            </a:r>
            <a:endParaRPr lang="en-US" dirty="0" smtClean="0"/>
          </a:p>
          <a:p>
            <a:r>
              <a:rPr lang="en-US" dirty="0" smtClean="0"/>
              <a:t>4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yönü</a:t>
            </a:r>
            <a:endParaRPr lang="en-US" dirty="0" smtClean="0"/>
          </a:p>
          <a:p>
            <a:pPr lvl="1"/>
            <a:r>
              <a:rPr lang="en-US" dirty="0" err="1" smtClean="0"/>
              <a:t>İşlev</a:t>
            </a:r>
            <a:endParaRPr lang="en-US" dirty="0" smtClean="0"/>
          </a:p>
          <a:p>
            <a:pPr lvl="1"/>
            <a:r>
              <a:rPr lang="en-US" dirty="0" err="1" smtClean="0"/>
              <a:t>Yapı</a:t>
            </a:r>
            <a:endParaRPr lang="en-US" dirty="0" smtClean="0"/>
          </a:p>
          <a:p>
            <a:pPr lvl="1"/>
            <a:r>
              <a:rPr lang="en-US" dirty="0" smtClean="0"/>
              <a:t>Akademik </a:t>
            </a:r>
            <a:r>
              <a:rPr lang="en-US" dirty="0" err="1" smtClean="0"/>
              <a:t>disiplin</a:t>
            </a:r>
            <a:endParaRPr lang="en-US" dirty="0" smtClean="0"/>
          </a:p>
          <a:p>
            <a:pPr lvl="1"/>
            <a:r>
              <a:rPr lang="en-US" dirty="0" err="1" smtClean="0"/>
              <a:t>Meslek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3691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İşlevsel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Farklı </a:t>
            </a:r>
            <a:r>
              <a:rPr lang="en-US" dirty="0" err="1"/>
              <a:t>tanımlar</a:t>
            </a:r>
            <a:endParaRPr lang="en-US" dirty="0"/>
          </a:p>
          <a:p>
            <a:r>
              <a:rPr lang="en-US" dirty="0" err="1"/>
              <a:t>Halkın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ihtiyaçlarını</a:t>
            </a:r>
            <a:r>
              <a:rPr lang="en-US" dirty="0"/>
              <a:t> </a:t>
            </a:r>
            <a:r>
              <a:rPr lang="en-US" dirty="0" err="1"/>
              <a:t>karşılamaya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smtClean="0"/>
              <a:t>mal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hizmetlerin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politikalarının</a:t>
            </a:r>
            <a:r>
              <a:rPr lang="en-US" dirty="0" smtClean="0"/>
              <a:t> </a:t>
            </a:r>
            <a:r>
              <a:rPr lang="en-US" dirty="0" err="1" smtClean="0"/>
              <a:t>oluşturulması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yürütülmesiyle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faaliyetler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sunumuna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mevzuatın</a:t>
            </a:r>
            <a:r>
              <a:rPr lang="en-US" dirty="0" smtClean="0"/>
              <a:t> </a:t>
            </a:r>
            <a:r>
              <a:rPr lang="en-US" dirty="0" err="1" smtClean="0"/>
              <a:t>öngördüğü</a:t>
            </a:r>
            <a:r>
              <a:rPr lang="en-US" dirty="0" smtClean="0"/>
              <a:t>  </a:t>
            </a:r>
            <a:r>
              <a:rPr lang="en-US" dirty="0" err="1" smtClean="0"/>
              <a:t>işler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getirmek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, </a:t>
            </a:r>
            <a:r>
              <a:rPr lang="en-US" dirty="0" err="1" smtClean="0"/>
              <a:t>siyaset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teorilerinin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prosedürlerin</a:t>
            </a:r>
            <a:r>
              <a:rPr lang="en-US" dirty="0" smtClean="0"/>
              <a:t> </a:t>
            </a:r>
            <a:r>
              <a:rPr lang="en-US" dirty="0" err="1" smtClean="0"/>
              <a:t>uygulanması</a:t>
            </a:r>
            <a:endParaRPr lang="en-US" dirty="0" smtClean="0"/>
          </a:p>
          <a:p>
            <a:r>
              <a:rPr lang="en-US" dirty="0" err="1" smtClean="0"/>
              <a:t>Yasaları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düzenlemeleri</a:t>
            </a:r>
            <a:r>
              <a:rPr lang="en-US" dirty="0" smtClean="0"/>
              <a:t> </a:t>
            </a:r>
            <a:r>
              <a:rPr lang="en-US" dirty="0" err="1" smtClean="0"/>
              <a:t>uygulamakla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süreçler</a:t>
            </a:r>
            <a:r>
              <a:rPr lang="en-US" dirty="0" smtClean="0"/>
              <a:t>, </a:t>
            </a:r>
            <a:r>
              <a:rPr lang="en-US" dirty="0" err="1" smtClean="0"/>
              <a:t>organizasyonlar</a:t>
            </a:r>
            <a:r>
              <a:rPr lang="en-US" dirty="0" smtClean="0"/>
              <a:t>,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personelinin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50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kavram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yönetimi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örgütsel</a:t>
            </a:r>
            <a:r>
              <a:rPr lang="en-US" dirty="0" smtClean="0"/>
              <a:t> </a:t>
            </a:r>
            <a:r>
              <a:rPr lang="en-US" dirty="0" err="1" smtClean="0"/>
              <a:t>yapısını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Örgütlerin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 </a:t>
            </a:r>
            <a:r>
              <a:rPr lang="en-US" dirty="0" err="1" smtClean="0"/>
              <a:t>işleveri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getirmektir</a:t>
            </a:r>
            <a:endParaRPr lang="en-US" dirty="0" smtClean="0"/>
          </a:p>
          <a:p>
            <a:r>
              <a:rPr lang="en-US" dirty="0" err="1" smtClean="0"/>
              <a:t>Örgütler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bağlamdan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işlevleri</a:t>
            </a:r>
            <a:r>
              <a:rPr lang="en-US" dirty="0" smtClean="0"/>
              <a:t> </a:t>
            </a:r>
            <a:r>
              <a:rPr lang="en-US" dirty="0" err="1" smtClean="0"/>
              <a:t>sürdürebilir</a:t>
            </a:r>
            <a:r>
              <a:rPr lang="en-US" dirty="0" smtClean="0"/>
              <a:t> </a:t>
            </a:r>
            <a:r>
              <a:rPr lang="en-US" dirty="0" err="1" smtClean="0"/>
              <a:t>niteliktedirler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Eğitim-öğretim</a:t>
            </a:r>
            <a:r>
              <a:rPr lang="en-US" dirty="0" smtClean="0"/>
              <a:t> </a:t>
            </a:r>
            <a:r>
              <a:rPr lang="en-US" dirty="0" err="1" smtClean="0"/>
              <a:t>faaliyetleri</a:t>
            </a:r>
            <a:r>
              <a:rPr lang="en-US" dirty="0" smtClean="0"/>
              <a:t>,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kurumları</a:t>
            </a:r>
            <a:r>
              <a:rPr lang="en-US" dirty="0" smtClean="0"/>
              <a:t>, </a:t>
            </a:r>
            <a:r>
              <a:rPr lang="en-US" dirty="0" err="1" smtClean="0"/>
              <a:t>kolluk</a:t>
            </a:r>
            <a:r>
              <a:rPr lang="en-US" dirty="0" smtClean="0"/>
              <a:t> </a:t>
            </a:r>
            <a:r>
              <a:rPr lang="en-US" dirty="0" err="1" smtClean="0"/>
              <a:t>kuvvetleri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mahkemeler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36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5902</TotalTime>
  <Words>353</Words>
  <Application>Microsoft Office PowerPoint</Application>
  <PresentationFormat>Geniş ekran</PresentationFormat>
  <Paragraphs>64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SHB229 SİYASET BİLİMİ VE KAMU YÖNETİMİ</vt:lpstr>
      <vt:lpstr>8. Hafta:</vt:lpstr>
      <vt:lpstr>Yönetim Nedir?</vt:lpstr>
      <vt:lpstr>Yönetimin temel ögeleri</vt:lpstr>
      <vt:lpstr>Yönetim fonksiyonları</vt:lpstr>
      <vt:lpstr>Yönetimde Hiyerarşi</vt:lpstr>
      <vt:lpstr>Kamu Yönetimi</vt:lpstr>
      <vt:lpstr>İşlevsel bir kavram olarak kamu yönetimi</vt:lpstr>
      <vt:lpstr>Yapısal bir kavram olarak kamu yönetimi</vt:lpstr>
      <vt:lpstr>Akademik bir disiplin olarak kamu yönetimi</vt:lpstr>
      <vt:lpstr>Meslek olarak kamu yönetimi</vt:lpstr>
      <vt:lpstr>Kamu yönetiminin unsurları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241</cp:revision>
  <dcterms:created xsi:type="dcterms:W3CDTF">2020-10-17T08:52:25Z</dcterms:created>
  <dcterms:modified xsi:type="dcterms:W3CDTF">2020-11-28T14:20:57Z</dcterms:modified>
</cp:coreProperties>
</file>