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9" r:id="rId8"/>
    <p:sldId id="270" r:id="rId9"/>
    <p:sldId id="262" r:id="rId10"/>
    <p:sldId id="267" r:id="rId11"/>
    <p:sldId id="268" r:id="rId12"/>
    <p:sldId id="272" r:id="rId13"/>
    <p:sldId id="273" r:id="rId14"/>
    <p:sldId id="274" r:id="rId15"/>
    <p:sldId id="263" r:id="rId16"/>
    <p:sldId id="264" r:id="rId17"/>
    <p:sldId id="265" r:id="rId18"/>
    <p:sldId id="266" r:id="rId19"/>
    <p:sldId id="275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59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8E83A-8018-4C74-993D-563D24173C47}" type="datetimeFigureOut">
              <a:rPr lang="tr-TR" smtClean="0"/>
              <a:pPr/>
              <a:t>19.02.2020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76F45-DFEC-4B56-BFED-4F32B334C4F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8E83A-8018-4C74-993D-563D24173C47}" type="datetimeFigureOut">
              <a:rPr lang="tr-TR" smtClean="0"/>
              <a:pPr/>
              <a:t>19.02.2020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76F45-DFEC-4B56-BFED-4F32B334C4F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8E83A-8018-4C74-993D-563D24173C47}" type="datetimeFigureOut">
              <a:rPr lang="tr-TR" smtClean="0"/>
              <a:pPr/>
              <a:t>19.02.2020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76F45-DFEC-4B56-BFED-4F32B334C4F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8E83A-8018-4C74-993D-563D24173C47}" type="datetimeFigureOut">
              <a:rPr lang="tr-TR" smtClean="0"/>
              <a:pPr/>
              <a:t>19.02.2020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76F45-DFEC-4B56-BFED-4F32B334C4F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8E83A-8018-4C74-993D-563D24173C47}" type="datetimeFigureOut">
              <a:rPr lang="tr-TR" smtClean="0"/>
              <a:pPr/>
              <a:t>19.02.2020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76F45-DFEC-4B56-BFED-4F32B334C4F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8E83A-8018-4C74-993D-563D24173C47}" type="datetimeFigureOut">
              <a:rPr lang="tr-TR" smtClean="0"/>
              <a:pPr/>
              <a:t>19.02.2020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76F45-DFEC-4B56-BFED-4F32B334C4F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8E83A-8018-4C74-993D-563D24173C47}" type="datetimeFigureOut">
              <a:rPr lang="tr-TR" smtClean="0"/>
              <a:pPr/>
              <a:t>19.02.2020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76F45-DFEC-4B56-BFED-4F32B334C4F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8E83A-8018-4C74-993D-563D24173C47}" type="datetimeFigureOut">
              <a:rPr lang="tr-TR" smtClean="0"/>
              <a:pPr/>
              <a:t>19.02.2020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76F45-DFEC-4B56-BFED-4F32B334C4F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8E83A-8018-4C74-993D-563D24173C47}" type="datetimeFigureOut">
              <a:rPr lang="tr-TR" smtClean="0"/>
              <a:pPr/>
              <a:t>19.02.2020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76F45-DFEC-4B56-BFED-4F32B334C4F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8E83A-8018-4C74-993D-563D24173C47}" type="datetimeFigureOut">
              <a:rPr lang="tr-TR" smtClean="0"/>
              <a:pPr/>
              <a:t>19.02.2020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76F45-DFEC-4B56-BFED-4F32B334C4F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8E83A-8018-4C74-993D-563D24173C47}" type="datetimeFigureOut">
              <a:rPr lang="tr-TR" smtClean="0"/>
              <a:pPr/>
              <a:t>19.02.2020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76F45-DFEC-4B56-BFED-4F32B334C4F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718E83A-8018-4C74-993D-563D24173C47}" type="datetimeFigureOut">
              <a:rPr lang="tr-TR" smtClean="0"/>
              <a:pPr/>
              <a:t>19.02.2020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4376F45-DFEC-4B56-BFED-4F32B334C4F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b="1" dirty="0" smtClean="0"/>
              <a:t>Emilia Pardo Bazán</a:t>
            </a:r>
            <a:br>
              <a:rPr lang="es-ES_tradnl" b="1" dirty="0" smtClean="0"/>
            </a:br>
            <a:r>
              <a:rPr lang="es-ES_tradnl" b="1" dirty="0" smtClean="0"/>
              <a:t>(1851-1921)</a:t>
            </a:r>
            <a:endParaRPr lang="tr-TR" b="1" dirty="0"/>
          </a:p>
        </p:txBody>
      </p:sp>
      <p:pic>
        <p:nvPicPr>
          <p:cNvPr id="18434" name="Picture 2" descr="Emilia Pardo BazÃ¡n, fotografiada en Madrid por el estudio E. Otero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1268760"/>
            <a:ext cx="3493897" cy="5229200"/>
          </a:xfrm>
          <a:prstGeom prst="rect">
            <a:avLst/>
          </a:prstGeom>
          <a:noFill/>
        </p:spPr>
      </p:pic>
      <p:pic>
        <p:nvPicPr>
          <p:cNvPr id="18436" name="Picture 4" descr="Resultado de imagen de emilia pardo bazÃ¡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2132856"/>
            <a:ext cx="2552700" cy="37719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608" y="1052736"/>
            <a:ext cx="7890080" cy="547260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s-ES" dirty="0" smtClean="0"/>
              <a:t>“Puesto lo cual, cumple añadir que el discutido género francés novísimo me parece una dirección realista, pero errada y torcida en bastantes respectos. Hay realismos de realismos, y pienso que a ese le falta o más bien le sobra algo para alardear de género de buena ley y durable influjo en las letras. El gusto malsano del público ha pervertido a los escritores con oro y aplauso, y ellos toman por acierto suyo lo que no es sino bellaquería e indelicadeza de los lectores. No son las novelas naturalistas que mayor boga y venta alcanzaron, las más perfectas y reales; sino las que describen costumbres más licenciosas, cuadros más libres y cargados de color. ¿Qué mucho que los autores repitan la dosis? Yes que antes se llega a la celebridad con escándalo y talento, que con talento solo; y aun suple a veces al talento el escándalo. Zola mismo lo dice: el número de ediciones de un libro no arguye mérito, sino éxito”.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4082"/>
          </a:xfrm>
        </p:spPr>
        <p:txBody>
          <a:bodyPr>
            <a:normAutofit fontScale="90000"/>
          </a:bodyPr>
          <a:lstStyle/>
          <a:p>
            <a:r>
              <a:rPr lang="es-ES_tradnl" b="1" dirty="0" smtClean="0"/>
              <a:t>Prólogo de </a:t>
            </a:r>
            <a:r>
              <a:rPr lang="es-ES_tradnl" b="1" i="1" dirty="0" smtClean="0"/>
              <a:t>Un viaje de novios</a:t>
            </a:r>
            <a:endParaRPr lang="tr-TR" b="1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608" y="620688"/>
            <a:ext cx="7890080" cy="568863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s-ES" dirty="0" smtClean="0"/>
              <a:t>“No censuro yo la observación paciente, minuciosa, exacta, que distingue a la moderna escuela francesa: desapruebo como yerros artísticos, la elección sistemática preferente de asuntos repugnantes o desvergonzados, la prolijidad nimia, y a veces cansada, de las descripciones, y, más que todo, un defecto en que no sé si repararon los críticos: la perenne solemnidad y tristeza, el ceño siempre torvo, la carencia de notas festivas y de gracia y soltura en el estilo y en la idea. Para mí es Zola el más hipocondriaco de los escritores habidos y por haber; un Heráclito que no gasta pañuelo, un Jeremías que así lamenta la pérdida de la nación por el golpe de Estado, como la ruina de un almacén de ultramarinos. Y siendo la novela, por excelencia, trasunto de la vida humana, conviene que en ella turnen, como en nuestro existir, lágrimas y risas, el fondo de la eterna tragicomedia del mundo”.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78098"/>
          </a:xfrm>
        </p:spPr>
        <p:txBody>
          <a:bodyPr/>
          <a:lstStyle/>
          <a:p>
            <a:r>
              <a:rPr lang="tr-TR" b="1" i="1" dirty="0" smtClean="0"/>
              <a:t>La </a:t>
            </a:r>
            <a:r>
              <a:rPr lang="tr-TR" b="1" i="1" dirty="0" err="1" smtClean="0"/>
              <a:t>cuest</a:t>
            </a:r>
            <a:r>
              <a:rPr lang="es-ES_tradnl" b="1" i="1" dirty="0" smtClean="0"/>
              <a:t>ión palpitante</a:t>
            </a:r>
            <a:endParaRPr lang="tr-TR" b="1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196752"/>
            <a:ext cx="7498080" cy="5544616"/>
          </a:xfrm>
        </p:spPr>
        <p:txBody>
          <a:bodyPr>
            <a:normAutofit fontScale="85000" lnSpcReduction="20000"/>
          </a:bodyPr>
          <a:lstStyle/>
          <a:p>
            <a:r>
              <a:rPr lang="es-ES_tradnl" dirty="0" smtClean="0"/>
              <a:t>Desea defenderse de quienes la acusan de ser la divulgadora del Naturalismo en España.</a:t>
            </a:r>
          </a:p>
          <a:p>
            <a:pPr lvl="1"/>
            <a:r>
              <a:rPr lang="es-ES_tradnl" dirty="0" smtClean="0"/>
              <a:t>La crítica analiza esta corriente francesa desde el punto de vista moral y no literario.</a:t>
            </a:r>
          </a:p>
          <a:p>
            <a:r>
              <a:rPr lang="es-ES_tradnl" dirty="0" smtClean="0"/>
              <a:t> Distanciarse </a:t>
            </a:r>
          </a:p>
          <a:p>
            <a:r>
              <a:rPr lang="es-ES_tradnl" dirty="0" smtClean="0"/>
              <a:t> Critica el fatalismo o determinismo </a:t>
            </a:r>
          </a:p>
          <a:p>
            <a:pPr lvl="1"/>
            <a:r>
              <a:rPr lang="es-ES_tradnl" dirty="0" smtClean="0"/>
              <a:t>La clave de la esencia humana es el libre albedrío</a:t>
            </a:r>
          </a:p>
          <a:p>
            <a:pPr lvl="1"/>
            <a:r>
              <a:rPr lang="es-ES_tradnl" dirty="0" smtClean="0"/>
              <a:t>Niega la responsabilidad de las propias acciones</a:t>
            </a:r>
          </a:p>
          <a:p>
            <a:pPr lvl="1"/>
            <a:r>
              <a:rPr lang="es-ES_tradnl" dirty="0" smtClean="0"/>
              <a:t>Anulan la ética/moral</a:t>
            </a:r>
          </a:p>
          <a:p>
            <a:pPr lvl="1"/>
            <a:r>
              <a:rPr lang="es-ES_tradnl" dirty="0" smtClean="0"/>
              <a:t>No hay que prescindir de la espontaneidad individual </a:t>
            </a:r>
          </a:p>
          <a:p>
            <a:pPr lvl="1"/>
            <a:r>
              <a:rPr lang="es-ES_tradnl" dirty="0" smtClean="0"/>
              <a:t>El método científico no es suficiente para explicar la conducta</a:t>
            </a:r>
          </a:p>
          <a:p>
            <a:pPr lvl="1"/>
            <a:r>
              <a:rPr lang="es-ES_tradnl" dirty="0" smtClean="0"/>
              <a:t>Sus personajes están “condicionados” por unas circunstancias (y no por el ambiente o herencia biológica)</a:t>
            </a:r>
          </a:p>
          <a:p>
            <a:pPr>
              <a:buNone/>
            </a:pPr>
            <a:endParaRPr lang="es-ES_tradnl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548680"/>
            <a:ext cx="7498080" cy="6048672"/>
          </a:xfrm>
        </p:spPr>
        <p:txBody>
          <a:bodyPr>
            <a:normAutofit fontScale="85000" lnSpcReduction="20000"/>
          </a:bodyPr>
          <a:lstStyle/>
          <a:p>
            <a:r>
              <a:rPr lang="es-ES_tradnl" dirty="0" smtClean="0"/>
              <a:t>El naturalismo francés refleja la sociedad francesa, no se puede adaptar a la española</a:t>
            </a:r>
          </a:p>
          <a:p>
            <a:r>
              <a:rPr lang="es-ES_tradnl" dirty="0" smtClean="0"/>
              <a:t>La literatura española ya tiene su propio Naturalismo en la novela picaresca</a:t>
            </a:r>
          </a:p>
          <a:p>
            <a:pPr lvl="1"/>
            <a:r>
              <a:rPr lang="es-ES_tradnl" dirty="0" smtClean="0"/>
              <a:t>cruda y sarcástica</a:t>
            </a:r>
          </a:p>
          <a:p>
            <a:pPr lvl="1"/>
            <a:r>
              <a:rPr lang="es-ES_tradnl" dirty="0" smtClean="0"/>
              <a:t>mimética de la realidad</a:t>
            </a:r>
          </a:p>
          <a:p>
            <a:pPr>
              <a:buNone/>
            </a:pPr>
            <a:r>
              <a:rPr lang="es-ES_tradnl" dirty="0" smtClean="0"/>
              <a:t> </a:t>
            </a:r>
          </a:p>
          <a:p>
            <a:pPr>
              <a:buNone/>
            </a:pPr>
            <a:r>
              <a:rPr lang="es-ES_tradnl" b="1" dirty="0" smtClean="0"/>
              <a:t>Dos vertientes</a:t>
            </a:r>
            <a:r>
              <a:rPr lang="es-ES_tradnl" dirty="0" smtClean="0"/>
              <a:t>:</a:t>
            </a:r>
          </a:p>
          <a:p>
            <a:r>
              <a:rPr lang="es-ES_tradnl" dirty="0" smtClean="0"/>
              <a:t> idealistas o conservadores (Alarcón, Pereda)</a:t>
            </a:r>
          </a:p>
          <a:p>
            <a:pPr lvl="1"/>
            <a:r>
              <a:rPr lang="es-ES_tradnl" dirty="0" smtClean="0"/>
              <a:t>Naturalismo:  “la mano sucia de la literatura”</a:t>
            </a:r>
          </a:p>
          <a:p>
            <a:pPr lvl="1"/>
            <a:r>
              <a:rPr lang="es-ES_tradnl" dirty="0" smtClean="0"/>
              <a:t>justificación de las obscenidades e inmoralidaes en las novelas de Zola.</a:t>
            </a:r>
          </a:p>
          <a:p>
            <a:r>
              <a:rPr lang="es-ES_tradnl" dirty="0" smtClean="0"/>
              <a:t> progresistas o liberales (Galdós, Clarín)</a:t>
            </a:r>
          </a:p>
          <a:p>
            <a:pPr lvl="1"/>
            <a:r>
              <a:rPr lang="es-ES_tradnl" dirty="0" smtClean="0"/>
              <a:t>defensores del nuevo género</a:t>
            </a:r>
          </a:p>
          <a:p>
            <a:pPr lvl="1"/>
            <a:r>
              <a:rPr lang="es-ES_tradnl" dirty="0" smtClean="0"/>
              <a:t>la escuela francesa brinda nuevas ideeas a la literatura nacional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31640" y="548680"/>
            <a:ext cx="7498080" cy="5472608"/>
          </a:xfrm>
        </p:spPr>
        <p:txBody>
          <a:bodyPr/>
          <a:lstStyle/>
          <a:p>
            <a:r>
              <a:rPr lang="es-ES_tradnl" dirty="0" smtClean="0"/>
              <a:t>Influencia en Pardo Bazán de la corriente psicológica-espiritualista rusa </a:t>
            </a:r>
          </a:p>
          <a:p>
            <a:pPr lvl="1"/>
            <a:r>
              <a:rPr lang="es-ES_tradnl" dirty="0" smtClean="0"/>
              <a:t>Se centra en la esfera espiritual humana y en la dimensión moral de los acontecimientos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5" name="4 Dikdörtgen"/>
          <p:cNvSpPr/>
          <p:nvPr/>
        </p:nvSpPr>
        <p:spPr>
          <a:xfrm>
            <a:off x="2286000" y="2967335"/>
            <a:ext cx="4572000" cy="34778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“No soy idealista, ni realista,</a:t>
            </a:r>
            <a:br>
              <a:rPr lang="es-E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 naturalista, sino ecléctica”.</a:t>
            </a:r>
            <a:br>
              <a:rPr lang="es-E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/>
              <a:t>Pardo Bazán y el feminismo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77544"/>
          </a:xfrm>
        </p:spPr>
        <p:txBody>
          <a:bodyPr>
            <a:normAutofit/>
          </a:bodyPr>
          <a:lstStyle/>
          <a:p>
            <a:r>
              <a:rPr lang="es-ES_tradnl" dirty="0" smtClean="0"/>
              <a:t> luchó para erradicar la desigualdad entre sexos</a:t>
            </a:r>
          </a:p>
          <a:p>
            <a:r>
              <a:rPr lang="es-ES_tradnl" dirty="0" smtClean="0"/>
              <a:t> apostó por la mejora de la educación de las mujeres</a:t>
            </a:r>
          </a:p>
          <a:p>
            <a:r>
              <a:rPr lang="es-ES_tradnl" dirty="0" smtClean="0"/>
              <a:t> primera mujer en recibir una cátedra de literatura</a:t>
            </a:r>
          </a:p>
          <a:p>
            <a:pPr lvl="1"/>
            <a:r>
              <a:rPr lang="es-ES_tradnl" dirty="0" smtClean="0"/>
              <a:t> Universidad Central de Madrid</a:t>
            </a:r>
          </a:p>
          <a:p>
            <a:pPr>
              <a:buNone/>
            </a:pPr>
            <a:endParaRPr lang="es-ES_tradnl" dirty="0" smtClean="0"/>
          </a:p>
          <a:p>
            <a:pPr>
              <a:buNone/>
            </a:pPr>
            <a:endParaRPr lang="es-ES_tradnl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59632" y="1772816"/>
            <a:ext cx="7498080" cy="43204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_tradnl" sz="3600" dirty="0" smtClean="0"/>
              <a:t>“La educación de la mujer no puede llamarse tal educación sino doma, pues se propone por fin la obediencia, la pasividad y la sumisión”</a:t>
            </a:r>
          </a:p>
          <a:p>
            <a:pPr>
              <a:buNone/>
            </a:pPr>
            <a:endParaRPr lang="es-ES_tradnl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87624" y="1196752"/>
            <a:ext cx="7498080" cy="5328592"/>
          </a:xfrm>
        </p:spPr>
        <p:txBody>
          <a:bodyPr/>
          <a:lstStyle/>
          <a:p>
            <a:pPr>
              <a:buNone/>
            </a:pPr>
            <a:r>
              <a:rPr lang="es-ES_tradnl" sz="3600" dirty="0" smtClean="0"/>
              <a:t>“Señor, ¿por qué no han de tener las mujeres derecho para encontrar guapos a los hombres que lo sean, y por qué ha de mirarse mal que lo manifiesten? (...) Si no lo decimos, lo pensamos, y no hay nada más peligroso que lo reprimido y oculto, lo que se queda dentro”</a:t>
            </a:r>
            <a:endParaRPr lang="tr-TR" sz="3600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1052736"/>
            <a:ext cx="7962088" cy="52565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_tradnl" sz="3600" dirty="0" smtClean="0"/>
              <a:t>“Por lo general paga tributo a otra manía, insólita y funesta en la mujer: y es su malhadada afición a leer toda clase de libros, a aprender cosas raras, a estudiar a troche y moche, convirtiéndose en marisabidilla, lo más odioso y antipático del mundo”</a:t>
            </a:r>
            <a:endParaRPr lang="tr-TR" sz="3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31640" y="1052736"/>
            <a:ext cx="7498080" cy="4536504"/>
          </a:xfrm>
        </p:spPr>
        <p:txBody>
          <a:bodyPr>
            <a:normAutofit/>
          </a:bodyPr>
          <a:lstStyle/>
          <a:p>
            <a:pPr algn="ctr"/>
            <a:r>
              <a:rPr lang="es-ES_tradnl" b="1" dirty="0" smtClean="0"/>
              <a:t>¿Qué os ha parecido los cuentos</a:t>
            </a:r>
            <a:br>
              <a:rPr lang="es-ES_tradnl" b="1" dirty="0" smtClean="0"/>
            </a:br>
            <a:r>
              <a:rPr lang="es-ES_tradnl" b="1" dirty="0" smtClean="0"/>
              <a:t>“El encaje roto”</a:t>
            </a:r>
            <a:br>
              <a:rPr lang="es-ES_tradnl" b="1" dirty="0" smtClean="0"/>
            </a:br>
            <a:r>
              <a:rPr lang="es-ES_tradnl" b="1" dirty="0" smtClean="0"/>
              <a:t>y</a:t>
            </a:r>
            <a:br>
              <a:rPr lang="es-ES_tradnl" b="1" dirty="0" smtClean="0"/>
            </a:br>
            <a:r>
              <a:rPr lang="es-ES_tradnl" b="1" dirty="0" smtClean="0"/>
              <a:t>“La novia fiel”?</a:t>
            </a:r>
            <a:endParaRPr lang="tr-TR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71600" y="548680"/>
            <a:ext cx="7962088" cy="1143000"/>
          </a:xfrm>
        </p:spPr>
        <p:txBody>
          <a:bodyPr>
            <a:normAutofit fontScale="90000"/>
          </a:bodyPr>
          <a:lstStyle/>
          <a:p>
            <a:r>
              <a:rPr lang="es-ES_tradnl" b="1" dirty="0" smtClean="0"/>
              <a:t>Emilia Pardo Bazán </a:t>
            </a:r>
            <a:br>
              <a:rPr lang="es-ES_tradnl" b="1" dirty="0" smtClean="0"/>
            </a:br>
            <a:r>
              <a:rPr lang="es-ES_tradnl" b="1" dirty="0" smtClean="0"/>
              <a:t>(1851, La Coruña- 1921</a:t>
            </a:r>
            <a:r>
              <a:rPr lang="tr-TR" b="1" dirty="0" smtClean="0"/>
              <a:t>, </a:t>
            </a:r>
            <a:r>
              <a:rPr lang="es-ES_tradnl" b="1" dirty="0" smtClean="0"/>
              <a:t>Madrid)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59632" y="2057400"/>
            <a:ext cx="7498080" cy="4800600"/>
          </a:xfrm>
        </p:spPr>
        <p:txBody>
          <a:bodyPr/>
          <a:lstStyle/>
          <a:p>
            <a:r>
              <a:rPr lang="es-ES_tradnl" dirty="0" smtClean="0"/>
              <a:t>Autora de novelas, cuentos, libros de viajes, dramas, poesía y colaboraciones periodísticas.</a:t>
            </a:r>
          </a:p>
          <a:p>
            <a:r>
              <a:rPr lang="es-ES_tradnl" dirty="0" smtClean="0"/>
              <a:t>Defensora de la mujer y su derecho y capacidad para ocupar los mismos puestos que el hombre.</a:t>
            </a:r>
          </a:p>
          <a:p>
            <a:r>
              <a:rPr lang="es-ES_tradnl" dirty="0" smtClean="0"/>
              <a:t>Da a conocer el naturalismo en España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188640"/>
            <a:ext cx="7930128" cy="6453336"/>
          </a:xfrm>
        </p:spPr>
        <p:txBody>
          <a:bodyPr>
            <a:normAutofit lnSpcReduction="10000"/>
          </a:bodyPr>
          <a:lstStyle/>
          <a:p>
            <a:r>
              <a:rPr lang="es-ES_tradnl" dirty="0" smtClean="0"/>
              <a:t>Proviene de una familia gallega aristocrática</a:t>
            </a:r>
          </a:p>
          <a:p>
            <a:r>
              <a:rPr lang="es-ES_tradnl" dirty="0" smtClean="0"/>
              <a:t>Su padre era militante del partido liberal progresista</a:t>
            </a:r>
          </a:p>
          <a:p>
            <a:pPr lvl="1"/>
            <a:r>
              <a:rPr lang="es-ES_tradnl" dirty="0" smtClean="0"/>
              <a:t>Su familia pasa temporadas en Madrid</a:t>
            </a:r>
          </a:p>
          <a:p>
            <a:r>
              <a:rPr lang="es-ES_tradnl" b="1" dirty="0" smtClean="0"/>
              <a:t>1868</a:t>
            </a:r>
            <a:r>
              <a:rPr lang="es-ES_tradnl" dirty="0" smtClean="0"/>
              <a:t>. Se casa con José Quiroga</a:t>
            </a:r>
          </a:p>
          <a:p>
            <a:pPr lvl="1"/>
            <a:r>
              <a:rPr lang="es-ES_tradnl" dirty="0" smtClean="0"/>
              <a:t> tenía 16 años</a:t>
            </a:r>
          </a:p>
          <a:p>
            <a:pPr lvl="1"/>
            <a:r>
              <a:rPr lang="es-ES_tradnl" dirty="0" smtClean="0"/>
              <a:t> su primer hijo nace en 1876 (año en que gana un concurso literario)</a:t>
            </a:r>
          </a:p>
          <a:p>
            <a:r>
              <a:rPr lang="es-ES_tradnl" b="1" dirty="0" smtClean="0"/>
              <a:t> </a:t>
            </a:r>
            <a:r>
              <a:rPr lang="es-ES_tradnl" dirty="0" smtClean="0"/>
              <a:t>Viajes por Europa con su familia</a:t>
            </a:r>
          </a:p>
          <a:p>
            <a:pPr lvl="1"/>
            <a:r>
              <a:rPr lang="es-ES_tradnl" b="1" dirty="0" smtClean="0"/>
              <a:t> </a:t>
            </a:r>
            <a:r>
              <a:rPr lang="es-ES_tradnl" dirty="0" smtClean="0"/>
              <a:t>inglés, alemán y francés</a:t>
            </a:r>
            <a:endParaRPr lang="es-ES_tradnl" b="1" dirty="0" smtClean="0"/>
          </a:p>
          <a:p>
            <a:r>
              <a:rPr lang="es-ES_tradnl" b="1" dirty="0" smtClean="0"/>
              <a:t>1880</a:t>
            </a:r>
            <a:r>
              <a:rPr lang="es-ES_tradnl" dirty="0" smtClean="0"/>
              <a:t>. Directora de la </a:t>
            </a:r>
            <a:r>
              <a:rPr lang="es-ES_tradnl" i="1" dirty="0" smtClean="0"/>
              <a:t>Revista de Galicia</a:t>
            </a:r>
            <a:endParaRPr lang="es-ES_tradnl" dirty="0" smtClean="0"/>
          </a:p>
          <a:p>
            <a:r>
              <a:rPr lang="es-ES_tradnl" b="1" dirty="0" smtClean="0"/>
              <a:t>1891</a:t>
            </a:r>
            <a:r>
              <a:rPr lang="es-ES_tradnl" dirty="0" smtClean="0"/>
              <a:t>. </a:t>
            </a:r>
            <a:r>
              <a:rPr lang="es-ES_tradnl" i="1" dirty="0" smtClean="0"/>
              <a:t>Nuevo Teatro Crítico</a:t>
            </a:r>
            <a:r>
              <a:rPr lang="es-ES_tradnl" dirty="0" smtClean="0"/>
              <a:t>.</a:t>
            </a:r>
          </a:p>
          <a:p>
            <a:pPr lvl="1"/>
            <a:r>
              <a:rPr lang="es-ES_tradnl" i="1" dirty="0" smtClean="0"/>
              <a:t> </a:t>
            </a:r>
            <a:r>
              <a:rPr lang="es-ES_tradnl" dirty="0" smtClean="0"/>
              <a:t>revista fundada y escrita por ella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608" y="188640"/>
            <a:ext cx="7858120" cy="6381328"/>
          </a:xfrm>
        </p:spPr>
        <p:txBody>
          <a:bodyPr>
            <a:normAutofit/>
          </a:bodyPr>
          <a:lstStyle/>
          <a:p>
            <a:r>
              <a:rPr lang="es-ES_tradnl" b="1" dirty="0" smtClean="0"/>
              <a:t>1892</a:t>
            </a:r>
            <a:r>
              <a:rPr lang="es-ES_tradnl" dirty="0" smtClean="0"/>
              <a:t>. Funda y dirige la Biblioteca de la Mujer.</a:t>
            </a:r>
          </a:p>
          <a:p>
            <a:r>
              <a:rPr lang="es-ES_tradnl" b="1" dirty="0" smtClean="0"/>
              <a:t>1908</a:t>
            </a:r>
            <a:r>
              <a:rPr lang="es-ES_tradnl" dirty="0" smtClean="0"/>
              <a:t>. Título de Condesa</a:t>
            </a:r>
          </a:p>
          <a:p>
            <a:pPr lvl="1"/>
            <a:r>
              <a:rPr lang="es-ES_tradnl" dirty="0" smtClean="0"/>
              <a:t>Otorgado por Alfonso XIII por su importancia en el mundo literario </a:t>
            </a:r>
          </a:p>
          <a:p>
            <a:r>
              <a:rPr lang="es-ES_tradnl" b="1" dirty="0" smtClean="0"/>
              <a:t>1910</a:t>
            </a:r>
            <a:r>
              <a:rPr lang="es-ES_tradnl" dirty="0" smtClean="0"/>
              <a:t>. Consejera de Instrucción Pública</a:t>
            </a:r>
          </a:p>
          <a:p>
            <a:r>
              <a:rPr lang="es-ES_tradnl" b="1" dirty="0" smtClean="0"/>
              <a:t>1914</a:t>
            </a:r>
            <a:r>
              <a:rPr lang="es-ES_tradnl" dirty="0" smtClean="0"/>
              <a:t>. La Cruz Pro Ecclesia et Pontifice</a:t>
            </a:r>
          </a:p>
          <a:p>
            <a:pPr lvl="1"/>
            <a:r>
              <a:rPr lang="es-ES_tradnl" dirty="0" smtClean="0"/>
              <a:t> por el Papa Benedicto XV</a:t>
            </a:r>
          </a:p>
          <a:p>
            <a:r>
              <a:rPr lang="es-ES_tradnl" b="1" dirty="0" smtClean="0"/>
              <a:t>1916</a:t>
            </a:r>
            <a:r>
              <a:rPr lang="es-ES_tradnl" dirty="0" smtClean="0"/>
              <a:t>. Catedrática de Literatura Contemporánea de Lenguas Neolatinas</a:t>
            </a:r>
          </a:p>
          <a:p>
            <a:r>
              <a:rPr lang="es-ES_tradnl" b="1" dirty="0" smtClean="0"/>
              <a:t>1921</a:t>
            </a:r>
            <a:r>
              <a:rPr lang="es-ES_tradnl" dirty="0" smtClean="0"/>
              <a:t>. Fallece a causa de una complicación con la diabetes.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50106"/>
          </a:xfrm>
        </p:spPr>
        <p:txBody>
          <a:bodyPr/>
          <a:lstStyle/>
          <a:p>
            <a:r>
              <a:rPr lang="es-ES_tradnl" b="1" dirty="0" smtClean="0"/>
              <a:t>Obras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268760"/>
            <a:ext cx="7498080" cy="4979640"/>
          </a:xfrm>
        </p:spPr>
        <p:txBody>
          <a:bodyPr/>
          <a:lstStyle/>
          <a:p>
            <a:r>
              <a:rPr lang="es-ES_tradnl" dirty="0" smtClean="0"/>
              <a:t>1880. </a:t>
            </a:r>
            <a:r>
              <a:rPr lang="es-ES_tradnl" i="1" dirty="0" smtClean="0"/>
              <a:t>Pascual López. Autobiografía de un estudiante de medicina</a:t>
            </a:r>
            <a:r>
              <a:rPr lang="es-ES_tradnl" dirty="0" smtClean="0"/>
              <a:t>.</a:t>
            </a:r>
          </a:p>
          <a:p>
            <a:pPr>
              <a:buNone/>
            </a:pPr>
            <a:r>
              <a:rPr lang="es-ES_tradnl" b="1" dirty="0" smtClean="0"/>
              <a:t>Novelas de corte naturalista</a:t>
            </a:r>
          </a:p>
          <a:p>
            <a:r>
              <a:rPr lang="es-ES_tradnl" dirty="0" smtClean="0"/>
              <a:t>1881. </a:t>
            </a:r>
            <a:r>
              <a:rPr lang="es-ES_tradnl" i="1" dirty="0" smtClean="0"/>
              <a:t>Un viaje de novios</a:t>
            </a:r>
          </a:p>
          <a:p>
            <a:r>
              <a:rPr lang="es-ES_tradnl" dirty="0" smtClean="0"/>
              <a:t>1883. </a:t>
            </a:r>
            <a:r>
              <a:rPr lang="es-ES_tradnl" i="1" dirty="0" smtClean="0"/>
              <a:t>La Tribuna</a:t>
            </a:r>
          </a:p>
          <a:p>
            <a:r>
              <a:rPr lang="es-ES_tradnl" dirty="0" smtClean="0"/>
              <a:t>1886. </a:t>
            </a:r>
            <a:r>
              <a:rPr lang="es-ES_tradnl" i="1" dirty="0" smtClean="0"/>
              <a:t>Los pazos de Ulloa</a:t>
            </a:r>
          </a:p>
          <a:p>
            <a:r>
              <a:rPr lang="es-ES_tradnl" dirty="0" smtClean="0"/>
              <a:t>1887. </a:t>
            </a:r>
            <a:r>
              <a:rPr lang="es-ES_tradnl" i="1" dirty="0" smtClean="0"/>
              <a:t>La madre naturaleza</a:t>
            </a:r>
          </a:p>
          <a:p>
            <a:r>
              <a:rPr lang="es-ES_tradnl" dirty="0" smtClean="0"/>
              <a:t>1891. </a:t>
            </a:r>
            <a:r>
              <a:rPr lang="es-ES_tradnl" i="1" dirty="0" smtClean="0"/>
              <a:t>La piedra angular</a:t>
            </a:r>
            <a:endParaRPr lang="tr-TR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608" y="260648"/>
            <a:ext cx="7920880" cy="633670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ES_tradnl" sz="2800" b="1" dirty="0" smtClean="0"/>
              <a:t>Novela realista con elementos románticos</a:t>
            </a:r>
          </a:p>
          <a:p>
            <a:r>
              <a:rPr lang="es-ES_tradnl" dirty="0" smtClean="0"/>
              <a:t>1885. </a:t>
            </a:r>
            <a:r>
              <a:rPr lang="es-ES_tradnl" i="1" dirty="0" smtClean="0"/>
              <a:t>El cisne de Vilamorta</a:t>
            </a:r>
          </a:p>
          <a:p>
            <a:pPr>
              <a:buNone/>
            </a:pPr>
            <a:endParaRPr lang="es-ES_tradnl" dirty="0" smtClean="0"/>
          </a:p>
          <a:p>
            <a:pPr>
              <a:buNone/>
            </a:pPr>
            <a:r>
              <a:rPr lang="es-ES_tradnl" b="1" dirty="0" smtClean="0"/>
              <a:t>Novelas realistas </a:t>
            </a:r>
          </a:p>
          <a:p>
            <a:r>
              <a:rPr lang="es-ES_tradnl" dirty="0" smtClean="0"/>
              <a:t>1889. </a:t>
            </a:r>
            <a:r>
              <a:rPr lang="es-ES_tradnl" i="1" dirty="0" smtClean="0"/>
              <a:t>Insolación</a:t>
            </a:r>
          </a:p>
          <a:p>
            <a:r>
              <a:rPr lang="es-ES_tradnl" dirty="0" smtClean="0"/>
              <a:t> 1889. </a:t>
            </a:r>
            <a:r>
              <a:rPr lang="es-ES_tradnl" i="1" dirty="0" smtClean="0"/>
              <a:t>Morriña</a:t>
            </a:r>
          </a:p>
          <a:p>
            <a:pPr>
              <a:buNone/>
            </a:pPr>
            <a:endParaRPr lang="es-ES_tradnl" i="1" dirty="0" smtClean="0"/>
          </a:p>
          <a:p>
            <a:pPr>
              <a:buNone/>
            </a:pPr>
            <a:r>
              <a:rPr lang="es-ES_tradnl" b="1" dirty="0" smtClean="0"/>
              <a:t>Novelas de cierto idealismo</a:t>
            </a:r>
          </a:p>
          <a:p>
            <a:r>
              <a:rPr lang="es-ES_tradnl" dirty="0" smtClean="0"/>
              <a:t> 1890. </a:t>
            </a:r>
            <a:r>
              <a:rPr lang="es-ES_tradnl" i="1" dirty="0" smtClean="0"/>
              <a:t>Una cristiana</a:t>
            </a:r>
          </a:p>
          <a:p>
            <a:r>
              <a:rPr lang="es-ES_tradnl" dirty="0" smtClean="0"/>
              <a:t> 1890. </a:t>
            </a:r>
            <a:r>
              <a:rPr lang="es-ES_tradnl" i="1" dirty="0" smtClean="0"/>
              <a:t>La prueba</a:t>
            </a:r>
          </a:p>
          <a:p>
            <a:r>
              <a:rPr lang="es-ES_tradnl" dirty="0" smtClean="0"/>
              <a:t> 1894. </a:t>
            </a:r>
            <a:r>
              <a:rPr lang="es-ES_tradnl" i="1" dirty="0" smtClean="0"/>
              <a:t>Doña Milagros</a:t>
            </a:r>
          </a:p>
          <a:p>
            <a:r>
              <a:rPr lang="es-ES_tradnl" dirty="0" smtClean="0"/>
              <a:t> 1896. </a:t>
            </a:r>
            <a:r>
              <a:rPr lang="es-ES_tradnl" i="1" dirty="0" smtClean="0"/>
              <a:t>Memorias de un solterón</a:t>
            </a:r>
            <a:endParaRPr lang="tr-TR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87624" y="1268760"/>
            <a:ext cx="7498080" cy="3240360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b="1" dirty="0" smtClean="0"/>
              <a:t>Pardo Bazán y el Naturalismo</a:t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>¿Qué es el Naturalismo?</a:t>
            </a:r>
            <a:endParaRPr lang="tr-TR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90066"/>
          </a:xfrm>
        </p:spPr>
        <p:txBody>
          <a:bodyPr>
            <a:normAutofit fontScale="90000"/>
          </a:bodyPr>
          <a:lstStyle/>
          <a:p>
            <a:r>
              <a:rPr lang="es-ES_tradnl" b="1" dirty="0" smtClean="0"/>
              <a:t>Naturalismo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608" y="908720"/>
            <a:ext cx="7818072" cy="5949280"/>
          </a:xfrm>
        </p:spPr>
        <p:txBody>
          <a:bodyPr>
            <a:noAutofit/>
          </a:bodyPr>
          <a:lstStyle/>
          <a:p>
            <a:r>
              <a:rPr lang="es-ES_tradnl" sz="1800" dirty="0" smtClean="0"/>
              <a:t>Término acuñado por el francés Émile Zola. </a:t>
            </a:r>
          </a:p>
          <a:p>
            <a:r>
              <a:rPr lang="es-ES_tradnl" sz="1800" dirty="0" smtClean="0"/>
              <a:t>Objetivo: explicar los comportamientos del ser humano, descubrir las leyes que rigen la conducta humana a través del entorno social.</a:t>
            </a:r>
          </a:p>
          <a:p>
            <a:r>
              <a:rPr lang="es-ES_tradnl" sz="1800" dirty="0" smtClean="0"/>
              <a:t>DETERMINISMO</a:t>
            </a:r>
          </a:p>
          <a:p>
            <a:pPr lvl="1"/>
            <a:r>
              <a:rPr lang="es-ES_tradnl" sz="1800" dirty="0" smtClean="0"/>
              <a:t>el entorno social determina el futuro</a:t>
            </a:r>
          </a:p>
          <a:p>
            <a:pPr lvl="1"/>
            <a:r>
              <a:rPr lang="es-ES_tradnl" sz="1800" dirty="0" smtClean="0"/>
              <a:t>herencia genética </a:t>
            </a:r>
          </a:p>
          <a:p>
            <a:r>
              <a:rPr lang="es-ES_tradnl" sz="1800" dirty="0" smtClean="0"/>
              <a:t> PESİMİSMO</a:t>
            </a:r>
          </a:p>
          <a:p>
            <a:pPr lvl="1"/>
            <a:r>
              <a:rPr lang="es-ES_tradnl" sz="1800" dirty="0" smtClean="0"/>
              <a:t>Los grupos sociales predominantes: sectores marginados de la sociedad</a:t>
            </a:r>
          </a:p>
          <a:p>
            <a:r>
              <a:rPr lang="es-ES_tradnl" sz="1800" dirty="0" smtClean="0"/>
              <a:t>temas relativos a las conductas sexuales como elemento central</a:t>
            </a:r>
          </a:p>
          <a:p>
            <a:r>
              <a:rPr lang="es-ES_tradnl" sz="1800" dirty="0" smtClean="0"/>
              <a:t>observación científica y experimental de la humanidad</a:t>
            </a:r>
          </a:p>
          <a:p>
            <a:r>
              <a:rPr lang="es-ES_tradnl" sz="1800" dirty="0" smtClean="0"/>
              <a:t>expone los aspectos más bellos de la realidad pero tambien los más vulgares y oscuros</a:t>
            </a:r>
          </a:p>
          <a:p>
            <a:pPr lvl="1"/>
            <a:r>
              <a:rPr lang="es-ES_tradnl" sz="1800" dirty="0" smtClean="0"/>
              <a:t> miseria, corrupción, vicio, enfermedad, etc.</a:t>
            </a:r>
          </a:p>
          <a:p>
            <a:r>
              <a:rPr lang="es-ES_tradnl" sz="1800" dirty="0" smtClean="0"/>
              <a:t> </a:t>
            </a:r>
            <a:r>
              <a:rPr lang="tr-TR" sz="1800" dirty="0" err="1" smtClean="0"/>
              <a:t>tono</a:t>
            </a:r>
            <a:r>
              <a:rPr lang="tr-TR" sz="1800" dirty="0" smtClean="0"/>
              <a:t> </a:t>
            </a:r>
            <a:r>
              <a:rPr lang="es-ES_tradnl" sz="1800" dirty="0" smtClean="0"/>
              <a:t>impersonal del narrador,  no se involucra con los personajes</a:t>
            </a:r>
          </a:p>
          <a:p>
            <a:r>
              <a:rPr lang="es-ES_tradnl" sz="1800" dirty="0" smtClean="0"/>
              <a:t> lenguaje de los personajes influenciado por su entorno y contexto social</a:t>
            </a:r>
          </a:p>
          <a:p>
            <a:r>
              <a:rPr lang="es-ES_tradnl" sz="1800" dirty="0" smtClean="0"/>
              <a:t> influencia del libro de Darwin </a:t>
            </a:r>
            <a:r>
              <a:rPr lang="es-ES_tradnl" sz="1800" i="1" dirty="0" smtClean="0"/>
              <a:t>El origen de las especies</a:t>
            </a:r>
          </a:p>
          <a:p>
            <a:pPr lvl="1"/>
            <a:r>
              <a:rPr lang="es-ES_tradnl" sz="1800" dirty="0" smtClean="0"/>
              <a:t>Las personas como diferentes especies luchando por sobrevivir y prosperar</a:t>
            </a:r>
            <a:endParaRPr lang="tr-TR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22114"/>
          </a:xfrm>
        </p:spPr>
        <p:txBody>
          <a:bodyPr>
            <a:normAutofit fontScale="90000"/>
          </a:bodyPr>
          <a:lstStyle/>
          <a:p>
            <a:r>
              <a:rPr lang="es-ES_tradnl" b="1" dirty="0" smtClean="0"/>
              <a:t>Pardo Bazán y el Naturalismo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49552"/>
          </a:xfrm>
        </p:spPr>
        <p:txBody>
          <a:bodyPr>
            <a:normAutofit fontScale="77500" lnSpcReduction="20000"/>
          </a:bodyPr>
          <a:lstStyle/>
          <a:p>
            <a:r>
              <a:rPr lang="es-ES_tradnl" dirty="0" smtClean="0"/>
              <a:t>Balneario de Vichy</a:t>
            </a:r>
          </a:p>
          <a:p>
            <a:pPr lvl="1"/>
            <a:r>
              <a:rPr lang="es-ES_tradnl" dirty="0" smtClean="0"/>
              <a:t>allí se familiarizó con el naturalismo de Zola</a:t>
            </a:r>
          </a:p>
          <a:p>
            <a:pPr lvl="1"/>
            <a:r>
              <a:rPr lang="es-ES_tradnl" i="1" dirty="0" smtClean="0"/>
              <a:t>Un viaje de novios</a:t>
            </a:r>
          </a:p>
          <a:p>
            <a:pPr lvl="2"/>
            <a:r>
              <a:rPr lang="es-ES_tradnl" dirty="0" smtClean="0"/>
              <a:t>Primera narración en España con tintes del Naturalismo</a:t>
            </a:r>
          </a:p>
          <a:p>
            <a:r>
              <a:rPr lang="es-ES_tradnl" dirty="0" smtClean="0"/>
              <a:t> </a:t>
            </a:r>
            <a:r>
              <a:rPr lang="es-ES_tradnl" i="1" dirty="0" smtClean="0"/>
              <a:t>La cuestión palpitante</a:t>
            </a:r>
          </a:p>
          <a:p>
            <a:pPr lvl="1"/>
            <a:r>
              <a:rPr lang="es-ES_tradnl" dirty="0" smtClean="0"/>
              <a:t> le causó muchas críticas</a:t>
            </a:r>
          </a:p>
          <a:p>
            <a:pPr lvl="1"/>
            <a:r>
              <a:rPr lang="es-ES_tradnl" dirty="0" smtClean="0"/>
              <a:t> su esposo la animó a retractarse y a que dej</a:t>
            </a:r>
            <a:r>
              <a:rPr lang="tr-TR" dirty="0" err="1" smtClean="0"/>
              <a:t>ase</a:t>
            </a:r>
            <a:r>
              <a:rPr lang="es-ES_tradnl" dirty="0" smtClean="0"/>
              <a:t> la escritura</a:t>
            </a:r>
          </a:p>
          <a:p>
            <a:pPr lvl="2"/>
            <a:r>
              <a:rPr lang="es-ES_tradnl" dirty="0" smtClean="0"/>
              <a:t> el matrimonio se rompe</a:t>
            </a:r>
          </a:p>
          <a:p>
            <a:pPr lvl="2"/>
            <a:r>
              <a:rPr lang="es-ES_tradnl" dirty="0" smtClean="0"/>
              <a:t> mantuvo un romance durante veinte años con Galdós</a:t>
            </a:r>
          </a:p>
          <a:p>
            <a:r>
              <a:rPr lang="es-ES_tradnl" dirty="0" smtClean="0"/>
              <a:t> </a:t>
            </a:r>
            <a:r>
              <a:rPr lang="es-ES_tradnl" i="1" dirty="0" smtClean="0"/>
              <a:t>Los Pazos de Ulloa</a:t>
            </a:r>
          </a:p>
          <a:p>
            <a:pPr lvl="1"/>
            <a:r>
              <a:rPr lang="es-ES_tradnl" dirty="0" smtClean="0"/>
              <a:t>Examina la influencia del medio ambiente en la conducta y elecciones de los personajes</a:t>
            </a:r>
          </a:p>
          <a:p>
            <a:pPr lvl="1"/>
            <a:r>
              <a:rPr lang="es-ES_tradnl" dirty="0" smtClean="0"/>
              <a:t>Enfermedades, bajos instintos</a:t>
            </a:r>
          </a:p>
          <a:p>
            <a:pPr lvl="1"/>
            <a:r>
              <a:rPr lang="es-ES_tradnl" dirty="0" smtClean="0"/>
              <a:t>Los factores externos no son determinantes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422</TotalTime>
  <Words>1304</Words>
  <Application>Microsoft Office PowerPoint</Application>
  <PresentationFormat>Ekran Gösterisi (4:3)</PresentationFormat>
  <Paragraphs>113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3" baseType="lpstr">
      <vt:lpstr>Gill Sans MT</vt:lpstr>
      <vt:lpstr>Verdana</vt:lpstr>
      <vt:lpstr>Wingdings 2</vt:lpstr>
      <vt:lpstr>Gündönümü</vt:lpstr>
      <vt:lpstr>Emilia Pardo Bazán (1851-1921)</vt:lpstr>
      <vt:lpstr>Emilia Pardo Bazán  (1851, La Coruña- 1921, Madrid)</vt:lpstr>
      <vt:lpstr>PowerPoint Sunusu</vt:lpstr>
      <vt:lpstr>PowerPoint Sunusu</vt:lpstr>
      <vt:lpstr>Obras</vt:lpstr>
      <vt:lpstr>PowerPoint Sunusu</vt:lpstr>
      <vt:lpstr>Pardo Bazán y el Naturalismo   ¿Qué es el Naturalismo?</vt:lpstr>
      <vt:lpstr>Naturalismo</vt:lpstr>
      <vt:lpstr>Pardo Bazán y el Naturalismo</vt:lpstr>
      <vt:lpstr>Prólogo de Un viaje de novios</vt:lpstr>
      <vt:lpstr>PowerPoint Sunusu</vt:lpstr>
      <vt:lpstr>La cuestión palpitante</vt:lpstr>
      <vt:lpstr>PowerPoint Sunusu</vt:lpstr>
      <vt:lpstr>PowerPoint Sunusu</vt:lpstr>
      <vt:lpstr>Pardo Bazán y el feminismo</vt:lpstr>
      <vt:lpstr>PowerPoint Sunusu</vt:lpstr>
      <vt:lpstr>PowerPoint Sunusu</vt:lpstr>
      <vt:lpstr>PowerPoint Sunusu</vt:lpstr>
      <vt:lpstr>¿Qué os ha parecido los cuentos “El encaje roto” y “La novia fiel”?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Emilia Pardo Bazán (1851-1921)</dc:title>
  <dc:creator>reşat</dc:creator>
  <cp:lastModifiedBy>Windows Kullanıcısı</cp:lastModifiedBy>
  <cp:revision>35</cp:revision>
  <dcterms:created xsi:type="dcterms:W3CDTF">2019-05-21T10:37:02Z</dcterms:created>
  <dcterms:modified xsi:type="dcterms:W3CDTF">2020-02-19T08:36:28Z</dcterms:modified>
</cp:coreProperties>
</file>