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2" r:id="rId3"/>
    <p:sldId id="273" r:id="rId4"/>
    <p:sldId id="275" r:id="rId5"/>
    <p:sldId id="259" r:id="rId6"/>
    <p:sldId id="266" r:id="rId7"/>
    <p:sldId id="276" r:id="rId8"/>
    <p:sldId id="277" r:id="rId9"/>
    <p:sldId id="278" r:id="rId10"/>
    <p:sldId id="27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21432-F3A9-40DA-B890-70CC56653377}" type="datetimeFigureOut">
              <a:rPr lang="tr-TR" smtClean="0"/>
              <a:t>4.10.2018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0ABDF-4DBE-4950-AEA2-0F037A412836}" type="slidenum">
              <a:rPr lang="tr-TR" smtClean="0"/>
              <a:t>‹#›</a:t>
            </a:fld>
            <a:endParaRPr lang="tr-TR"/>
          </a:p>
        </p:txBody>
      </p:sp>
    </p:spTree>
    <p:extLst>
      <p:ext uri="{BB962C8B-B14F-4D97-AF65-F5344CB8AC3E}">
        <p14:creationId xmlns:p14="http://schemas.microsoft.com/office/powerpoint/2010/main" val="3241079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8641A48-62D8-4600-A113-4453F89095E7}"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1418597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641A48-62D8-4600-A113-4453F89095E7}"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2649112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641A48-62D8-4600-A113-4453F89095E7}"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1896590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641A48-62D8-4600-A113-4453F89095E7}"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596210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8641A48-62D8-4600-A113-4453F89095E7}"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2074902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8641A48-62D8-4600-A113-4453F89095E7}"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925307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8641A48-62D8-4600-A113-4453F89095E7}" type="datetimeFigureOut">
              <a:rPr lang="tr-TR" smtClean="0"/>
              <a:t>4.10.2018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1726105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8641A48-62D8-4600-A113-4453F89095E7}" type="datetimeFigureOut">
              <a:rPr lang="tr-TR" smtClean="0"/>
              <a:t>4.10.2018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2529663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8641A48-62D8-4600-A113-4453F89095E7}" type="datetimeFigureOut">
              <a:rPr lang="tr-TR" smtClean="0"/>
              <a:t>4.10.2018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4162363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8641A48-62D8-4600-A113-4453F89095E7}"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1934462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8641A48-62D8-4600-A113-4453F89095E7}"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229684-36C7-4232-8689-2388A9FDD0E3}" type="slidenum">
              <a:rPr lang="tr-TR" smtClean="0"/>
              <a:t>‹#›</a:t>
            </a:fld>
            <a:endParaRPr lang="tr-TR"/>
          </a:p>
        </p:txBody>
      </p:sp>
    </p:spTree>
    <p:extLst>
      <p:ext uri="{BB962C8B-B14F-4D97-AF65-F5344CB8AC3E}">
        <p14:creationId xmlns:p14="http://schemas.microsoft.com/office/powerpoint/2010/main" val="371980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41A48-62D8-4600-A113-4453F89095E7}" type="datetimeFigureOut">
              <a:rPr lang="tr-TR" smtClean="0"/>
              <a:t>4.10.2018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29684-36C7-4232-8689-2388A9FDD0E3}" type="slidenum">
              <a:rPr lang="tr-TR" smtClean="0"/>
              <a:t>‹#›</a:t>
            </a:fld>
            <a:endParaRPr lang="tr-TR"/>
          </a:p>
        </p:txBody>
      </p:sp>
    </p:spTree>
    <p:extLst>
      <p:ext uri="{BB962C8B-B14F-4D97-AF65-F5344CB8AC3E}">
        <p14:creationId xmlns:p14="http://schemas.microsoft.com/office/powerpoint/2010/main" val="1323872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Madde Tepki Kuramı</a:t>
            </a:r>
            <a:endParaRPr lang="tr-TR" dirty="0"/>
          </a:p>
        </p:txBody>
      </p:sp>
      <p:sp>
        <p:nvSpPr>
          <p:cNvPr id="3" name="Alt Başlık 2"/>
          <p:cNvSpPr>
            <a:spLocks noGrp="1"/>
          </p:cNvSpPr>
          <p:nvPr>
            <p:ph type="subTitle" idx="1"/>
          </p:nvPr>
        </p:nvSpPr>
        <p:spPr/>
        <p:txBody>
          <a:bodyPr/>
          <a:lstStyle/>
          <a:p>
            <a:r>
              <a:rPr lang="tr-TR" dirty="0" smtClean="0"/>
              <a:t>4. Hafta</a:t>
            </a:r>
          </a:p>
          <a:p>
            <a:r>
              <a:rPr lang="en-GB" dirty="0" err="1"/>
              <a:t>MTK’nın</a:t>
            </a:r>
            <a:r>
              <a:rPr lang="en-GB" dirty="0"/>
              <a:t> </a:t>
            </a:r>
            <a:r>
              <a:rPr lang="en-GB" dirty="0" err="1"/>
              <a:t>Temel</a:t>
            </a:r>
            <a:r>
              <a:rPr lang="en-GB" dirty="0"/>
              <a:t> </a:t>
            </a:r>
            <a:r>
              <a:rPr lang="en-GB" dirty="0" err="1"/>
              <a:t>Varsayımları</a:t>
            </a:r>
            <a:endParaRPr lang="tr-TR" dirty="0"/>
          </a:p>
        </p:txBody>
      </p:sp>
    </p:spTree>
    <p:extLst>
      <p:ext uri="{BB962C8B-B14F-4D97-AF65-F5344CB8AC3E}">
        <p14:creationId xmlns:p14="http://schemas.microsoft.com/office/powerpoint/2010/main" val="3450986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dirty="0" err="1" smtClean="0"/>
              <a:t>DeMars</a:t>
            </a:r>
            <a:r>
              <a:rPr lang="tr-TR" dirty="0" smtClean="0"/>
              <a:t>, C. (2010</a:t>
            </a:r>
            <a:r>
              <a:rPr lang="tr-TR" i="1" dirty="0" smtClean="0"/>
              <a:t>). </a:t>
            </a:r>
            <a:r>
              <a:rPr lang="tr-TR" i="1" dirty="0" err="1" smtClean="0"/>
              <a:t>Item</a:t>
            </a:r>
            <a:r>
              <a:rPr lang="tr-TR" i="1" dirty="0" smtClean="0"/>
              <a:t> </a:t>
            </a:r>
            <a:r>
              <a:rPr lang="tr-TR" i="1" dirty="0" err="1" smtClean="0"/>
              <a:t>Response</a:t>
            </a:r>
            <a:r>
              <a:rPr lang="tr-TR" i="1" dirty="0" smtClean="0"/>
              <a:t> </a:t>
            </a:r>
            <a:r>
              <a:rPr lang="tr-TR" i="1" dirty="0" err="1" smtClean="0"/>
              <a:t>Theory</a:t>
            </a:r>
            <a:r>
              <a:rPr lang="tr-TR" dirty="0" smtClean="0"/>
              <a:t>. USA: Oxford </a:t>
            </a:r>
            <a:r>
              <a:rPr lang="tr-TR" dirty="0" err="1" smtClean="0"/>
              <a:t>University</a:t>
            </a:r>
            <a:r>
              <a:rPr lang="tr-TR" dirty="0" smtClean="0"/>
              <a:t> </a:t>
            </a:r>
            <a:r>
              <a:rPr lang="tr-TR" dirty="0" err="1" smtClean="0"/>
              <a:t>Press</a:t>
            </a:r>
            <a:r>
              <a:rPr lang="tr-TR" dirty="0" smtClean="0"/>
              <a:t>, </a:t>
            </a:r>
            <a:r>
              <a:rPr lang="tr-TR" dirty="0" err="1" smtClean="0"/>
              <a:t>Inc</a:t>
            </a:r>
            <a:r>
              <a:rPr lang="tr-TR" dirty="0" smtClean="0"/>
              <a:t>. </a:t>
            </a:r>
          </a:p>
          <a:p>
            <a:pPr marL="0" indent="0" algn="just">
              <a:buNone/>
            </a:pPr>
            <a:r>
              <a:rPr lang="tr-TR" dirty="0" err="1" smtClean="0"/>
              <a:t>Erkuş,A</a:t>
            </a:r>
            <a:r>
              <a:rPr lang="tr-TR" dirty="0" smtClean="0"/>
              <a:t>., </a:t>
            </a:r>
            <a:r>
              <a:rPr lang="tr-TR" dirty="0" err="1" smtClean="0"/>
              <a:t>Sünbül</a:t>
            </a:r>
            <a:r>
              <a:rPr lang="tr-TR" dirty="0" smtClean="0"/>
              <a:t>, Ö., </a:t>
            </a:r>
            <a:r>
              <a:rPr lang="tr-TR" dirty="0" err="1" smtClean="0"/>
              <a:t>Sünbül</a:t>
            </a:r>
            <a:r>
              <a:rPr lang="tr-TR" dirty="0" smtClean="0"/>
              <a:t>, S. Ö., Yormaz, S. ve Aşiret, S. (2017). </a:t>
            </a:r>
            <a:r>
              <a:rPr lang="tr-TR" i="1" dirty="0" smtClean="0"/>
              <a:t>Psikolojide Ölçme 	ve Ölçek Geliştirme :II Ölçme Araçlarının </a:t>
            </a:r>
            <a:r>
              <a:rPr lang="tr-TR" i="1" dirty="0" err="1" smtClean="0"/>
              <a:t>Psikometrik</a:t>
            </a:r>
            <a:r>
              <a:rPr lang="tr-TR" i="1" dirty="0" smtClean="0"/>
              <a:t> Nitelikleri Ve Ölçme 	Kuramları</a:t>
            </a:r>
            <a:r>
              <a:rPr lang="tr-TR" dirty="0" smtClean="0"/>
              <a:t>. Ankara: </a:t>
            </a:r>
            <a:r>
              <a:rPr lang="tr-TR" dirty="0" err="1" smtClean="0"/>
              <a:t>Pegem</a:t>
            </a:r>
            <a:r>
              <a:rPr lang="tr-TR" dirty="0" smtClean="0"/>
              <a:t> Akademi</a:t>
            </a:r>
          </a:p>
          <a:p>
            <a:pPr marL="0" indent="0" algn="just">
              <a:buNone/>
            </a:pPr>
            <a:r>
              <a:rPr lang="tr-TR" dirty="0" smtClean="0"/>
              <a:t>Şahin, M. G. (2016). Varsayımlar. İçinde Hülya Kellecioğlu (ed.). </a:t>
            </a:r>
            <a:r>
              <a:rPr lang="tr-TR" i="1" dirty="0" smtClean="0"/>
              <a:t>Madde Tepki Kuramı</a:t>
            </a:r>
            <a:r>
              <a:rPr lang="tr-TR" dirty="0" smtClean="0"/>
              <a:t>. 	Ankara: Nobel</a:t>
            </a:r>
          </a:p>
          <a:p>
            <a:pPr marL="0" indent="0">
              <a:buNone/>
            </a:pPr>
            <a:endParaRPr lang="tr-TR" dirty="0"/>
          </a:p>
        </p:txBody>
      </p:sp>
    </p:spTree>
    <p:extLst>
      <p:ext uri="{BB962C8B-B14F-4D97-AF65-F5344CB8AC3E}">
        <p14:creationId xmlns:p14="http://schemas.microsoft.com/office/powerpoint/2010/main" val="3072627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dirty="0" smtClean="0"/>
              <a:t>Varsayımlar</a:t>
            </a:r>
            <a:endParaRPr lang="tr-TR" dirty="0"/>
          </a:p>
        </p:txBody>
      </p:sp>
      <p:sp>
        <p:nvSpPr>
          <p:cNvPr id="3" name="İçerik Yer Tutucusu 2"/>
          <p:cNvSpPr>
            <a:spLocks noGrp="1"/>
          </p:cNvSpPr>
          <p:nvPr>
            <p:ph idx="1"/>
          </p:nvPr>
        </p:nvSpPr>
        <p:spPr/>
        <p:txBody>
          <a:bodyPr/>
          <a:lstStyle/>
          <a:p>
            <a:pPr marL="0" indent="0" algn="just">
              <a:buNone/>
            </a:pPr>
            <a:r>
              <a:rPr lang="tr-TR" dirty="0" err="1" smtClean="0"/>
              <a:t>MTK’da</a:t>
            </a:r>
            <a:r>
              <a:rPr lang="tr-TR" dirty="0" smtClean="0"/>
              <a:t> tek boyutluluk ve yerel bağımsızlık varsayımları bulunmaktadır. Bununla beraber model veri uyumuna ilişkin indeksler de incelenmelidir.</a:t>
            </a:r>
          </a:p>
          <a:p>
            <a:pPr marL="0" indent="0">
              <a:buNone/>
            </a:pPr>
            <a:endParaRPr lang="tr-TR" dirty="0"/>
          </a:p>
          <a:p>
            <a:pPr marL="0" indent="0" algn="r">
              <a:buNone/>
            </a:pPr>
            <a:r>
              <a:rPr lang="tr-TR" dirty="0" smtClean="0"/>
              <a:t>	(</a:t>
            </a:r>
            <a:r>
              <a:rPr lang="tr-TR" dirty="0" err="1" smtClean="0"/>
              <a:t>Demars</a:t>
            </a:r>
            <a:r>
              <a:rPr lang="tr-TR" dirty="0" smtClean="0"/>
              <a:t>, 2010, 38; Erkuş, </a:t>
            </a:r>
            <a:r>
              <a:rPr lang="tr-TR" dirty="0" err="1" smtClean="0"/>
              <a:t>Sünbül</a:t>
            </a:r>
            <a:r>
              <a:rPr lang="tr-TR" dirty="0" smtClean="0"/>
              <a:t>,  </a:t>
            </a:r>
            <a:r>
              <a:rPr lang="tr-TR" dirty="0" err="1" smtClean="0"/>
              <a:t>Sünbül</a:t>
            </a:r>
            <a:r>
              <a:rPr lang="tr-TR" dirty="0" smtClean="0"/>
              <a:t>, Yormaz ve Aşiret, 2017, 125)</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2024778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Tek boyutluluk</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Eğer bir test tek puanla özetleniyorsa orada tüm maddelerin aynı yapıyı ölçtüğüne ilişkin bir üstü kapalı mesaj bulunmaktadır. </a:t>
            </a:r>
          </a:p>
          <a:p>
            <a:pPr marL="0" indent="0" algn="just">
              <a:buNone/>
            </a:pPr>
            <a:endParaRPr lang="tr-TR" dirty="0"/>
          </a:p>
          <a:p>
            <a:pPr marL="0" indent="0" algn="just">
              <a:buNone/>
            </a:pPr>
            <a:r>
              <a:rPr lang="tr-TR" dirty="0" smtClean="0"/>
              <a:t>Tek boyutluluk, bireyin madde üzerindeki performansını etkileyen sadece bir yetenek türünün olması anlamına gelir.  Tek boyutluluk modelde her birey için bir </a:t>
            </a:r>
            <a:r>
              <a:rPr lang="el-GR" dirty="0"/>
              <a:t>θ</a:t>
            </a:r>
            <a:r>
              <a:rPr lang="tr-TR" dirty="0" smtClean="0"/>
              <a:t> değeri olduğu anlamına gelir. </a:t>
            </a:r>
          </a:p>
          <a:p>
            <a:pPr marL="0" indent="0" algn="just">
              <a:buNone/>
            </a:pPr>
            <a:endParaRPr lang="tr-TR" dirty="0"/>
          </a:p>
          <a:p>
            <a:pPr marL="0" indent="0" algn="just">
              <a:buNone/>
            </a:pPr>
            <a:r>
              <a:rPr lang="tr-TR" dirty="0" smtClean="0"/>
              <a:t>Bu varsayımın ihlali standart hatanın ve parametrelerin yanlış kestirilmesine neden olur. </a:t>
            </a:r>
          </a:p>
          <a:p>
            <a:pPr marL="0" indent="0">
              <a:buNone/>
            </a:pPr>
            <a:endParaRPr lang="tr-TR" dirty="0"/>
          </a:p>
          <a:p>
            <a:pPr marL="0" indent="0" algn="r">
              <a:buNone/>
            </a:pPr>
            <a:r>
              <a:rPr lang="tr-TR" dirty="0" smtClean="0"/>
              <a:t>						(</a:t>
            </a:r>
            <a:r>
              <a:rPr lang="tr-TR" dirty="0" err="1" smtClean="0"/>
              <a:t>DeMars</a:t>
            </a:r>
            <a:r>
              <a:rPr lang="tr-TR" dirty="0" smtClean="0"/>
              <a:t>, 2010,38; Şahin, 2017, 38)</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950510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Tek boyutluluğun saptanmasında</a:t>
            </a:r>
          </a:p>
          <a:p>
            <a:pPr marL="0" indent="0">
              <a:buNone/>
            </a:pPr>
            <a:r>
              <a:rPr lang="tr-TR" dirty="0" smtClean="0"/>
              <a:t>*öz değer incelenmesi</a:t>
            </a:r>
          </a:p>
          <a:p>
            <a:pPr marL="0" indent="0">
              <a:buNone/>
            </a:pPr>
            <a:r>
              <a:rPr lang="tr-TR" dirty="0" smtClean="0"/>
              <a:t>*</a:t>
            </a:r>
            <a:r>
              <a:rPr lang="tr-TR" dirty="0" err="1" smtClean="0"/>
              <a:t>Stout’un</a:t>
            </a:r>
            <a:r>
              <a:rPr lang="tr-TR" dirty="0" smtClean="0"/>
              <a:t> temel tek boyutluluk testi</a:t>
            </a:r>
          </a:p>
          <a:p>
            <a:pPr marL="0" indent="0">
              <a:buNone/>
            </a:pPr>
            <a:r>
              <a:rPr lang="tr-TR" dirty="0" smtClean="0"/>
              <a:t>*artıklara dayalı inceleme</a:t>
            </a:r>
          </a:p>
          <a:p>
            <a:pPr marL="0" indent="0">
              <a:buNone/>
            </a:pPr>
            <a:endParaRPr lang="tr-TR" dirty="0"/>
          </a:p>
          <a:p>
            <a:pPr marL="0" indent="0" algn="r">
              <a:buNone/>
            </a:pPr>
            <a:r>
              <a:rPr lang="tr-TR" dirty="0" smtClean="0"/>
              <a:t>				(</a:t>
            </a:r>
            <a:r>
              <a:rPr lang="tr-TR" dirty="0" err="1" smtClean="0"/>
              <a:t>DeMars</a:t>
            </a:r>
            <a:r>
              <a:rPr lang="tr-TR" dirty="0" smtClean="0"/>
              <a:t>, 2010, 39; Erkuş ve </a:t>
            </a:r>
            <a:r>
              <a:rPr lang="tr-TR" dirty="0" err="1" smtClean="0"/>
              <a:t>diğ</a:t>
            </a:r>
            <a:r>
              <a:rPr lang="tr-TR" dirty="0" smtClean="0"/>
              <a:t>. 2017, 125)</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22601320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Stout’un</a:t>
            </a:r>
            <a:r>
              <a:rPr lang="tr-TR" dirty="0" smtClean="0"/>
              <a:t> </a:t>
            </a:r>
            <a:r>
              <a:rPr lang="tr-TR" dirty="0" err="1" smtClean="0"/>
              <a:t>tekboyutluluk</a:t>
            </a:r>
            <a:r>
              <a:rPr lang="tr-TR" dirty="0" smtClean="0"/>
              <a:t> testi</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a:t>
            </a:r>
            <a:r>
              <a:rPr lang="tr-TR" dirty="0" err="1" smtClean="0"/>
              <a:t>Stout’s</a:t>
            </a:r>
            <a:r>
              <a:rPr lang="tr-TR" dirty="0" smtClean="0"/>
              <a:t> Test of </a:t>
            </a:r>
            <a:r>
              <a:rPr lang="tr-TR" dirty="0" err="1" smtClean="0"/>
              <a:t>Essential</a:t>
            </a:r>
            <a:r>
              <a:rPr lang="tr-TR" dirty="0" smtClean="0"/>
              <a:t> </a:t>
            </a:r>
            <a:r>
              <a:rPr lang="tr-TR" dirty="0" err="1" smtClean="0"/>
              <a:t>Unidimensionality</a:t>
            </a:r>
            <a:r>
              <a:rPr lang="tr-TR" dirty="0" smtClean="0"/>
              <a:t>»</a:t>
            </a:r>
          </a:p>
          <a:p>
            <a:pPr marL="0" indent="0" algn="just">
              <a:buNone/>
            </a:pPr>
            <a:r>
              <a:rPr lang="tr-TR" dirty="0" smtClean="0"/>
              <a:t>İki kategorili maddeler için DIMTEST; çoklu kategorili maddeler için POLY-DIMTEST yazılım programları vardır. Bu yöntemle tek boyutluluğa ilişkin istatistiksel bir test yapılması mümkündür. </a:t>
            </a:r>
          </a:p>
          <a:p>
            <a:pPr marL="0" indent="0" algn="just">
              <a:buNone/>
            </a:pPr>
            <a:endParaRPr lang="tr-TR" dirty="0"/>
          </a:p>
          <a:p>
            <a:pPr marL="0" indent="0" algn="just">
              <a:buNone/>
            </a:pPr>
            <a:r>
              <a:rPr lang="tr-TR" dirty="0" err="1" smtClean="0"/>
              <a:t>Stout’un</a:t>
            </a:r>
            <a:r>
              <a:rPr lang="tr-TR" dirty="0" smtClean="0"/>
              <a:t> tarif ettiği temel tek boyutluluk, </a:t>
            </a:r>
            <a:r>
              <a:rPr lang="el-GR" dirty="0"/>
              <a:t>θ</a:t>
            </a:r>
            <a:r>
              <a:rPr lang="tr-TR" dirty="0" smtClean="0"/>
              <a:t> koşulu altında madde </a:t>
            </a:r>
            <a:r>
              <a:rPr lang="tr-TR" dirty="0" err="1" smtClean="0"/>
              <a:t>kovaryans</a:t>
            </a:r>
            <a:r>
              <a:rPr lang="tr-TR" dirty="0" smtClean="0"/>
              <a:t> çiftlerinin mutlak değer ortalamasının yaklaşık sıfır olmasıdır. </a:t>
            </a:r>
          </a:p>
          <a:p>
            <a:pPr marL="0" indent="0" algn="just">
              <a:buNone/>
            </a:pPr>
            <a:endParaRPr lang="tr-TR" dirty="0"/>
          </a:p>
          <a:p>
            <a:pPr marL="0" indent="0" algn="just">
              <a:buNone/>
            </a:pPr>
            <a:endParaRPr lang="tr-TR" dirty="0"/>
          </a:p>
          <a:p>
            <a:pPr marL="0" indent="0" algn="r">
              <a:buNone/>
            </a:pPr>
            <a:r>
              <a:rPr lang="tr-TR" dirty="0" smtClean="0"/>
              <a:t>								(Şahin, 2017, 43)</a:t>
            </a:r>
          </a:p>
          <a:p>
            <a:pPr marL="0" indent="0">
              <a:buNone/>
            </a:pPr>
            <a:endParaRPr lang="tr-TR" dirty="0"/>
          </a:p>
          <a:p>
            <a:pPr marL="0" indent="0">
              <a:buNone/>
            </a:pP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1345150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Yerel bağımsızlık</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Eğer madde yanıtları tek bir boyut altında bağımsız değilse, başka bir boyut bağımlılığa sebep olabilir. Yerel bağımsızlık test performansını etkileyen yetenek sabit tutulduğunda, bireylerin maddelere vereceği tepkilerin birbirinden ilişkisiz olması anlamına gelir (Erkuş ve </a:t>
            </a:r>
            <a:r>
              <a:rPr lang="tr-TR" dirty="0" err="1" smtClean="0"/>
              <a:t>diğ</a:t>
            </a:r>
            <a:r>
              <a:rPr lang="tr-TR" dirty="0" smtClean="0"/>
              <a:t>. 2017,125)</a:t>
            </a:r>
          </a:p>
          <a:p>
            <a:pPr marL="0" indent="0" algn="just">
              <a:buNone/>
            </a:pPr>
            <a:endParaRPr lang="tr-TR" dirty="0"/>
          </a:p>
          <a:p>
            <a:pPr marL="0" indent="0" algn="just">
              <a:buNone/>
            </a:pPr>
            <a:r>
              <a:rPr lang="tr-TR" dirty="0" smtClean="0"/>
              <a:t>Yerel bağımsızlık, bir madde diğer maddelere yanıt olduğunda ya da maddeler bir senaryoya ya da okuma metnine bağlı olduğunda sıklıkla görülür (</a:t>
            </a:r>
            <a:r>
              <a:rPr lang="tr-TR" dirty="0" err="1" smtClean="0"/>
              <a:t>DeMars</a:t>
            </a:r>
            <a:r>
              <a:rPr lang="tr-TR" dirty="0" smtClean="0"/>
              <a:t>, 2010,48).</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1496873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UYUM</a:t>
            </a:r>
            <a:endParaRPr lang="tr-TR" dirty="0"/>
          </a:p>
        </p:txBody>
      </p:sp>
      <p:sp>
        <p:nvSpPr>
          <p:cNvPr id="3" name="İçerik Yer Tutucusu 2"/>
          <p:cNvSpPr>
            <a:spLocks noGrp="1"/>
          </p:cNvSpPr>
          <p:nvPr>
            <p:ph idx="1"/>
          </p:nvPr>
        </p:nvSpPr>
        <p:spPr/>
        <p:txBody>
          <a:bodyPr/>
          <a:lstStyle/>
          <a:p>
            <a:pPr marL="0" indent="0" algn="just">
              <a:buNone/>
            </a:pPr>
            <a:r>
              <a:rPr lang="tr-TR" dirty="0" smtClean="0"/>
              <a:t>Model veri uyumu, modeli yanlış belirlemenin önüne geçilmesine yardımcı olur. </a:t>
            </a:r>
            <a:r>
              <a:rPr lang="tr-TR" dirty="0" err="1" smtClean="0"/>
              <a:t>Örn</a:t>
            </a:r>
            <a:r>
              <a:rPr lang="tr-TR" dirty="0" smtClean="0"/>
              <a:t>, 1PL modelin kullanıldığını düşünün. Ancak veri değişen eğimlere (</a:t>
            </a:r>
            <a:r>
              <a:rPr lang="tr-TR" dirty="0" err="1" smtClean="0"/>
              <a:t>ayırd</a:t>
            </a:r>
            <a:r>
              <a:rPr lang="tr-TR" dirty="0" smtClean="0"/>
              <a:t> edicilik-a parametresi) ve </a:t>
            </a:r>
            <a:r>
              <a:rPr lang="tr-TR" dirty="0" err="1" smtClean="0"/>
              <a:t>lower</a:t>
            </a:r>
            <a:r>
              <a:rPr lang="tr-TR" dirty="0" smtClean="0"/>
              <a:t> asimptota sahip (c parametresi). Yani veri aslında 3PLye uygun ancak 1PL kullanılmış. Bu durumda bir çok madde modele uymayacaktır. </a:t>
            </a:r>
          </a:p>
          <a:p>
            <a:pPr marL="0" indent="0" algn="just">
              <a:buNone/>
            </a:pPr>
            <a:endParaRPr lang="tr-TR" dirty="0"/>
          </a:p>
          <a:p>
            <a:pPr marL="0" indent="0" algn="just">
              <a:buNone/>
            </a:pPr>
            <a:r>
              <a:rPr lang="tr-TR" dirty="0" smtClean="0"/>
              <a:t>Genelde uygulayıcılar her bir maddenin modelle uyumuna odaklanırlar. Bu uyum artıklar üzerinden incelenir. </a:t>
            </a:r>
            <a:endParaRPr lang="tr-TR" dirty="0"/>
          </a:p>
        </p:txBody>
      </p:sp>
      <p:sp>
        <p:nvSpPr>
          <p:cNvPr id="4" name="Altbilgi Yer Tutucusu 3"/>
          <p:cNvSpPr>
            <a:spLocks noGrp="1"/>
          </p:cNvSpPr>
          <p:nvPr>
            <p:ph type="ftr" sz="quarter" idx="11"/>
          </p:nvPr>
        </p:nvSpPr>
        <p:spPr/>
        <p:txBody>
          <a:bodyPr/>
          <a:lstStyle/>
          <a:p>
            <a:r>
              <a:rPr lang="tr-TR" dirty="0" smtClean="0"/>
              <a:t>N. T. </a:t>
            </a:r>
            <a:r>
              <a:rPr lang="tr-TR" dirty="0" err="1" smtClean="0"/>
              <a:t>Özyeter</a:t>
            </a:r>
            <a:r>
              <a:rPr lang="tr-TR" dirty="0" smtClean="0"/>
              <a:t>- ÖDE 6008 Madde Tepki Kuramı</a:t>
            </a:r>
            <a:endParaRPr lang="tr-TR" dirty="0"/>
          </a:p>
        </p:txBody>
      </p:sp>
      <p:sp>
        <p:nvSpPr>
          <p:cNvPr id="5" name="Dikdörtgen 4"/>
          <p:cNvSpPr/>
          <p:nvPr/>
        </p:nvSpPr>
        <p:spPr>
          <a:xfrm>
            <a:off x="9150327" y="5668494"/>
            <a:ext cx="2176365" cy="369332"/>
          </a:xfrm>
          <a:prstGeom prst="rect">
            <a:avLst/>
          </a:prstGeom>
        </p:spPr>
        <p:txBody>
          <a:bodyPr wrap="none">
            <a:spAutoFit/>
          </a:bodyPr>
          <a:lstStyle/>
          <a:p>
            <a:pPr algn="r"/>
            <a:r>
              <a:rPr lang="tr-TR" dirty="0"/>
              <a:t>(</a:t>
            </a:r>
            <a:r>
              <a:rPr lang="tr-TR" dirty="0" err="1"/>
              <a:t>DeMars</a:t>
            </a:r>
            <a:r>
              <a:rPr lang="tr-TR" dirty="0"/>
              <a:t>, </a:t>
            </a:r>
            <a:r>
              <a:rPr lang="tr-TR" dirty="0" smtClean="0"/>
              <a:t>2010,50).</a:t>
            </a:r>
            <a:endParaRPr lang="tr-TR" dirty="0"/>
          </a:p>
        </p:txBody>
      </p:sp>
    </p:spTree>
    <p:extLst>
      <p:ext uri="{BB962C8B-B14F-4D97-AF65-F5344CB8AC3E}">
        <p14:creationId xmlns:p14="http://schemas.microsoft.com/office/powerpoint/2010/main" val="3042206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Uyum indeksleri</a:t>
            </a:r>
            <a:endParaRPr lang="tr-TR" dirty="0"/>
          </a:p>
        </p:txBody>
      </p:sp>
      <p:sp>
        <p:nvSpPr>
          <p:cNvPr id="3" name="İçerik Yer Tutucusu 2"/>
          <p:cNvSpPr>
            <a:spLocks noGrp="1"/>
          </p:cNvSpPr>
          <p:nvPr>
            <p:ph idx="1"/>
          </p:nvPr>
        </p:nvSpPr>
        <p:spPr/>
        <p:txBody>
          <a:bodyPr>
            <a:normAutofit fontScale="92500"/>
          </a:bodyPr>
          <a:lstStyle/>
          <a:p>
            <a:pPr marL="0" indent="0" algn="just">
              <a:buNone/>
            </a:pPr>
            <a:r>
              <a:rPr lang="tr-TR" dirty="0" err="1" smtClean="0"/>
              <a:t>MTK’da</a:t>
            </a:r>
            <a:r>
              <a:rPr lang="tr-TR" dirty="0" smtClean="0"/>
              <a:t>, aynı modelin testteki tüm maddelere uygulanması zorunluluğu yoktur. Testte ikili ve çoklu puanlanan maddelere farklı modeller uygun olabileceği gibi ikili puanlanan maddelere de farklı modeller uygun olabilir. Bu sebeple </a:t>
            </a:r>
            <a:r>
              <a:rPr lang="tr-TR" dirty="0" err="1" smtClean="0"/>
              <a:t>MTK’da</a:t>
            </a:r>
            <a:r>
              <a:rPr lang="tr-TR" dirty="0" smtClean="0"/>
              <a:t> uyum genellikle madde bazında incelenir. </a:t>
            </a:r>
          </a:p>
          <a:p>
            <a:pPr marL="0" indent="0" algn="just">
              <a:buNone/>
            </a:pPr>
            <a:endParaRPr lang="tr-TR" dirty="0"/>
          </a:p>
          <a:p>
            <a:pPr marL="0" indent="0" algn="just">
              <a:buNone/>
            </a:pPr>
            <a:r>
              <a:rPr lang="tr-TR" dirty="0" smtClean="0"/>
              <a:t>İndeksler ki kare ve olabilirlik oranından birine dayanmaktadır. İndeksler grupların oluşturulma şekillerine, doğru cevaplanma oranlarının hesaplanma şekline ve serbestlik derecesinin hesaplanma şekline göre farklılaşmaktadır.</a:t>
            </a:r>
          </a:p>
          <a:p>
            <a:pPr marL="0" indent="0">
              <a:buNone/>
            </a:pPr>
            <a:endParaRPr lang="tr-TR" dirty="0"/>
          </a:p>
          <a:p>
            <a:pPr marL="0" indent="0">
              <a:buNone/>
            </a:pPr>
            <a:r>
              <a:rPr lang="tr-TR" dirty="0" smtClean="0"/>
              <a:t>							 (Erkuş ve </a:t>
            </a:r>
            <a:r>
              <a:rPr lang="tr-TR" dirty="0" err="1" smtClean="0"/>
              <a:t>diğ</a:t>
            </a:r>
            <a:r>
              <a:rPr lang="tr-TR" dirty="0" smtClean="0"/>
              <a:t>, 2017, 167).</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32346798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 Çalışma</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err="1" smtClean="0"/>
              <a:t>Orlanda</a:t>
            </a:r>
            <a:r>
              <a:rPr lang="tr-TR" dirty="0" smtClean="0"/>
              <a:t> ve </a:t>
            </a:r>
            <a:r>
              <a:rPr lang="tr-TR" dirty="0" err="1" smtClean="0"/>
              <a:t>Thissen</a:t>
            </a:r>
            <a:r>
              <a:rPr lang="tr-TR" dirty="0" smtClean="0"/>
              <a:t> çalışmasının sonuçlarına göre;</a:t>
            </a:r>
          </a:p>
          <a:p>
            <a:pPr marL="0" indent="0" algn="just">
              <a:buNone/>
            </a:pPr>
            <a:r>
              <a:rPr lang="tr-TR" dirty="0" smtClean="0"/>
              <a:t>*1000 kişilik örneklemde s-x2 kabul edilebilir 1. tip hata değeri vermiştir. </a:t>
            </a:r>
          </a:p>
          <a:p>
            <a:pPr marL="0" indent="0" algn="just">
              <a:buNone/>
            </a:pPr>
            <a:r>
              <a:rPr lang="tr-TR" dirty="0" smtClean="0"/>
              <a:t>*S-G2 ise şişirilmiş 1. tip hata oranı vermiştir ancak yine de düzeltilmemiş versiyonundan daha iyidir (kısa testlerde).Çok uzun testlerde ise (80 madde) düzeltilmiş ve düzeltilmemiş hesaplamalar aynı sonucu vermiştir. </a:t>
            </a:r>
          </a:p>
          <a:p>
            <a:pPr marL="0" indent="0" algn="just">
              <a:buNone/>
            </a:pPr>
            <a:endParaRPr lang="tr-TR" dirty="0"/>
          </a:p>
          <a:p>
            <a:pPr marL="0" indent="0" algn="r">
              <a:buNone/>
            </a:pPr>
            <a:r>
              <a:rPr lang="tr-TR" dirty="0" smtClean="0"/>
              <a:t>(</a:t>
            </a:r>
            <a:r>
              <a:rPr lang="tr-TR" dirty="0" err="1" smtClean="0"/>
              <a:t>akt</a:t>
            </a:r>
            <a:r>
              <a:rPr lang="tr-TR" dirty="0" smtClean="0"/>
              <a:t>. </a:t>
            </a:r>
            <a:r>
              <a:rPr lang="tr-TR" dirty="0" err="1" smtClean="0"/>
              <a:t>DeMars</a:t>
            </a:r>
            <a:r>
              <a:rPr lang="tr-TR" dirty="0" smtClean="0"/>
              <a:t>, 2010, 54)</a:t>
            </a:r>
            <a:endParaRPr lang="tr-TR" dirty="0"/>
          </a:p>
        </p:txBody>
      </p:sp>
      <p:sp>
        <p:nvSpPr>
          <p:cNvPr id="4" name="Altbilgi Yer Tutucusu 3"/>
          <p:cNvSpPr>
            <a:spLocks noGrp="1"/>
          </p:cNvSpPr>
          <p:nvPr>
            <p:ph type="ftr" sz="quarter" idx="11"/>
          </p:nvPr>
        </p:nvSpPr>
        <p:spPr/>
        <p:txBody>
          <a:bodyPr/>
          <a:lstStyle/>
          <a:p>
            <a:r>
              <a:rPr lang="tr-TR" smtClean="0"/>
              <a:t>N. T. Özyeter- ÖDE 6008 Madde Tepki Kuramı</a:t>
            </a:r>
            <a:endParaRPr lang="tr-TR"/>
          </a:p>
        </p:txBody>
      </p:sp>
    </p:spTree>
    <p:extLst>
      <p:ext uri="{BB962C8B-B14F-4D97-AF65-F5344CB8AC3E}">
        <p14:creationId xmlns:p14="http://schemas.microsoft.com/office/powerpoint/2010/main" val="3296351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572</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Madde Tepki Kuramı</vt:lpstr>
      <vt:lpstr> Varsayımlar</vt:lpstr>
      <vt:lpstr>Tek boyutluluk</vt:lpstr>
      <vt:lpstr>PowerPoint Sunusu</vt:lpstr>
      <vt:lpstr>Stout’un tekboyutluluk testi</vt:lpstr>
      <vt:lpstr>Yerel bağımsızlık</vt:lpstr>
      <vt:lpstr>UYUM</vt:lpstr>
      <vt:lpstr>Uyum indeksleri</vt:lpstr>
      <vt:lpstr>Örnek Çalışma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Tepki Kuramı</dc:title>
  <dc:creator>neslihan tuğçe şimşek</dc:creator>
  <cp:lastModifiedBy>neslihan tuğçe şimşek</cp:lastModifiedBy>
  <cp:revision>2</cp:revision>
  <dcterms:created xsi:type="dcterms:W3CDTF">2018-10-04T06:35:15Z</dcterms:created>
  <dcterms:modified xsi:type="dcterms:W3CDTF">2018-10-04T06:43:55Z</dcterms:modified>
</cp:coreProperties>
</file>