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7" r:id="rId2"/>
    <p:sldId id="265" r:id="rId3"/>
    <p:sldId id="264" r:id="rId4"/>
    <p:sldId id="258" r:id="rId5"/>
    <p:sldId id="259" r:id="rId6"/>
    <p:sldId id="260" r:id="rId7"/>
    <p:sldId id="261" r:id="rId8"/>
    <p:sldId id="262" r:id="rId9"/>
    <p:sldId id="26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040FC4A8-B00A-4EC5-BAD7-1DE0E98655A7}"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F4051D-E334-4407-BDFF-21F34F9C35B8}" type="slidenum">
              <a:rPr lang="tr-TR" smtClean="0"/>
              <a:t>‹#›</a:t>
            </a:fld>
            <a:endParaRPr lang="tr-TR"/>
          </a:p>
        </p:txBody>
      </p:sp>
    </p:spTree>
    <p:extLst>
      <p:ext uri="{BB962C8B-B14F-4D97-AF65-F5344CB8AC3E}">
        <p14:creationId xmlns:p14="http://schemas.microsoft.com/office/powerpoint/2010/main" val="3421823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40FC4A8-B00A-4EC5-BAD7-1DE0E98655A7}" type="datetimeFigureOut">
              <a:rPr lang="tr-TR" smtClean="0"/>
              <a:t>27.10.2021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4F4051D-E334-4407-BDFF-21F34F9C35B8}" type="slidenum">
              <a:rPr lang="tr-TR" smtClean="0"/>
              <a:t>‹#›</a:t>
            </a:fld>
            <a:endParaRPr lang="tr-TR"/>
          </a:p>
        </p:txBody>
      </p:sp>
    </p:spTree>
    <p:extLst>
      <p:ext uri="{BB962C8B-B14F-4D97-AF65-F5344CB8AC3E}">
        <p14:creationId xmlns:p14="http://schemas.microsoft.com/office/powerpoint/2010/main" val="846914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40FC4A8-B00A-4EC5-BAD7-1DE0E98655A7}" type="datetimeFigureOut">
              <a:rPr lang="tr-TR" smtClean="0"/>
              <a:t>27.10.2021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4F4051D-E334-4407-BDFF-21F34F9C35B8}" type="slidenum">
              <a:rPr lang="tr-TR" smtClean="0"/>
              <a:t>‹#›</a:t>
            </a:fld>
            <a:endParaRPr lang="tr-TR"/>
          </a:p>
        </p:txBody>
      </p:sp>
    </p:spTree>
    <p:extLst>
      <p:ext uri="{BB962C8B-B14F-4D97-AF65-F5344CB8AC3E}">
        <p14:creationId xmlns:p14="http://schemas.microsoft.com/office/powerpoint/2010/main" val="2288781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40FC4A8-B00A-4EC5-BAD7-1DE0E98655A7}"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F4051D-E334-4407-BDFF-21F34F9C35B8}" type="slidenum">
              <a:rPr lang="tr-TR" smtClean="0"/>
              <a:t>‹#›</a:t>
            </a:fld>
            <a:endParaRPr lang="tr-TR"/>
          </a:p>
        </p:txBody>
      </p:sp>
    </p:spTree>
    <p:extLst>
      <p:ext uri="{BB962C8B-B14F-4D97-AF65-F5344CB8AC3E}">
        <p14:creationId xmlns:p14="http://schemas.microsoft.com/office/powerpoint/2010/main" val="1900103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40FC4A8-B00A-4EC5-BAD7-1DE0E98655A7}"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4F4051D-E334-4407-BDFF-21F34F9C35B8}" type="slidenum">
              <a:rPr lang="tr-TR" smtClean="0"/>
              <a:t>‹#›</a:t>
            </a:fld>
            <a:endParaRPr lang="tr-TR"/>
          </a:p>
        </p:txBody>
      </p:sp>
    </p:spTree>
    <p:extLst>
      <p:ext uri="{BB962C8B-B14F-4D97-AF65-F5344CB8AC3E}">
        <p14:creationId xmlns:p14="http://schemas.microsoft.com/office/powerpoint/2010/main" val="109290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8" name="Date Placeholder 7"/>
          <p:cNvSpPr>
            <a:spLocks noGrp="1"/>
          </p:cNvSpPr>
          <p:nvPr>
            <p:ph type="dt" sz="half" idx="10"/>
          </p:nvPr>
        </p:nvSpPr>
        <p:spPr/>
        <p:txBody>
          <a:bodyPr/>
          <a:lstStyle/>
          <a:p>
            <a:fld id="{040FC4A8-B00A-4EC5-BAD7-1DE0E98655A7}" type="datetimeFigureOut">
              <a:rPr lang="tr-TR" smtClean="0"/>
              <a:t>27.10.2021</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84F4051D-E334-4407-BDFF-21F34F9C35B8}" type="slidenum">
              <a:rPr lang="tr-TR" smtClean="0"/>
              <a:t>‹#›</a:t>
            </a:fld>
            <a:endParaRPr lang="tr-TR"/>
          </a:p>
        </p:txBody>
      </p:sp>
    </p:spTree>
    <p:extLst>
      <p:ext uri="{BB962C8B-B14F-4D97-AF65-F5344CB8AC3E}">
        <p14:creationId xmlns:p14="http://schemas.microsoft.com/office/powerpoint/2010/main" val="3631567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2" name="Date Placeholder 1"/>
          <p:cNvSpPr>
            <a:spLocks noGrp="1"/>
          </p:cNvSpPr>
          <p:nvPr>
            <p:ph type="dt" sz="half" idx="10"/>
          </p:nvPr>
        </p:nvSpPr>
        <p:spPr/>
        <p:txBody>
          <a:bodyPr/>
          <a:lstStyle/>
          <a:p>
            <a:fld id="{040FC4A8-B00A-4EC5-BAD7-1DE0E98655A7}" type="datetimeFigureOut">
              <a:rPr lang="tr-TR" smtClean="0"/>
              <a:t>27.10.2021</a:t>
            </a:fld>
            <a:endParaRPr lang="tr-TR"/>
          </a:p>
        </p:txBody>
      </p:sp>
      <p:sp>
        <p:nvSpPr>
          <p:cNvPr id="11" name="Footer Placeholder 10"/>
          <p:cNvSpPr>
            <a:spLocks noGrp="1"/>
          </p:cNvSpPr>
          <p:nvPr>
            <p:ph type="ftr" sz="quarter" idx="11"/>
          </p:nvPr>
        </p:nvSpPr>
        <p:spPr/>
        <p:txBody>
          <a:bodyPr/>
          <a:lstStyle/>
          <a:p>
            <a:endParaRPr lang="tr-TR"/>
          </a:p>
        </p:txBody>
      </p:sp>
      <p:sp>
        <p:nvSpPr>
          <p:cNvPr id="12" name="Slide Number Placeholder 11"/>
          <p:cNvSpPr>
            <a:spLocks noGrp="1"/>
          </p:cNvSpPr>
          <p:nvPr>
            <p:ph type="sldNum" sz="quarter" idx="12"/>
          </p:nvPr>
        </p:nvSpPr>
        <p:spPr/>
        <p:txBody>
          <a:bodyPr/>
          <a:lstStyle/>
          <a:p>
            <a:fld id="{84F4051D-E334-4407-BDFF-21F34F9C35B8}" type="slidenum">
              <a:rPr lang="tr-TR" smtClean="0"/>
              <a:t>‹#›</a:t>
            </a:fld>
            <a:endParaRPr lang="tr-TR"/>
          </a:p>
        </p:txBody>
      </p:sp>
    </p:spTree>
    <p:extLst>
      <p:ext uri="{BB962C8B-B14F-4D97-AF65-F5344CB8AC3E}">
        <p14:creationId xmlns:p14="http://schemas.microsoft.com/office/powerpoint/2010/main" val="1198136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2" name="Date Placeholder 1"/>
          <p:cNvSpPr>
            <a:spLocks noGrp="1"/>
          </p:cNvSpPr>
          <p:nvPr>
            <p:ph type="dt" sz="half" idx="10"/>
          </p:nvPr>
        </p:nvSpPr>
        <p:spPr/>
        <p:txBody>
          <a:bodyPr/>
          <a:lstStyle/>
          <a:p>
            <a:fld id="{040FC4A8-B00A-4EC5-BAD7-1DE0E98655A7}" type="datetimeFigureOut">
              <a:rPr lang="tr-TR" smtClean="0"/>
              <a:t>27.10.2021</a:t>
            </a:fld>
            <a:endParaRPr lang="tr-TR"/>
          </a:p>
        </p:txBody>
      </p:sp>
      <p:sp>
        <p:nvSpPr>
          <p:cNvPr id="7" name="Footer Placeholder 6"/>
          <p:cNvSpPr>
            <a:spLocks noGrp="1"/>
          </p:cNvSpPr>
          <p:nvPr>
            <p:ph type="ftr" sz="quarter" idx="11"/>
          </p:nvPr>
        </p:nvSpPr>
        <p:spPr/>
        <p:txBody>
          <a:bodyPr/>
          <a:lstStyle/>
          <a:p>
            <a:endParaRPr lang="tr-TR"/>
          </a:p>
        </p:txBody>
      </p:sp>
      <p:sp>
        <p:nvSpPr>
          <p:cNvPr id="8" name="Slide Number Placeholder 7"/>
          <p:cNvSpPr>
            <a:spLocks noGrp="1"/>
          </p:cNvSpPr>
          <p:nvPr>
            <p:ph type="sldNum" sz="quarter" idx="12"/>
          </p:nvPr>
        </p:nvSpPr>
        <p:spPr/>
        <p:txBody>
          <a:bodyPr/>
          <a:lstStyle/>
          <a:p>
            <a:fld id="{84F4051D-E334-4407-BDFF-21F34F9C35B8}" type="slidenum">
              <a:rPr lang="tr-TR" smtClean="0"/>
              <a:t>‹#›</a:t>
            </a:fld>
            <a:endParaRPr lang="tr-TR"/>
          </a:p>
        </p:txBody>
      </p:sp>
    </p:spTree>
    <p:extLst>
      <p:ext uri="{BB962C8B-B14F-4D97-AF65-F5344CB8AC3E}">
        <p14:creationId xmlns:p14="http://schemas.microsoft.com/office/powerpoint/2010/main" val="3676453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0FC4A8-B00A-4EC5-BAD7-1DE0E98655A7}"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4F4051D-E334-4407-BDFF-21F34F9C35B8}" type="slidenum">
              <a:rPr lang="tr-TR" smtClean="0"/>
              <a:t>‹#›</a:t>
            </a:fld>
            <a:endParaRPr lang="tr-TR"/>
          </a:p>
        </p:txBody>
      </p:sp>
    </p:spTree>
    <p:extLst>
      <p:ext uri="{BB962C8B-B14F-4D97-AF65-F5344CB8AC3E}">
        <p14:creationId xmlns:p14="http://schemas.microsoft.com/office/powerpoint/2010/main" val="1700124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tr-TR" smtClean="0"/>
              <a:t>Asıl başlık stili için tıklatın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8" name="Date Placeholder 7"/>
          <p:cNvSpPr>
            <a:spLocks noGrp="1"/>
          </p:cNvSpPr>
          <p:nvPr>
            <p:ph type="dt" sz="half" idx="10"/>
          </p:nvPr>
        </p:nvSpPr>
        <p:spPr/>
        <p:txBody>
          <a:bodyPr/>
          <a:lstStyle/>
          <a:p>
            <a:fld id="{040FC4A8-B00A-4EC5-BAD7-1DE0E98655A7}" type="datetimeFigureOut">
              <a:rPr lang="tr-TR" smtClean="0"/>
              <a:t>27.10.2021</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84F4051D-E334-4407-BDFF-21F34F9C35B8}" type="slidenum">
              <a:rPr lang="tr-TR" smtClean="0"/>
              <a:t>‹#›</a:t>
            </a:fld>
            <a:endParaRPr lang="tr-TR"/>
          </a:p>
        </p:txBody>
      </p:sp>
    </p:spTree>
    <p:extLst>
      <p:ext uri="{BB962C8B-B14F-4D97-AF65-F5344CB8AC3E}">
        <p14:creationId xmlns:p14="http://schemas.microsoft.com/office/powerpoint/2010/main" val="1155567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8" name="Date Placeholder 7"/>
          <p:cNvSpPr>
            <a:spLocks noGrp="1"/>
          </p:cNvSpPr>
          <p:nvPr>
            <p:ph type="dt" sz="half" idx="10"/>
          </p:nvPr>
        </p:nvSpPr>
        <p:spPr/>
        <p:txBody>
          <a:bodyPr/>
          <a:lstStyle/>
          <a:p>
            <a:fld id="{040FC4A8-B00A-4EC5-BAD7-1DE0E98655A7}" type="datetimeFigureOut">
              <a:rPr lang="tr-TR" smtClean="0"/>
              <a:t>27.10.2021</a:t>
            </a:fld>
            <a:endParaRPr lang="tr-TR"/>
          </a:p>
        </p:txBody>
      </p:sp>
      <p:sp>
        <p:nvSpPr>
          <p:cNvPr id="9" name="Footer Placeholder 8"/>
          <p:cNvSpPr>
            <a:spLocks noGrp="1"/>
          </p:cNvSpPr>
          <p:nvPr>
            <p:ph type="ftr" sz="quarter" idx="11"/>
          </p:nvPr>
        </p:nvSpPr>
        <p:spPr>
          <a:xfrm>
            <a:off x="3499101" y="6356350"/>
            <a:ext cx="5911517" cy="365125"/>
          </a:xfrm>
        </p:spPr>
        <p:txBody>
          <a:bodyPr/>
          <a:lstStyle/>
          <a:p>
            <a:endParaRPr lang="tr-TR"/>
          </a:p>
        </p:txBody>
      </p:sp>
      <p:sp>
        <p:nvSpPr>
          <p:cNvPr id="10" name="Slide Number Placeholder 9"/>
          <p:cNvSpPr>
            <a:spLocks noGrp="1"/>
          </p:cNvSpPr>
          <p:nvPr>
            <p:ph type="sldNum" sz="quarter" idx="12"/>
          </p:nvPr>
        </p:nvSpPr>
        <p:spPr/>
        <p:txBody>
          <a:bodyPr/>
          <a:lstStyle/>
          <a:p>
            <a:fld id="{84F4051D-E334-4407-BDFF-21F34F9C35B8}" type="slidenum">
              <a:rPr lang="tr-TR" smtClean="0"/>
              <a:t>‹#›</a:t>
            </a:fld>
            <a:endParaRPr lang="tr-TR"/>
          </a:p>
        </p:txBody>
      </p:sp>
    </p:spTree>
    <p:extLst>
      <p:ext uri="{BB962C8B-B14F-4D97-AF65-F5344CB8AC3E}">
        <p14:creationId xmlns:p14="http://schemas.microsoft.com/office/powerpoint/2010/main" val="408110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040FC4A8-B00A-4EC5-BAD7-1DE0E98655A7}" type="datetimeFigureOut">
              <a:rPr lang="tr-TR" smtClean="0"/>
              <a:t>27.10.2021</a:t>
            </a:fld>
            <a:endParaRPr lang="tr-TR"/>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tr-TR"/>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84F4051D-E334-4407-BDFF-21F34F9C35B8}" type="slidenum">
              <a:rPr lang="tr-TR" smtClean="0"/>
              <a:t>‹#›</a:t>
            </a:fld>
            <a:endParaRPr lang="tr-TR"/>
          </a:p>
        </p:txBody>
      </p:sp>
    </p:spTree>
    <p:extLst>
      <p:ext uri="{BB962C8B-B14F-4D97-AF65-F5344CB8AC3E}">
        <p14:creationId xmlns:p14="http://schemas.microsoft.com/office/powerpoint/2010/main" val="31061201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2. HAFTA: Müzikle İlgili Temel Kavramlar</a:t>
            </a:r>
          </a:p>
        </p:txBody>
      </p:sp>
      <p:sp>
        <p:nvSpPr>
          <p:cNvPr id="3" name="İçerik Yer Tutucusu 2"/>
          <p:cNvSpPr>
            <a:spLocks noGrp="1"/>
          </p:cNvSpPr>
          <p:nvPr>
            <p:ph idx="1"/>
          </p:nvPr>
        </p:nvSpPr>
        <p:spPr/>
        <p:txBody>
          <a:bodyPr/>
          <a:lstStyle/>
          <a:p>
            <a:pPr marL="0" indent="0">
              <a:buNone/>
            </a:pPr>
            <a:endParaRPr lang="tr-TR" dirty="0" smtClean="0"/>
          </a:p>
          <a:p>
            <a:endParaRPr lang="tr-TR" dirty="0"/>
          </a:p>
          <a:p>
            <a:r>
              <a:rPr lang="tr-TR" dirty="0" smtClean="0"/>
              <a:t>Tek Bir Kelime İle Geçen Ders Anlatsak… </a:t>
            </a:r>
            <a:endParaRPr lang="tr-TR" dirty="0"/>
          </a:p>
        </p:txBody>
      </p:sp>
    </p:spTree>
    <p:extLst>
      <p:ext uri="{BB962C8B-B14F-4D97-AF65-F5344CB8AC3E}">
        <p14:creationId xmlns:p14="http://schemas.microsoft.com/office/powerpoint/2010/main" val="15921420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2. Hafta Dersin Kazanımları</a:t>
            </a:r>
          </a:p>
          <a:p>
            <a:endParaRPr lang="tr-TR" dirty="0"/>
          </a:p>
          <a:p>
            <a:pPr marL="0" indent="0">
              <a:buNone/>
            </a:pPr>
            <a:r>
              <a:rPr lang="tr-TR" dirty="0" smtClean="0"/>
              <a:t>Müzikle </a:t>
            </a:r>
            <a:r>
              <a:rPr lang="tr-TR" dirty="0"/>
              <a:t>İlgili Temel </a:t>
            </a:r>
            <a:r>
              <a:rPr lang="tr-TR" dirty="0" smtClean="0"/>
              <a:t>Kavramların Tanımlanması</a:t>
            </a:r>
            <a:endParaRPr lang="tr-TR" dirty="0"/>
          </a:p>
          <a:p>
            <a:endParaRPr lang="tr-TR" dirty="0"/>
          </a:p>
          <a:p>
            <a:endParaRPr lang="tr-TR" dirty="0" smtClean="0"/>
          </a:p>
          <a:p>
            <a:endParaRPr lang="tr-TR" dirty="0"/>
          </a:p>
          <a:p>
            <a:endParaRPr lang="tr-TR" dirty="0" smtClean="0"/>
          </a:p>
          <a:p>
            <a:endParaRPr lang="tr-TR" dirty="0"/>
          </a:p>
          <a:p>
            <a:endParaRPr lang="tr-TR" dirty="0" smtClean="0"/>
          </a:p>
          <a:p>
            <a:endParaRPr lang="tr-TR" dirty="0"/>
          </a:p>
        </p:txBody>
      </p:sp>
    </p:spTree>
    <p:extLst>
      <p:ext uri="{BB962C8B-B14F-4D97-AF65-F5344CB8AC3E}">
        <p14:creationId xmlns:p14="http://schemas.microsoft.com/office/powerpoint/2010/main" val="2682084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1" y="739833"/>
            <a:ext cx="3441468" cy="5574061"/>
          </a:xfrm>
          <a:prstGeom prst="rect">
            <a:avLst/>
          </a:prstGeom>
        </p:spPr>
      </p:pic>
      <p:sp>
        <p:nvSpPr>
          <p:cNvPr id="3" name="İçerik Yer Tutucusu 2"/>
          <p:cNvSpPr>
            <a:spLocks noGrp="1"/>
          </p:cNvSpPr>
          <p:nvPr>
            <p:ph idx="1"/>
          </p:nvPr>
        </p:nvSpPr>
        <p:spPr/>
        <p:txBody>
          <a:bodyPr/>
          <a:lstStyle/>
          <a:p>
            <a:r>
              <a:rPr lang="tr-TR" dirty="0" smtClean="0"/>
              <a:t>Müzik Tanımı, Önemi ve Gelişim Alanlarına Etkisi… </a:t>
            </a:r>
          </a:p>
          <a:p>
            <a:endParaRPr lang="tr-TR" dirty="0"/>
          </a:p>
        </p:txBody>
      </p:sp>
    </p:spTree>
    <p:extLst>
      <p:ext uri="{BB962C8B-B14F-4D97-AF65-F5344CB8AC3E}">
        <p14:creationId xmlns:p14="http://schemas.microsoft.com/office/powerpoint/2010/main" val="353792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2. HAFTA: Müzikle İlgili Temel Kavramlar</a:t>
            </a:r>
            <a:br>
              <a:rPr lang="tr-TR" dirty="0" smtClean="0"/>
            </a:br>
            <a:endParaRPr lang="tr-TR" dirty="0"/>
          </a:p>
        </p:txBody>
      </p:sp>
      <p:sp>
        <p:nvSpPr>
          <p:cNvPr id="3" name="İçerik Yer Tutucusu 2"/>
          <p:cNvSpPr>
            <a:spLocks noGrp="1"/>
          </p:cNvSpPr>
          <p:nvPr>
            <p:ph idx="1"/>
          </p:nvPr>
        </p:nvSpPr>
        <p:spPr/>
        <p:txBody>
          <a:bodyPr>
            <a:normAutofit fontScale="70000" lnSpcReduction="20000"/>
          </a:bodyPr>
          <a:lstStyle/>
          <a:p>
            <a:r>
              <a:rPr lang="tr-TR" dirty="0"/>
              <a:t>M</a:t>
            </a:r>
            <a:r>
              <a:rPr lang="tr-TR" dirty="0" smtClean="0"/>
              <a:t>üziğin temel malzemesi ses ve sesten oluşan yaratım unsurları özellikle ezgi ve armoni bütününün dokularıdır.</a:t>
            </a:r>
          </a:p>
          <a:p>
            <a:endParaRPr lang="tr-TR" dirty="0"/>
          </a:p>
          <a:p>
            <a:r>
              <a:rPr lang="tr-TR" dirty="0"/>
              <a:t>EZGİ</a:t>
            </a:r>
            <a:r>
              <a:rPr lang="tr-TR" dirty="0" smtClean="0"/>
              <a:t>: Belli </a:t>
            </a:r>
            <a:r>
              <a:rPr lang="tr-TR" dirty="0"/>
              <a:t>bir duyguyu yansıtması için yan yana getirilen notalar dizisine işaret etmektedir. </a:t>
            </a:r>
            <a:endParaRPr lang="tr-TR" dirty="0" smtClean="0"/>
          </a:p>
          <a:p>
            <a:endParaRPr lang="tr-TR" dirty="0"/>
          </a:p>
          <a:p>
            <a:r>
              <a:rPr lang="tr-TR" dirty="0"/>
              <a:t>RİTİM:  Ritim, müziğin sistematik olarak topluca anlaşılan bir hız veya tempoda bir çubuk içinde belirli sayıda tekrar eden vuruşlara bölünmesidir.</a:t>
            </a:r>
          </a:p>
          <a:p>
            <a:endParaRPr lang="tr-TR" dirty="0" smtClean="0"/>
          </a:p>
          <a:p>
            <a:r>
              <a:rPr lang="tr-TR" dirty="0" smtClean="0"/>
              <a:t>ARMONİ</a:t>
            </a:r>
            <a:r>
              <a:rPr lang="tr-TR" dirty="0"/>
              <a:t>: Armoni, müzikte, farklı notaların aynı anda kullanılmasıyla ortaya çıkan ses uyumudur</a:t>
            </a:r>
            <a:r>
              <a:rPr lang="tr-TR" dirty="0" smtClean="0"/>
              <a:t>.</a:t>
            </a:r>
          </a:p>
          <a:p>
            <a:endParaRPr lang="tr-TR" dirty="0" smtClean="0"/>
          </a:p>
          <a:p>
            <a:r>
              <a:rPr lang="tr-TR" dirty="0"/>
              <a:t>DOKU: </a:t>
            </a:r>
            <a:r>
              <a:rPr lang="tr-TR" dirty="0" smtClean="0"/>
              <a:t>Müzikte </a:t>
            </a:r>
            <a:r>
              <a:rPr lang="tr-TR" dirty="0"/>
              <a:t>de seslerin ve ezgisel çizgilerin oluşturduğu etkiyi anlatan bir </a:t>
            </a:r>
            <a:r>
              <a:rPr lang="tr-TR" dirty="0" smtClean="0"/>
              <a:t>terimdir.</a:t>
            </a:r>
          </a:p>
          <a:p>
            <a:endParaRPr lang="tr-TR" dirty="0"/>
          </a:p>
          <a:p>
            <a:r>
              <a:rPr lang="tr-TR" dirty="0" smtClean="0"/>
              <a:t>Bu bölümdeki ilk konu olan müziksel doku, bir müzik eserindeki ezgisel veya armonik katmanlarıdır. Bu katmanlar çeşitli müzik türlerini de belirlemektedir. Aslında doku, tüm müziksel malzemelerin ve yaratım unsurlarının kullanılması sonucu ortaya çıkan bütüncül bir tınıdır. Buna göre, Dünya’daki toplumların müziklerinde “teksesli” (</a:t>
            </a:r>
            <a:r>
              <a:rPr lang="tr-TR" dirty="0" err="1" smtClean="0"/>
              <a:t>monofoni</a:t>
            </a:r>
            <a:r>
              <a:rPr lang="tr-TR" dirty="0" smtClean="0"/>
              <a:t>) olan ve “teksesli olmayan (polifoni, </a:t>
            </a:r>
            <a:r>
              <a:rPr lang="tr-TR" dirty="0" err="1" smtClean="0"/>
              <a:t>heterofoni</a:t>
            </a:r>
            <a:r>
              <a:rPr lang="tr-TR" dirty="0" smtClean="0"/>
              <a:t>, </a:t>
            </a:r>
            <a:r>
              <a:rPr lang="tr-TR" dirty="0" err="1" smtClean="0"/>
              <a:t>homofoni</a:t>
            </a:r>
            <a:r>
              <a:rPr lang="tr-TR" dirty="0" smtClean="0"/>
              <a:t>)” dokular belirlenmiştir (White, 1995). </a:t>
            </a:r>
          </a:p>
          <a:p>
            <a:endParaRPr lang="tr-TR" dirty="0"/>
          </a:p>
          <a:p>
            <a:endParaRPr lang="tr-TR" dirty="0"/>
          </a:p>
        </p:txBody>
      </p:sp>
    </p:spTree>
    <p:extLst>
      <p:ext uri="{BB962C8B-B14F-4D97-AF65-F5344CB8AC3E}">
        <p14:creationId xmlns:p14="http://schemas.microsoft.com/office/powerpoint/2010/main" val="885331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Müzik </a:t>
            </a:r>
            <a:endParaRPr lang="tr-TR" dirty="0"/>
          </a:p>
        </p:txBody>
      </p:sp>
      <p:sp>
        <p:nvSpPr>
          <p:cNvPr id="3" name="İçerik Yer Tutucusu 2"/>
          <p:cNvSpPr>
            <a:spLocks noGrp="1"/>
          </p:cNvSpPr>
          <p:nvPr>
            <p:ph idx="1"/>
          </p:nvPr>
        </p:nvSpPr>
        <p:spPr>
          <a:xfrm>
            <a:off x="3507971" y="282634"/>
            <a:ext cx="7676497" cy="3366654"/>
          </a:xfrm>
        </p:spPr>
        <p:txBody>
          <a:bodyPr>
            <a:normAutofit/>
          </a:bodyPr>
          <a:lstStyle/>
          <a:p>
            <a:r>
              <a:rPr lang="tr-TR" dirty="0"/>
              <a:t>M</a:t>
            </a:r>
            <a:r>
              <a:rPr lang="tr-TR" dirty="0" smtClean="0"/>
              <a:t>üziğin ezgi, ritim ve armoniden oluşan üç yaratım unsurunun belirli dokularla (</a:t>
            </a:r>
            <a:r>
              <a:rPr lang="tr-TR" dirty="0" err="1" smtClean="0"/>
              <a:t>monofonik</a:t>
            </a:r>
            <a:r>
              <a:rPr lang="tr-TR" dirty="0" smtClean="0"/>
              <a:t>, </a:t>
            </a:r>
            <a:r>
              <a:rPr lang="tr-TR" dirty="0" err="1" smtClean="0"/>
              <a:t>heterofonik</a:t>
            </a:r>
            <a:r>
              <a:rPr lang="tr-TR" dirty="0" smtClean="0"/>
              <a:t>, </a:t>
            </a:r>
            <a:r>
              <a:rPr lang="tr-TR" dirty="0" err="1" smtClean="0"/>
              <a:t>homofonik</a:t>
            </a:r>
            <a:r>
              <a:rPr lang="tr-TR" dirty="0" smtClean="0"/>
              <a:t>, polifonik ve  </a:t>
            </a:r>
            <a:r>
              <a:rPr lang="tr-TR" dirty="0" err="1" smtClean="0"/>
              <a:t>holofonik</a:t>
            </a:r>
            <a:r>
              <a:rPr lang="tr-TR" dirty="0" smtClean="0"/>
              <a:t>) esere dönüşmektedir. </a:t>
            </a:r>
          </a:p>
        </p:txBody>
      </p:sp>
      <p:pic>
        <p:nvPicPr>
          <p:cNvPr id="4" name="İçerik Yer Tutucusu 3"/>
          <p:cNvPicPr>
            <a:picLocks noChangeAspect="1"/>
          </p:cNvPicPr>
          <p:nvPr/>
        </p:nvPicPr>
        <p:blipFill>
          <a:blip r:embed="rId2"/>
          <a:stretch>
            <a:fillRect/>
          </a:stretch>
        </p:blipFill>
        <p:spPr>
          <a:xfrm>
            <a:off x="4162339" y="3264839"/>
            <a:ext cx="5762625" cy="2886075"/>
          </a:xfrm>
          <a:prstGeom prst="rect">
            <a:avLst/>
          </a:prstGeom>
        </p:spPr>
      </p:pic>
    </p:spTree>
    <p:extLst>
      <p:ext uri="{BB962C8B-B14F-4D97-AF65-F5344CB8AC3E}">
        <p14:creationId xmlns:p14="http://schemas.microsoft.com/office/powerpoint/2010/main" val="36425499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Monofoni</a:t>
            </a:r>
            <a:r>
              <a:rPr lang="tr-TR" dirty="0" smtClean="0"/>
              <a:t> (</a:t>
            </a:r>
            <a:r>
              <a:rPr lang="tr-TR" dirty="0" err="1" smtClean="0"/>
              <a:t>monophony</a:t>
            </a:r>
            <a:r>
              <a:rPr lang="tr-TR" dirty="0" smtClean="0"/>
              <a:t>) teriminin anlamıyla “teksesli” dokuda, bir ya da daha fazla insan bir ezgiyi olduğu gibi çalgılarla çalıp söylerken, diğer dokularda ise üst üste birden fazla ezgi (kontrpuan) ve/veya </a:t>
            </a:r>
            <a:r>
              <a:rPr lang="tr-TR" dirty="0" err="1" smtClean="0"/>
              <a:t>armonilemeyi</a:t>
            </a:r>
            <a:r>
              <a:rPr lang="tr-TR" dirty="0" smtClean="0"/>
              <a:t> bir ya da daha fazla kişi çalıp söyleyebilir. Bu açıdan, çalan ve söyleyen sayısı ne olursa olsun, teksesli doku sadece bir tek ezgiden oluşur.</a:t>
            </a:r>
            <a:endParaRPr lang="tr-TR" dirty="0"/>
          </a:p>
        </p:txBody>
      </p:sp>
    </p:spTree>
    <p:extLst>
      <p:ext uri="{BB962C8B-B14F-4D97-AF65-F5344CB8AC3E}">
        <p14:creationId xmlns:p14="http://schemas.microsoft.com/office/powerpoint/2010/main" val="2382132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 Teksesli olmayan ancak aslında teksesli dokuya en yakın olan “</a:t>
            </a:r>
            <a:r>
              <a:rPr lang="tr-TR" dirty="0" err="1" smtClean="0"/>
              <a:t>heterofoni</a:t>
            </a:r>
            <a:r>
              <a:rPr lang="tr-TR" dirty="0" smtClean="0"/>
              <a:t>” (</a:t>
            </a:r>
            <a:r>
              <a:rPr lang="tr-TR" dirty="0" err="1" smtClean="0"/>
              <a:t>heterophony</a:t>
            </a:r>
            <a:r>
              <a:rPr lang="tr-TR" dirty="0" smtClean="0"/>
              <a:t>), aynı (teksesli) ezgiyi birbirinden biraz daha farklı sesler katarak birden fazla kişiyle çalıp söyleme (yorumlama) biçimidir. </a:t>
            </a:r>
            <a:r>
              <a:rPr lang="tr-TR" dirty="0" err="1" smtClean="0"/>
              <a:t>Heterofoni</a:t>
            </a:r>
            <a:r>
              <a:rPr lang="tr-TR" dirty="0" smtClean="0"/>
              <a:t> terimi, “ayrı sesli” anlamında olup dokudaki farklılıkları ifade etmektedir. Bestelenebilen </a:t>
            </a:r>
            <a:r>
              <a:rPr lang="tr-TR" dirty="0" err="1" smtClean="0"/>
              <a:t>heterofonik</a:t>
            </a:r>
            <a:r>
              <a:rPr lang="tr-TR" dirty="0" smtClean="0"/>
              <a:t> doku, bazı teksesli müzik türlerinde (Türk Sanat Müziği gibi) de seslendirme esnasındaki bir yorumlama biçimidir (Pärtlas, 2016).</a:t>
            </a:r>
            <a:endParaRPr lang="tr-TR" dirty="0"/>
          </a:p>
        </p:txBody>
      </p:sp>
    </p:spTree>
    <p:extLst>
      <p:ext uri="{BB962C8B-B14F-4D97-AF65-F5344CB8AC3E}">
        <p14:creationId xmlns:p14="http://schemas.microsoft.com/office/powerpoint/2010/main" val="29040488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 </a:t>
            </a:r>
            <a:r>
              <a:rPr lang="tr-TR" dirty="0" err="1" smtClean="0"/>
              <a:t>Monofonik</a:t>
            </a:r>
            <a:r>
              <a:rPr lang="tr-TR" dirty="0" smtClean="0"/>
              <a:t> dokunun ötesinde olan “</a:t>
            </a:r>
            <a:r>
              <a:rPr lang="tr-TR" dirty="0" err="1" smtClean="0"/>
              <a:t>homofoni</a:t>
            </a:r>
            <a:r>
              <a:rPr lang="tr-TR" dirty="0" smtClean="0"/>
              <a:t>” (</a:t>
            </a:r>
            <a:r>
              <a:rPr lang="tr-TR" dirty="0" err="1" smtClean="0"/>
              <a:t>homophony</a:t>
            </a:r>
            <a:r>
              <a:rPr lang="tr-TR" dirty="0" smtClean="0"/>
              <a:t>) de bir ezginin armoniyle birleştirilmesi olarak açıklanabilir (</a:t>
            </a:r>
            <a:r>
              <a:rPr lang="tr-TR" dirty="0" err="1" smtClean="0"/>
              <a:t>Clark</a:t>
            </a:r>
            <a:r>
              <a:rPr lang="tr-TR" dirty="0" smtClean="0"/>
              <a:t>, </a:t>
            </a:r>
            <a:r>
              <a:rPr lang="tr-TR" dirty="0" err="1" smtClean="0"/>
              <a:t>Heflin</a:t>
            </a:r>
            <a:r>
              <a:rPr lang="tr-TR" dirty="0" smtClean="0"/>
              <a:t> &amp; </a:t>
            </a:r>
            <a:r>
              <a:rPr lang="tr-TR" dirty="0" err="1" smtClean="0"/>
              <a:t>Kramer</a:t>
            </a:r>
            <a:r>
              <a:rPr lang="tr-TR" dirty="0" smtClean="0"/>
              <a:t>, 2015, s. 23). </a:t>
            </a:r>
            <a:r>
              <a:rPr lang="tr-TR" dirty="0" err="1" smtClean="0"/>
              <a:t>Homofoni</a:t>
            </a:r>
            <a:r>
              <a:rPr lang="tr-TR" dirty="0" smtClean="0"/>
              <a:t> teriminin anlamı, “</a:t>
            </a:r>
            <a:r>
              <a:rPr lang="tr-TR" dirty="0" err="1" smtClean="0"/>
              <a:t>eşsesli</a:t>
            </a:r>
            <a:r>
              <a:rPr lang="tr-TR" dirty="0" smtClean="0"/>
              <a:t>” olsa da uygulamadaki karşılığı tam olarak kelimenin anlamını karşılamamaktadır. Örneğin piyanoda sağ elde bir ezgi varken sol elde de armoni eşlik ediyorsa bu </a:t>
            </a:r>
            <a:r>
              <a:rPr lang="tr-TR" dirty="0" err="1" smtClean="0"/>
              <a:t>homofonik</a:t>
            </a:r>
            <a:r>
              <a:rPr lang="tr-TR" dirty="0" smtClean="0"/>
              <a:t> bir çoksesli dokudur. Bir başka şekilde ise teksesli bir ezgi seslendiren bir çalgıya ya da insana piyanoda armoniyle (kırık olan ve olmayan </a:t>
            </a:r>
            <a:r>
              <a:rPr lang="tr-TR" dirty="0" err="1" smtClean="0"/>
              <a:t>akorlarla</a:t>
            </a:r>
            <a:r>
              <a:rPr lang="tr-TR" dirty="0" smtClean="0"/>
              <a:t>) eşlik edilmesi yine </a:t>
            </a:r>
            <a:r>
              <a:rPr lang="tr-TR" dirty="0" err="1" smtClean="0"/>
              <a:t>homofonik</a:t>
            </a:r>
            <a:r>
              <a:rPr lang="tr-TR" dirty="0" smtClean="0"/>
              <a:t> dokudur. Bu dokuda her zaman ezgi ön plandadır. </a:t>
            </a:r>
            <a:endParaRPr lang="tr-TR" dirty="0"/>
          </a:p>
        </p:txBody>
      </p:sp>
    </p:spTree>
    <p:extLst>
      <p:ext uri="{BB962C8B-B14F-4D97-AF65-F5344CB8AC3E}">
        <p14:creationId xmlns:p14="http://schemas.microsoft.com/office/powerpoint/2010/main" val="40154875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Okul </a:t>
            </a:r>
            <a:r>
              <a:rPr lang="tr-TR" smtClean="0"/>
              <a:t>Öncesi Eğitim Döneminde </a:t>
            </a:r>
            <a:r>
              <a:rPr lang="tr-TR" smtClean="0"/>
              <a:t>Müzik </a:t>
            </a:r>
            <a:r>
              <a:rPr lang="tr-TR" smtClean="0"/>
              <a:t>Örneklerinin </a:t>
            </a:r>
            <a:r>
              <a:rPr lang="tr-TR" smtClean="0"/>
              <a:t>Dinletilmesi</a:t>
            </a:r>
            <a:endParaRPr lang="tr-TR" dirty="0"/>
          </a:p>
        </p:txBody>
      </p:sp>
    </p:spTree>
    <p:extLst>
      <p:ext uri="{BB962C8B-B14F-4D97-AF65-F5344CB8AC3E}">
        <p14:creationId xmlns:p14="http://schemas.microsoft.com/office/powerpoint/2010/main" val="875890991"/>
      </p:ext>
    </p:extLst>
  </p:cSld>
  <p:clrMapOvr>
    <a:masterClrMapping/>
  </p:clrMapOvr>
</p:sld>
</file>

<file path=ppt/theme/theme1.xml><?xml version="1.0" encoding="utf-8"?>
<a:theme xmlns:a="http://schemas.openxmlformats.org/drawingml/2006/main" name="Çerçeve">
  <a:themeElements>
    <a:clrScheme name="Çerçev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Çerçev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Çerçev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TM03457475[[fn=Çerçeve]]</Template>
  <TotalTime>3</TotalTime>
  <Words>478</Words>
  <Application>Microsoft Office PowerPoint</Application>
  <PresentationFormat>Geniş ekran</PresentationFormat>
  <Paragraphs>31</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Corbel</vt:lpstr>
      <vt:lpstr>Wingdings 2</vt:lpstr>
      <vt:lpstr>Çerçeve</vt:lpstr>
      <vt:lpstr>2. HAFTA: Müzikle İlgili Temel Kavramlar</vt:lpstr>
      <vt:lpstr>PowerPoint Sunusu</vt:lpstr>
      <vt:lpstr>PowerPoint Sunusu</vt:lpstr>
      <vt:lpstr>2. HAFTA: Müzikle İlgili Temel Kavramlar </vt:lpstr>
      <vt:lpstr>Müzik </vt:lpstr>
      <vt:lpstr>PowerPoint Sunusu</vt:lpstr>
      <vt:lpstr>PowerPoint Sunusu</vt:lpstr>
      <vt:lpstr>PowerPoint Sunusu</vt:lpstr>
      <vt:lpstr>PowerPoint Sunusu</vt:lpstr>
    </vt:vector>
  </TitlesOfParts>
  <Company>MTA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HAFTA: Müzikle İlgili Temel Kavramlar</dc:title>
  <dc:creator>Administrator</dc:creator>
  <cp:lastModifiedBy>Administrator</cp:lastModifiedBy>
  <cp:revision>8</cp:revision>
  <dcterms:created xsi:type="dcterms:W3CDTF">2021-10-11T13:36:21Z</dcterms:created>
  <dcterms:modified xsi:type="dcterms:W3CDTF">2021-10-27T13:34:31Z</dcterms:modified>
</cp:coreProperties>
</file>