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509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59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08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5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26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69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25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72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62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50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47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3EB92-E914-49C1-B15E-FA2FA8C0F642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2CC37-E602-4617-9A1F-A1333C1D1B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09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oodelphi.com/genel-tibbi-bitkiler-prof-dr-necmi-isle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odelphi.com/genel-tibbi-bitkiler-prof-dr-necmi-isle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541106"/>
          </a:xfrm>
        </p:spPr>
        <p:txBody>
          <a:bodyPr>
            <a:normAutofit fontScale="90000"/>
          </a:bodyPr>
          <a:lstStyle/>
          <a:p>
            <a:r>
              <a:rPr lang="tr-TR" dirty="0"/>
              <a:t>Tıbbi bitkilerin genel özellikleri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1" y="1592495"/>
            <a:ext cx="6447501" cy="44488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sz="2000" b="1" dirty="0"/>
              <a:t>Ekim alanları son derece sınırlıdır. 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 smtClean="0"/>
              <a:t>2</a:t>
            </a:r>
            <a:r>
              <a:rPr lang="tr-TR" sz="2000" b="1" dirty="0"/>
              <a:t>. Tıbbi bitkilerde üstün kalite mutlak gerekli bir husustur. 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b="1" dirty="0"/>
              <a:t> 3. Çeşitli familyalarda yer alan bu bitkilerin </a:t>
            </a:r>
            <a:endParaRPr lang="tr-TR" sz="2000" b="1" dirty="0" smtClean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a</a:t>
            </a:r>
            <a:r>
              <a:rPr lang="tr-TR" b="1" dirty="0">
                <a:solidFill>
                  <a:srgbClr val="FF0000"/>
                </a:solidFill>
              </a:rPr>
              <a:t>) Tanınmaları güçtür.  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b</a:t>
            </a:r>
            <a:r>
              <a:rPr lang="tr-TR" b="1" dirty="0">
                <a:solidFill>
                  <a:srgbClr val="FF0000"/>
                </a:solidFill>
              </a:rPr>
              <a:t>) Bunların iklim ve toprak istekleri birbirlerinden farklıdır. </a:t>
            </a:r>
            <a:endParaRPr lang="tr-TR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c</a:t>
            </a:r>
            <a:r>
              <a:rPr lang="tr-TR" b="1" dirty="0">
                <a:solidFill>
                  <a:srgbClr val="FF0000"/>
                </a:solidFill>
              </a:rPr>
              <a:t>) Bunların yetiştirme teknikleri farklıdır. 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d</a:t>
            </a:r>
            <a:r>
              <a:rPr lang="tr-TR" b="1" dirty="0">
                <a:solidFill>
                  <a:srgbClr val="FF0000"/>
                </a:solidFill>
              </a:rPr>
              <a:t>) Yetiştiricilikte fazla el emeği </a:t>
            </a:r>
            <a:r>
              <a:rPr lang="tr-TR" b="1" dirty="0" smtClean="0">
                <a:solidFill>
                  <a:srgbClr val="FF0000"/>
                </a:solidFill>
              </a:rPr>
              <a:t>isterler</a:t>
            </a:r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e</a:t>
            </a:r>
            <a:r>
              <a:rPr lang="tr-TR" b="1" dirty="0">
                <a:solidFill>
                  <a:srgbClr val="FF0000"/>
                </a:solidFill>
              </a:rPr>
              <a:t>) Hastalık ve zararlıyla mücadelesi zordur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4</a:t>
            </a:r>
            <a:r>
              <a:rPr lang="tr-TR" sz="2000" b="1" dirty="0"/>
              <a:t>. Bitkilerin etki mekanizmaları birbirinden farklıdır</a:t>
            </a:r>
            <a:r>
              <a:rPr lang="tr-TR" sz="2000" b="1" dirty="0" smtClean="0"/>
              <a:t>.</a:t>
            </a:r>
          </a:p>
          <a:p>
            <a:pPr marL="0" indent="0">
              <a:buNone/>
            </a:pPr>
            <a:r>
              <a:rPr lang="tr-TR" sz="2000" b="1" dirty="0" smtClean="0"/>
              <a:t> </a:t>
            </a:r>
            <a:r>
              <a:rPr lang="tr-TR" sz="2000" b="1" dirty="0"/>
              <a:t>5. Tıbbi bitkilerin bazıları zehirlidir</a:t>
            </a:r>
            <a:r>
              <a:rPr lang="tr-TR" sz="2000" b="1" dirty="0" smtClean="0"/>
              <a:t>.</a:t>
            </a:r>
          </a:p>
          <a:p>
            <a:pPr marL="0" lvl="0" indent="0">
              <a:buNone/>
            </a:pPr>
            <a:r>
              <a:rPr lang="en-US" sz="900" u="sng" dirty="0">
                <a:hlinkClick r:id="rId2"/>
              </a:rPr>
              <a:t>https://www.foodelphi.com/genel-tibbi-bitkiler-prof-dr-necmi-isler/</a:t>
            </a:r>
            <a:endParaRPr lang="tr-TR" sz="900" dirty="0"/>
          </a:p>
          <a:p>
            <a:pPr marL="0" indent="0">
              <a:buNone/>
            </a:pPr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61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TIBBİ BİTKİLERİN SINIFLANDIRILMASI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tr-TR" sz="7200" dirty="0" smtClean="0"/>
              <a:t>1</a:t>
            </a:r>
            <a:r>
              <a:rPr lang="tr-TR" sz="7200" dirty="0"/>
              <a:t>. </a:t>
            </a:r>
            <a:r>
              <a:rPr lang="tr-TR" sz="7200" b="1" dirty="0">
                <a:latin typeface="Arial" panose="020B0604020202020204" pitchFamily="34" charset="0"/>
                <a:cs typeface="Arial" panose="020B0604020202020204" pitchFamily="34" charset="0"/>
              </a:rPr>
              <a:t>Alfabetik Sınıflandırma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: Alfabetik sınıflandırma tıbbi bitkilerin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latince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veya herhangi bir dildeki isimlerine göre yapılan sınıflandırma olup genellikle ansiklopedi ve tanıtıcı kitaplarda kullanılır.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7200" b="1" dirty="0">
                <a:latin typeface="Arial" panose="020B0604020202020204" pitchFamily="34" charset="0"/>
                <a:cs typeface="Arial" panose="020B0604020202020204" pitchFamily="34" charset="0"/>
              </a:rPr>
              <a:t>2. Morfolojik Sınıflandırma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: Morfolojik sınıflandırma tıbbi bitkilerin kullanılan kısımlarına göre yapılan sınıflandırma şeklidir. Bu sınıflandırma tıbbi bitkilerin ticaretinde yaygın olarak kullanılmaktadır. Aynı zamanda yetiştiricilik açısından da önemli bir sınıflandırmadır. Morfolojik sınıflandırma ya göre;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Herba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(ot): toprak üstü kısımları sınıflandırmada kullanılan bitkiler. hindiba, adaçayı,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demirdikeni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Folia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: (yaprak): yaprakları kullanılan bitkiler. Nane, adaçayı, melisa oğulotu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Flores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(çiçek): çiçekleri kullanılan bitkiler. Hatmi, papatya, lavanta.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Fructus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(meyve): Kuşburnu, kimyon, anason, kişniş Semen (tohum): Keten, çemen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Radix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(kök): Meyan kökü, kedi otu, ayrık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Rhizom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rizom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): Meyan kökü, ayrık Yumru (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tuber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): Salep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Bulb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(soğan): Sarımsak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7200" b="1" dirty="0">
                <a:latin typeface="Arial" panose="020B0604020202020204" pitchFamily="34" charset="0"/>
                <a:cs typeface="Arial" panose="020B0604020202020204" pitchFamily="34" charset="0"/>
              </a:rPr>
              <a:t>3. Botanik (</a:t>
            </a:r>
            <a:r>
              <a:rPr lang="tr-TR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taksonomik</a:t>
            </a:r>
            <a:r>
              <a:rPr lang="tr-TR" sz="7200" b="1" dirty="0">
                <a:latin typeface="Arial" panose="020B0604020202020204" pitchFamily="34" charset="0"/>
                <a:cs typeface="Arial" panose="020B0604020202020204" pitchFamily="34" charset="0"/>
              </a:rPr>
              <a:t>) Sınıflandırma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: Bitkilerin takım, familya, cins ve türlerine göre yapıla bir sınıflandırma olup bitkilerin tanınması açısından önemli bir sınıflandırma şeklidir. </a:t>
            </a:r>
            <a:r>
              <a:rPr lang="tr-TR" sz="7200" dirty="0" err="1">
                <a:latin typeface="Arial" panose="020B0604020202020204" pitchFamily="34" charset="0"/>
                <a:cs typeface="Arial" panose="020B0604020202020204" pitchFamily="34" charset="0"/>
              </a:rPr>
              <a:t>Farmakopik</a:t>
            </a:r>
            <a:r>
              <a:rPr lang="tr-TR" sz="7200" dirty="0">
                <a:latin typeface="Arial" panose="020B0604020202020204" pitchFamily="34" charset="0"/>
                <a:cs typeface="Arial" panose="020B0604020202020204" pitchFamily="34" charset="0"/>
              </a:rPr>
              <a:t> botanikte bu sınıflandırma kullanılır. 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1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8477" y="362613"/>
            <a:ext cx="6447501" cy="388077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tr-TR" dirty="0"/>
              <a:t>4. </a:t>
            </a:r>
            <a:r>
              <a:rPr lang="tr-TR" b="1" dirty="0"/>
              <a:t>Kimyasal Sınıflandırma</a:t>
            </a:r>
            <a:r>
              <a:rPr lang="tr-TR" dirty="0"/>
              <a:t>: Bitkilerin bünyesinde bulunan etkili maddelerin yapılarına göre olan sınıflandırma şekli olup bu sınıflandırma şekli daha çok farmakognozide kullanılır.</a:t>
            </a:r>
            <a:endParaRPr lang="en-US" dirty="0"/>
          </a:p>
          <a:p>
            <a:pPr algn="just"/>
            <a:r>
              <a:rPr lang="tr-TR" dirty="0"/>
              <a:t>5. </a:t>
            </a:r>
            <a:r>
              <a:rPr lang="tr-TR" b="1" dirty="0"/>
              <a:t>Farmakolojik sınıflandırma</a:t>
            </a:r>
            <a:r>
              <a:rPr lang="tr-TR" dirty="0"/>
              <a:t>: Bitkilerin bünyesinde bulunan maddelerin etki mekanizmalarına göre yapılan sınıflandırma şeklidir. </a:t>
            </a:r>
          </a:p>
          <a:p>
            <a:pPr algn="just"/>
            <a:r>
              <a:rPr lang="tr-TR" dirty="0"/>
              <a:t>6. </a:t>
            </a:r>
            <a:r>
              <a:rPr lang="tr-TR" b="1" dirty="0" err="1"/>
              <a:t>Farmakimyasal</a:t>
            </a:r>
            <a:r>
              <a:rPr lang="tr-TR" b="1" dirty="0"/>
              <a:t> sınıflandırma</a:t>
            </a:r>
            <a:r>
              <a:rPr lang="tr-TR" dirty="0"/>
              <a:t>: İki sınıflandırma şeklinin birleştirilmiş hali olup bu sınıflandırmada droglar farmakolojik etkilerine göre ana gruba kimyasal etkilerine göre de alt gruba ayrılır. Bu sınıflandırmalar dışında yetiştiricilik yönünden, iklim isteklerine göre tropik, </a:t>
            </a:r>
            <a:r>
              <a:rPr lang="tr-TR" dirty="0" err="1"/>
              <a:t>subtropik</a:t>
            </a:r>
            <a:r>
              <a:rPr lang="tr-TR" dirty="0"/>
              <a:t> ve mutedil iklimlerde yetişen bitkiler şeklinde ayrıca faydalanma yönlerine göre ve çoğaltma şekillerine göre de bitkiler sınıflandırma yapılır.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51" y="4023124"/>
            <a:ext cx="6006027" cy="21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4602354" y="5882583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800" u="sng" dirty="0">
                <a:hlinkClick r:id="rId3"/>
              </a:rPr>
              <a:t>https://www.foodelphi.com/genel-tibbi-bitkiler-prof-dr-necmi-isler/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131811420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322</Words>
  <Application>Microsoft Office PowerPoint</Application>
  <PresentationFormat>Ekran Gösterisi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Tıbbi bitkilerin genel özellikleri</vt:lpstr>
      <vt:lpstr>TIBBİ BİTKİLERİN SINIFLANDIRILMASI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Tıbbi bitkilerin genel özellikleri</dc:title>
  <dc:creator>user</dc:creator>
  <cp:lastModifiedBy>user</cp:lastModifiedBy>
  <cp:revision>2</cp:revision>
  <dcterms:created xsi:type="dcterms:W3CDTF">2017-01-30T16:21:07Z</dcterms:created>
  <dcterms:modified xsi:type="dcterms:W3CDTF">2017-01-31T10:27:50Z</dcterms:modified>
</cp:coreProperties>
</file>