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17" name="16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29" name="2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2" name="31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56" name="55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Serbest Form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Serbest Form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Serbest Form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Serbest Form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Serbest Form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Serbest Form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Serbest Form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Serbest Form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Serbest Form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Serbest Form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Serbest Form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Serbest Form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Serbest Form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Serbest Form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Serbest Form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Dikdörtgen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Dikdörtgen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Dikdörtgen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6" name="15 Dikdörtgen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Dikdörtgen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Dikdörtgen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Dikdörtgen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Dikdörtgen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Dikdörtgen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Dikdörtgen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Dikdörtgen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Dikdörtgen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Düz Bağlayıcı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Başlık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tr-TR" smtClean="0"/>
              <a:t>Resim eklemek için simgeyi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grpSp>
        <p:nvGrpSpPr>
          <p:cNvPr id="14" name="13 Grup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Düz Bağlayıcı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Düz Bağlayıcı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Düz Bağlayıcı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Dikdörtgen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Dikdörtgen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Dikdörtgen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Dikdörtgen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Dikdörtgen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Dikdörtgen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Dikdörtgen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D9F75050-0E15-4C5B-92B0-66D068882F1F}" type="datetimeFigureOut">
              <a:rPr lang="tr-TR" smtClean="0"/>
              <a:pPr/>
              <a:t>22.09.2017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755650" y="2127250"/>
            <a:ext cx="7604125" cy="2684463"/>
          </a:xfr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800" b="1" dirty="0" smtClean="0">
                <a:solidFill>
                  <a:srgbClr val="FF0066"/>
                </a:solidFill>
                <a:latin typeface="Comic Sans MS" pitchFamily="66" charset="0"/>
              </a:rPr>
              <a:t>I. Amino asitlerden azot ayrılma reaksiyonları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349500"/>
            <a:ext cx="8229600" cy="3670300"/>
          </a:xfrm>
        </p:spPr>
        <p:txBody>
          <a:bodyPr>
            <a:normAutofit fontScale="77500" lnSpcReduction="20000"/>
          </a:bodyPr>
          <a:lstStyle/>
          <a:p>
            <a:pPr eaLnBrk="1" hangingPunct="1">
              <a:buFontTx/>
              <a:buNone/>
              <a:defRPr/>
            </a:pPr>
            <a:r>
              <a:rPr lang="tr-TR" sz="3600" dirty="0" smtClean="0">
                <a:solidFill>
                  <a:srgbClr val="FF9900"/>
                </a:solidFill>
                <a:latin typeface="Comic Sans MS" pitchFamily="66" charset="0"/>
              </a:rPr>
              <a:t>1- TRANSAMİNASYON</a:t>
            </a:r>
          </a:p>
          <a:p>
            <a:pPr eaLnBrk="1" hangingPunct="1">
              <a:buFontTx/>
              <a:buNone/>
              <a:defRPr/>
            </a:pPr>
            <a:endParaRPr lang="tr-TR" sz="3600" dirty="0" smtClean="0">
              <a:solidFill>
                <a:srgbClr val="FF9900"/>
              </a:solidFill>
              <a:latin typeface="Comic Sans MS" pitchFamily="66" charset="0"/>
            </a:endParaRPr>
          </a:p>
          <a:p>
            <a:pPr eaLnBrk="1" hangingPunct="1">
              <a:buFontTx/>
              <a:buNone/>
              <a:defRPr/>
            </a:pPr>
            <a:r>
              <a:rPr lang="tr-TR" sz="3600" dirty="0" smtClean="0">
                <a:solidFill>
                  <a:srgbClr val="FF9900"/>
                </a:solidFill>
                <a:latin typeface="Comic Sans MS" pitchFamily="66" charset="0"/>
              </a:rPr>
              <a:t>2- GLUTAMATIN OKSİDATİF DEAMİNASYONU</a:t>
            </a:r>
          </a:p>
          <a:p>
            <a:pPr eaLnBrk="1" hangingPunct="1">
              <a:buFontTx/>
              <a:buNone/>
              <a:defRPr/>
            </a:pPr>
            <a:endParaRPr lang="tr-TR" dirty="0" smtClean="0"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600" dirty="0" smtClean="0">
                <a:latin typeface="Times New Roman" pitchFamily="18" charset="0"/>
              </a:rPr>
              <a:t>S.</a:t>
            </a:r>
            <a:r>
              <a:rPr lang="tr-TR" sz="1600" dirty="0" err="1" smtClean="0">
                <a:latin typeface="Times New Roman" pitchFamily="18" charset="0"/>
              </a:rPr>
              <a:t>Elgün</a:t>
            </a:r>
            <a:r>
              <a:rPr lang="tr-TR" sz="1600" dirty="0" smtClean="0">
                <a:latin typeface="Times New Roman" pitchFamily="18" charset="0"/>
              </a:rPr>
              <a:t> </a:t>
            </a:r>
            <a:r>
              <a:rPr lang="tr-TR" sz="1600" dirty="0" err="1" smtClean="0">
                <a:latin typeface="Times New Roman" pitchFamily="18" charset="0"/>
              </a:rPr>
              <a:t>Ülkar</a:t>
            </a:r>
            <a:endParaRPr lang="tr-TR" sz="1600" dirty="0" smtClean="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14363"/>
            <a:ext cx="8229600" cy="739775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800" b="1" dirty="0" smtClean="0">
                <a:solidFill>
                  <a:srgbClr val="FF0066"/>
                </a:solidFill>
                <a:latin typeface="Comic Sans MS" pitchFamily="66" charset="0"/>
              </a:rPr>
              <a:t>1. </a:t>
            </a:r>
            <a:r>
              <a:rPr lang="tr-TR" sz="4800" b="1" dirty="0" err="1" smtClean="0">
                <a:solidFill>
                  <a:srgbClr val="FF0066"/>
                </a:solidFill>
                <a:latin typeface="Comic Sans MS" pitchFamily="66" charset="0"/>
              </a:rPr>
              <a:t>Transaminasyon</a:t>
            </a:r>
            <a:endParaRPr lang="tr-TR" sz="4800" b="1" dirty="0" smtClean="0">
              <a:solidFill>
                <a:srgbClr val="FF0066"/>
              </a:solidFill>
              <a:latin typeface="Comic Sans MS" pitchFamily="66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Bir amino asidin amino grubu bir </a:t>
            </a:r>
            <a:r>
              <a:rPr lang="tr-TR" sz="3600" dirty="0" err="1" smtClean="0">
                <a:solidFill>
                  <a:srgbClr val="FFFF66"/>
                </a:solidFill>
                <a:latin typeface="Comic Sans MS" pitchFamily="66" charset="0"/>
              </a:rPr>
              <a:t>keto</a:t>
            </a: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 aside taşınır.</a:t>
            </a:r>
          </a:p>
          <a:p>
            <a:pPr eaLnBrk="1" hangingPunct="1">
              <a:buFontTx/>
              <a:buNone/>
              <a:defRPr/>
            </a:pPr>
            <a:endParaRPr lang="tr-TR" sz="3600" dirty="0" smtClean="0">
              <a:solidFill>
                <a:srgbClr val="FFFF66"/>
              </a:solidFill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Serbest amonyak çıkışı yok</a:t>
            </a:r>
          </a:p>
          <a:p>
            <a:pPr eaLnBrk="1" hangingPunct="1">
              <a:buFontTx/>
              <a:buNone/>
              <a:defRPr/>
            </a:pPr>
            <a:endParaRPr lang="tr-TR" sz="3600" dirty="0" smtClean="0">
              <a:solidFill>
                <a:srgbClr val="FFFF66"/>
              </a:solidFill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tr-TR" sz="3600" dirty="0" err="1" smtClean="0">
                <a:solidFill>
                  <a:srgbClr val="FFFF66"/>
                </a:solidFill>
                <a:latin typeface="Comic Sans MS" pitchFamily="66" charset="0"/>
              </a:rPr>
              <a:t>Koenzim</a:t>
            </a: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 </a:t>
            </a:r>
            <a:r>
              <a:rPr lang="tr-TR" sz="3600" dirty="0" err="1" smtClean="0">
                <a:solidFill>
                  <a:srgbClr val="FFFF66"/>
                </a:solidFill>
                <a:latin typeface="Comic Sans MS" pitchFamily="66" charset="0"/>
              </a:rPr>
              <a:t>pridoksal</a:t>
            </a:r>
            <a:r>
              <a:rPr lang="tr-TR" sz="3600" dirty="0" smtClean="0">
                <a:solidFill>
                  <a:srgbClr val="FFFF66"/>
                </a:solidFill>
                <a:latin typeface="Comic Sans MS" pitchFamily="66" charset="0"/>
              </a:rPr>
              <a:t> fosfat</a:t>
            </a: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Comic Sans MS" pitchFamily="66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052513"/>
            <a:ext cx="8229600" cy="5113337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sz="3600" dirty="0" smtClean="0">
                <a:solidFill>
                  <a:srgbClr val="FFFF00"/>
                </a:solidFill>
                <a:latin typeface="Comic Sans MS" pitchFamily="66" charset="0"/>
              </a:rPr>
              <a:t>Geri dönüşümlü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36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3600" dirty="0" smtClean="0">
                <a:solidFill>
                  <a:srgbClr val="FFFF00"/>
                </a:solidFill>
                <a:latin typeface="Comic Sans MS" pitchFamily="66" charset="0"/>
              </a:rPr>
              <a:t>Sitoplazma veya mitokondride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36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3600" dirty="0" smtClean="0">
                <a:solidFill>
                  <a:srgbClr val="FFFF00"/>
                </a:solidFill>
                <a:latin typeface="Comic Sans MS" pitchFamily="66" charset="0"/>
              </a:rPr>
              <a:t>En önemli </a:t>
            </a:r>
            <a:r>
              <a:rPr lang="tr-TR" sz="3600" dirty="0" err="1" smtClean="0">
                <a:solidFill>
                  <a:srgbClr val="FFFF00"/>
                </a:solidFill>
                <a:latin typeface="Comic Sans MS" pitchFamily="66" charset="0"/>
              </a:rPr>
              <a:t>transaminazlar</a:t>
            </a:r>
            <a:r>
              <a:rPr lang="tr-TR" sz="3600" dirty="0" smtClean="0">
                <a:solidFill>
                  <a:srgbClr val="FFFF00"/>
                </a:solidFill>
                <a:latin typeface="Comic Sans MS" pitchFamily="66" charset="0"/>
              </a:rPr>
              <a:t> ALT ve AST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3600" dirty="0" smtClean="0">
              <a:solidFill>
                <a:srgbClr val="FFFF00"/>
              </a:solidFill>
              <a:latin typeface="Comic Sans MS" pitchFamily="66" charset="0"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sz="3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Prolin</a:t>
            </a:r>
            <a:r>
              <a:rPr lang="tr-TR" sz="3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3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hidroksiprolin</a:t>
            </a:r>
            <a:r>
              <a:rPr lang="tr-TR" sz="3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, </a:t>
            </a:r>
            <a:r>
              <a:rPr lang="tr-TR" sz="3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lizin</a:t>
            </a:r>
            <a:r>
              <a:rPr lang="tr-TR" sz="3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ve </a:t>
            </a:r>
            <a:r>
              <a:rPr lang="tr-TR" sz="36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treonin</a:t>
            </a:r>
            <a:r>
              <a:rPr lang="tr-TR" sz="36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dışındaki tüm amino asitler</a:t>
            </a:r>
          </a:p>
          <a:p>
            <a:pPr eaLnBrk="1" hangingPunct="1">
              <a:lnSpc>
                <a:spcPct val="90000"/>
              </a:lnSpc>
              <a:defRPr/>
            </a:pPr>
            <a:endParaRPr lang="tr-TR" sz="36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4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tr-TR" sz="3600" dirty="0" smtClean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tr-TR" sz="16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lnSpc>
                <a:spcPct val="90000"/>
              </a:lnSpc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781050"/>
            <a:ext cx="8497887" cy="5791200"/>
          </a:xfrm>
        </p:spPr>
        <p:txBody>
          <a:bodyPr>
            <a:normAutofit fontScale="92500" lnSpcReduction="20000"/>
          </a:bodyPr>
          <a:lstStyle/>
          <a:p>
            <a:pPr marL="0" indent="0" eaLnBrk="1" hangingPunct="1">
              <a:spcBef>
                <a:spcPct val="0"/>
              </a:spcBef>
              <a:spcAft>
                <a:spcPct val="50000"/>
              </a:spcAft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Transaminasyonla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amino asitlerin amino grupları ile hücrede sentez edilen karbon iskeletleri kullanılarak, 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non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-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esansiyel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amino asitler üretilebilir.</a:t>
            </a:r>
          </a:p>
          <a:p>
            <a:pPr marL="0" indent="0" eaLnBrk="1" hangingPunct="1">
              <a:spcBef>
                <a:spcPct val="0"/>
              </a:spcBef>
              <a:spcAft>
                <a:spcPct val="50000"/>
              </a:spcAft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Farklı amino asitler arasında miktar açısından denge sağlanır ve farklı amino asit içeriği olan proteinler üretilebilir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. </a:t>
            </a:r>
            <a:endParaRPr lang="tr-TR" sz="2800" dirty="0" smtClean="0">
              <a:solidFill>
                <a:srgbClr val="FFFF00"/>
              </a:solidFill>
              <a:latin typeface="Comic Sans MS" pitchFamily="66" charset="0"/>
              <a:cs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spcAft>
                <a:spcPct val="50000"/>
              </a:spcAft>
              <a:defRPr/>
            </a:pP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Bir amino </a:t>
            </a:r>
            <a:r>
              <a:rPr lang="tr-TR" sz="28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  <a:cs typeface="Times New Roman" pitchFamily="18" charset="0"/>
              </a:rPr>
              <a:t>asidin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amino grubu bir diğerinin sentezinde kullanılabildiği halde, besinlerle amino asitlerin 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(protein</a:t>
            </a:r>
            <a:r>
              <a:rPr lang="tr-TR" sz="2800" dirty="0" err="1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lerin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)</a:t>
            </a:r>
            <a:r>
              <a:rPr lang="tr-TR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 alınması gereklidir</a:t>
            </a:r>
            <a:r>
              <a:rPr lang="en-US" sz="2800" dirty="0" smtClean="0">
                <a:solidFill>
                  <a:srgbClr val="FFFF00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endParaRPr lang="tr-TR" sz="2800" dirty="0" smtClean="0">
              <a:solidFill>
                <a:srgbClr val="FFFF00"/>
              </a:solidFill>
              <a:latin typeface="Comic Sans MS" pitchFamily="66" charset="0"/>
              <a:cs typeface="Times New Roman" pitchFamily="18" charset="0"/>
            </a:endParaRPr>
          </a:p>
          <a:p>
            <a:pPr marL="0" indent="0" algn="r" eaLnBrk="1" hangingPunct="1">
              <a:spcBef>
                <a:spcPct val="0"/>
              </a:spcBef>
              <a:spcAft>
                <a:spcPct val="50000"/>
              </a:spcAft>
              <a:buFontTx/>
              <a:buNone/>
              <a:defRPr/>
            </a:pPr>
            <a:r>
              <a:rPr lang="tr-TR" sz="1400" dirty="0" smtClean="0">
                <a:solidFill>
                  <a:schemeClr val="hlink"/>
                </a:solidFill>
                <a:latin typeface="Times New Roman" pitchFamily="18" charset="0"/>
              </a:rPr>
              <a:t>S.</a:t>
            </a:r>
            <a:r>
              <a:rPr lang="tr-TR" sz="1400" dirty="0" err="1" smtClean="0">
                <a:solidFill>
                  <a:schemeClr val="hlink"/>
                </a:solidFill>
                <a:latin typeface="Times New Roman" pitchFamily="18" charset="0"/>
              </a:rPr>
              <a:t>Elgün</a:t>
            </a:r>
            <a:r>
              <a:rPr lang="tr-TR" sz="1400" dirty="0" smtClean="0">
                <a:solidFill>
                  <a:schemeClr val="hlink"/>
                </a:solidFill>
                <a:latin typeface="Times New Roman" pitchFamily="18" charset="0"/>
              </a:rPr>
              <a:t> </a:t>
            </a:r>
            <a:r>
              <a:rPr lang="tr-TR" sz="1400" dirty="0" err="1" smtClean="0">
                <a:solidFill>
                  <a:schemeClr val="hlink"/>
                </a:solidFill>
                <a:latin typeface="Times New Roman" pitchFamily="18" charset="0"/>
              </a:rPr>
              <a:t>Ülkar</a:t>
            </a:r>
            <a:endParaRPr lang="tr-TR" sz="14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spcAft>
                <a:spcPct val="50000"/>
              </a:spcAft>
              <a:buFontTx/>
              <a:buNone/>
              <a:defRPr/>
            </a:pPr>
            <a:endParaRPr lang="tr-TR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eaLnBrk="1" hangingPunct="1">
              <a:spcBef>
                <a:spcPct val="0"/>
              </a:spcBef>
              <a:spcAft>
                <a:spcPct val="50000"/>
              </a:spcAft>
              <a:defRPr/>
            </a:pPr>
            <a:endParaRPr lang="tr-TR" dirty="0" smtClean="0">
              <a:solidFill>
                <a:schemeClr val="hlink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 eaLnBrk="1" hangingPunct="1">
              <a:buFontTx/>
              <a:buNone/>
              <a:defRPr/>
            </a:pPr>
            <a:endParaRPr lang="tr-TR" sz="14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marL="0" indent="0" eaLnBrk="1" hangingPunct="1">
              <a:spcBef>
                <a:spcPct val="0"/>
              </a:spcBef>
              <a:spcAft>
                <a:spcPct val="50000"/>
              </a:spcAft>
              <a:buFontTx/>
              <a:buNone/>
              <a:defRPr/>
            </a:pPr>
            <a:r>
              <a:rPr lang="tr-TR" dirty="0" smtClean="0">
                <a:solidFill>
                  <a:schemeClr val="hlink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73100"/>
            <a:ext cx="8229600" cy="6223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tr-TR" sz="4000" b="1" dirty="0" smtClean="0">
                <a:solidFill>
                  <a:srgbClr val="FF0066"/>
                </a:solidFill>
                <a:latin typeface="Comic Sans MS" pitchFamily="66" charset="0"/>
              </a:rPr>
              <a:t>2. </a:t>
            </a:r>
            <a:r>
              <a:rPr lang="tr-TR" sz="4000" b="1" dirty="0" err="1" smtClean="0">
                <a:solidFill>
                  <a:srgbClr val="FF0066"/>
                </a:solidFill>
                <a:latin typeface="Comic Sans MS" pitchFamily="66" charset="0"/>
              </a:rPr>
              <a:t>Glutamatın</a:t>
            </a:r>
            <a:r>
              <a:rPr lang="tr-TR" sz="4000" b="1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tr-TR" sz="4000" b="1" dirty="0" err="1" smtClean="0">
                <a:solidFill>
                  <a:srgbClr val="FF0066"/>
                </a:solidFill>
                <a:latin typeface="Comic Sans MS" pitchFamily="66" charset="0"/>
              </a:rPr>
              <a:t>oksidatif</a:t>
            </a:r>
            <a:r>
              <a:rPr lang="tr-TR" sz="4000" b="1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tr-TR" sz="4000" b="1" dirty="0" err="1" smtClean="0">
                <a:solidFill>
                  <a:srgbClr val="FF0066"/>
                </a:solidFill>
                <a:latin typeface="Comic Sans MS" pitchFamily="66" charset="0"/>
              </a:rPr>
              <a:t>deaminasyonu</a:t>
            </a:r>
            <a:endParaRPr lang="tr-TR" sz="4000" b="1" dirty="0" smtClean="0">
              <a:solidFill>
                <a:srgbClr val="FF0066"/>
              </a:solidFill>
              <a:latin typeface="Comic Sans MS" pitchFamily="66" charset="0"/>
            </a:endParaRP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395288" y="2205038"/>
            <a:ext cx="8229600" cy="4403725"/>
          </a:xfrm>
        </p:spPr>
        <p:txBody>
          <a:bodyPr/>
          <a:lstStyle/>
          <a:p>
            <a:pPr eaLnBrk="1" hangingPunct="1">
              <a:defRPr/>
            </a:pPr>
            <a:r>
              <a:rPr lang="tr-TR" sz="3600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Transaminasyonla</a:t>
            </a:r>
            <a:r>
              <a:rPr lang="tr-TR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</a:t>
            </a:r>
            <a:r>
              <a:rPr lang="tr-TR" sz="3600" dirty="0" err="1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glutamatın</a:t>
            </a:r>
            <a:r>
              <a:rPr lang="tr-TR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yapısına giren amino grubu serbestleşir.</a:t>
            </a:r>
          </a:p>
          <a:p>
            <a:pPr eaLnBrk="1" hangingPunct="1">
              <a:buFontTx/>
              <a:buNone/>
              <a:defRPr/>
            </a:pPr>
            <a:endParaRPr lang="tr-TR" sz="3600" dirty="0" smtClean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eaLnBrk="1" hangingPunct="1">
              <a:defRPr/>
            </a:pPr>
            <a:r>
              <a:rPr lang="tr-TR" sz="36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Serbest amonyak çıkışı olur.</a:t>
            </a: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6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6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eaLnBrk="1" hangingPunct="1"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algn="r" eaLnBrk="1" hangingPunct="1">
              <a:buFontTx/>
              <a:buNone/>
              <a:defRPr/>
            </a:pPr>
            <a:endParaRPr lang="tr-TR" sz="1600" dirty="0" smtClean="0">
              <a:solidFill>
                <a:srgbClr val="FFFF66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8913"/>
            <a:ext cx="8229600" cy="5830887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tr-TR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tr-TR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Enzim </a:t>
            </a:r>
            <a:r>
              <a:rPr lang="tr-TR" dirty="0" err="1" smtClean="0">
                <a:solidFill>
                  <a:srgbClr val="FF0066"/>
                </a:solidFill>
                <a:latin typeface="Comic Sans MS" pitchFamily="66" charset="0"/>
              </a:rPr>
              <a:t>glutamat</a:t>
            </a:r>
            <a:r>
              <a:rPr lang="tr-TR" dirty="0" smtClean="0">
                <a:solidFill>
                  <a:srgbClr val="FF0066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rgbClr val="FF0066"/>
                </a:solidFill>
                <a:latin typeface="Comic Sans MS" pitchFamily="66" charset="0"/>
              </a:rPr>
              <a:t>dehidrogenaz</a:t>
            </a:r>
            <a:r>
              <a:rPr lang="tr-TR" dirty="0" err="1" smtClean="0">
                <a:solidFill>
                  <a:schemeClr val="hlink"/>
                </a:solidFill>
                <a:latin typeface="Comic Sans MS" pitchFamily="66" charset="0"/>
              </a:rPr>
              <a:t>dır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dirty="0" err="1" smtClean="0">
                <a:solidFill>
                  <a:schemeClr val="hlink"/>
                </a:solidFill>
                <a:latin typeface="Comic Sans MS" pitchFamily="66" charset="0"/>
              </a:rPr>
              <a:t>Koenzim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 NAD/</a:t>
            </a:r>
            <a:r>
              <a:rPr lang="tr-TR" dirty="0" err="1" smtClean="0">
                <a:solidFill>
                  <a:schemeClr val="hlink"/>
                </a:solidFill>
                <a:latin typeface="Comic Sans MS" pitchFamily="66" charset="0"/>
              </a:rPr>
              <a:t>NADP’dir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Mitokondride olur.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ATP ve GTP </a:t>
            </a:r>
            <a:r>
              <a:rPr lang="tr-TR" dirty="0" err="1" smtClean="0">
                <a:solidFill>
                  <a:schemeClr val="hlink"/>
                </a:solidFill>
                <a:latin typeface="Comic Sans MS" pitchFamily="66" charset="0"/>
              </a:rPr>
              <a:t>allosterik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 inhibitör, ADP ve GDP </a:t>
            </a:r>
            <a:r>
              <a:rPr lang="tr-TR" dirty="0" err="1" smtClean="0">
                <a:solidFill>
                  <a:schemeClr val="hlink"/>
                </a:solidFill>
                <a:latin typeface="Comic Sans MS" pitchFamily="66" charset="0"/>
              </a:rPr>
              <a:t>allosterik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 </a:t>
            </a:r>
            <a:r>
              <a:rPr lang="tr-TR" dirty="0" err="1" smtClean="0">
                <a:solidFill>
                  <a:schemeClr val="hlink"/>
                </a:solidFill>
                <a:latin typeface="Comic Sans MS" pitchFamily="66" charset="0"/>
              </a:rPr>
              <a:t>aktivatördür</a:t>
            </a:r>
            <a:r>
              <a:rPr lang="tr-TR" dirty="0" smtClean="0">
                <a:solidFill>
                  <a:schemeClr val="hlink"/>
                </a:solidFill>
                <a:latin typeface="Comic Sans MS" pitchFamily="66" charset="0"/>
              </a:rPr>
              <a:t>.</a:t>
            </a:r>
          </a:p>
          <a:p>
            <a:pPr eaLnBrk="1" hangingPunct="1">
              <a:lnSpc>
                <a:spcPct val="80000"/>
              </a:lnSpc>
              <a:defRPr/>
            </a:pPr>
            <a:endParaRPr lang="tr-TR" sz="1400" dirty="0" smtClean="0">
              <a:solidFill>
                <a:schemeClr val="hlink"/>
              </a:solidFill>
              <a:latin typeface="Comic Sans MS" pitchFamily="66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endParaRPr lang="tr-TR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algn="r" eaLnBrk="1" hangingPunct="1">
              <a:lnSpc>
                <a:spcPct val="80000"/>
              </a:lnSpc>
              <a:buFontTx/>
              <a:buNone/>
              <a:defRPr/>
            </a:pP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S.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Elgün</a:t>
            </a:r>
            <a:r>
              <a:rPr lang="tr-TR" sz="1400" dirty="0" smtClean="0">
                <a:solidFill>
                  <a:srgbClr val="FFFF66"/>
                </a:solidFill>
                <a:latin typeface="Times New Roman" pitchFamily="18" charset="0"/>
              </a:rPr>
              <a:t> </a:t>
            </a:r>
            <a:r>
              <a:rPr lang="tr-TR" sz="1400" dirty="0" err="1" smtClean="0">
                <a:solidFill>
                  <a:srgbClr val="FFFF66"/>
                </a:solidFill>
                <a:latin typeface="Times New Roman" pitchFamily="18" charset="0"/>
              </a:rPr>
              <a:t>Ülkar</a:t>
            </a:r>
            <a:endParaRPr lang="tr-TR" sz="1400" dirty="0" smtClean="0">
              <a:solidFill>
                <a:srgbClr val="FFFF66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algn="r" eaLnBrk="1" hangingPunct="1">
              <a:lnSpc>
                <a:spcPct val="80000"/>
              </a:lnSpc>
              <a:buFontTx/>
              <a:buNone/>
              <a:defRPr/>
            </a:pPr>
            <a:endParaRPr lang="tr-TR" sz="1400" dirty="0" smtClean="0">
              <a:solidFill>
                <a:schemeClr val="hlink"/>
              </a:solidFill>
              <a:latin typeface="Times New Roman" pitchFamily="18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tr-T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0</TotalTime>
  <Words>167</Words>
  <Application>Microsoft Office PowerPoint</Application>
  <PresentationFormat>Ekran Gösterisi (4:3)</PresentationFormat>
  <Paragraphs>67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Metro</vt:lpstr>
      <vt:lpstr>Slayt 1</vt:lpstr>
      <vt:lpstr>I. Amino asitlerden azot ayrılma reaksiyonları</vt:lpstr>
      <vt:lpstr>1. Transaminasyon</vt:lpstr>
      <vt:lpstr>Slayt 4</vt:lpstr>
      <vt:lpstr>Slayt 5</vt:lpstr>
      <vt:lpstr>2. Glutamatın oksidatif deaminasyonu</vt:lpstr>
      <vt:lpstr>Slayt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ELGÜN</dc:creator>
  <cp:lastModifiedBy>user</cp:lastModifiedBy>
  <cp:revision>1</cp:revision>
  <dcterms:created xsi:type="dcterms:W3CDTF">2017-09-22T08:42:24Z</dcterms:created>
  <dcterms:modified xsi:type="dcterms:W3CDTF">2017-09-22T08:43:29Z</dcterms:modified>
</cp:coreProperties>
</file>