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5/11/2022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tr-TR" smtClean="0"/>
              <a:t>Resim eklemek için simgeyi tıklatın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tr-TR" smtClean="0"/>
              <a:t>Resim eklemek için simgeyi tıklatın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8A87A34-81AB-432B-8DAE-1953F412C126}" type="datetimeFigureOut">
              <a:rPr lang="en-US" dirty="0"/>
              <a:t>5/11/2022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1410" y="3073397"/>
            <a:ext cx="4878391"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073397"/>
            <a:ext cx="4875210" cy="27178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t>5/11/2022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5/11/2022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lideshare.net/ovuncmeric/yeni-medya-nedir-yeni-medyann-zellikleri-nelerdi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Başlık 1">
            <a:extLst>
              <a:ext uri="{FF2B5EF4-FFF2-40B4-BE49-F238E27FC236}">
                <a16:creationId xmlns:a16="http://schemas.microsoft.com/office/drawing/2014/main" xmlns="" id="{F6374622-E185-4C9F-90C1-D6D317F9A326}"/>
              </a:ext>
            </a:extLst>
          </p:cNvPr>
          <p:cNvSpPr>
            <a:spLocks noGrp="1"/>
          </p:cNvSpPr>
          <p:nvPr>
            <p:ph type="ctrTitle"/>
          </p:nvPr>
        </p:nvSpPr>
        <p:spPr>
          <a:xfrm>
            <a:off x="1300767" y="2400936"/>
            <a:ext cx="7572776" cy="1493950"/>
          </a:xfrm>
        </p:spPr>
        <p:txBody>
          <a:bodyPr>
            <a:normAutofit fontScale="90000"/>
          </a:bodyPr>
          <a:lstStyle/>
          <a:p>
            <a:r>
              <a:rPr lang="tr-TR" sz="4000" dirty="0" smtClean="0">
                <a:solidFill>
                  <a:schemeClr val="bg1"/>
                </a:solidFill>
                <a:latin typeface="Times New Roman"/>
                <a:cs typeface="Calibri Light"/>
              </a:rPr>
              <a:t>Yeni Medyada Ermeni Folkloru</a:t>
            </a:r>
            <a:r>
              <a:rPr lang="tr-TR" sz="4000" dirty="0" smtClean="0">
                <a:latin typeface="Times New Roman"/>
                <a:cs typeface="Calibri Light"/>
              </a:rPr>
              <a:t/>
            </a:r>
            <a:br>
              <a:rPr lang="tr-TR" sz="4000" dirty="0" smtClean="0">
                <a:latin typeface="Times New Roman"/>
                <a:cs typeface="Calibri Light"/>
              </a:rPr>
            </a:br>
            <a:endParaRPr lang="tr-TR" sz="4000" dirty="0">
              <a:latin typeface="Times New Roman"/>
              <a:cs typeface="Times New Roman"/>
            </a:endParaRPr>
          </a:p>
        </p:txBody>
      </p:sp>
      <p:cxnSp>
        <p:nvCxnSpPr>
          <p:cNvPr id="21" name="Straight Connector 17">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43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hy-AM"/>
          </a:p>
        </p:txBody>
      </p:sp>
      <p:sp>
        <p:nvSpPr>
          <p:cNvPr id="3" name="İçerik Yer Tutucusu 2"/>
          <p:cNvSpPr>
            <a:spLocks noGrp="1"/>
          </p:cNvSpPr>
          <p:nvPr>
            <p:ph idx="1"/>
          </p:nvPr>
        </p:nvSpPr>
        <p:spPr/>
        <p:txBody>
          <a:bodyPr/>
          <a:lstStyle/>
          <a:p>
            <a:endParaRPr lang="hy-AM"/>
          </a:p>
        </p:txBody>
      </p:sp>
      <p:pic>
        <p:nvPicPr>
          <p:cNvPr id="4" name="Resim 3"/>
          <p:cNvPicPr>
            <a:picLocks noChangeAspect="1"/>
          </p:cNvPicPr>
          <p:nvPr/>
        </p:nvPicPr>
        <p:blipFill rotWithShape="1">
          <a:blip r:embed="rId2"/>
          <a:srcRect t="8530"/>
          <a:stretch/>
        </p:blipFill>
        <p:spPr>
          <a:xfrm>
            <a:off x="0" y="0"/>
            <a:ext cx="12321298" cy="6336406"/>
          </a:xfrm>
          <a:prstGeom prst="rect">
            <a:avLst/>
          </a:prstGeom>
        </p:spPr>
      </p:pic>
    </p:spTree>
    <p:extLst>
      <p:ext uri="{BB962C8B-B14F-4D97-AF65-F5344CB8AC3E}">
        <p14:creationId xmlns:p14="http://schemas.microsoft.com/office/powerpoint/2010/main" val="340475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ğ ve düğümlerden oluşan küre">
            <a:extLst>
              <a:ext uri="{FF2B5EF4-FFF2-40B4-BE49-F238E27FC236}">
                <a16:creationId xmlns:a16="http://schemas.microsoft.com/office/drawing/2014/main" xmlns="" id="{F0F1F44B-8AD1-4F6D-8C8C-2447BEE75A01}"/>
              </a:ext>
            </a:extLst>
          </p:cNvPr>
          <p:cNvPicPr>
            <a:picLocks noChangeAspect="1"/>
          </p:cNvPicPr>
          <p:nvPr/>
        </p:nvPicPr>
        <p:blipFill rotWithShape="1">
          <a:blip r:embed="rId2"/>
          <a:srcRect l="25000" r="1"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7" name="Group 20">
            <a:extLst>
              <a:ext uri="{FF2B5EF4-FFF2-40B4-BE49-F238E27FC236}">
                <a16:creationId xmlns:a16="http://schemas.microsoft.com/office/drawing/2014/main" xmlns="" id="{B894EFA8-F425-4D19-A94B-445388B31E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bg1"/>
          </a:solidFill>
        </p:grpSpPr>
        <p:sp>
          <p:nvSpPr>
            <p:cNvPr id="22" name="Freeform: Shape 21">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İçerik Yer Tutucusu 2">
            <a:extLst>
              <a:ext uri="{FF2B5EF4-FFF2-40B4-BE49-F238E27FC236}">
                <a16:creationId xmlns:a16="http://schemas.microsoft.com/office/drawing/2014/main" xmlns="" id="{81B75D3E-C88A-4DF3-8DB6-B943A7EC2FD8}"/>
              </a:ext>
            </a:extLst>
          </p:cNvPr>
          <p:cNvSpPr>
            <a:spLocks noGrp="1"/>
          </p:cNvSpPr>
          <p:nvPr>
            <p:ph idx="1"/>
          </p:nvPr>
        </p:nvSpPr>
        <p:spPr>
          <a:xfrm>
            <a:off x="6234868" y="210105"/>
            <a:ext cx="5245927" cy="5961602"/>
          </a:xfrm>
        </p:spPr>
        <p:txBody>
          <a:bodyPr vert="horz" lIns="91440" tIns="45720" rIns="91440" bIns="45720" rtlCol="0" anchor="t">
            <a:noAutofit/>
          </a:bodyPr>
          <a:lstStyle/>
          <a:p>
            <a:endParaRPr lang="tr-TR" sz="1500" dirty="0">
              <a:solidFill>
                <a:schemeClr val="bg1"/>
              </a:solidFill>
              <a:latin typeface="Times New Roman"/>
              <a:ea typeface="+mn-lt"/>
              <a:cs typeface="+mn-lt"/>
            </a:endParaRPr>
          </a:p>
          <a:p>
            <a:r>
              <a:rPr lang="tr-TR" sz="2000" dirty="0">
                <a:solidFill>
                  <a:schemeClr val="bg1"/>
                </a:solidFill>
              </a:rPr>
              <a:t>Yeni Medya kavramı 1970’lerde, bilgi ve iletişim tabanlı araştırmalarda, sosyal, psikolojik, ekonomik, politik ve kültürel çalışmalar yapan araştırmacılar tarafından ortaya atılmış bir kavramdır. Ancak 1970’lerde değinilen anlam, 1990’larda müthiş bir ivme kazanan bilgisayar ve internet teknolojisi ile birlikte genişlemiş ve farklı boyutlara ulaşmıştır.</a:t>
            </a:r>
          </a:p>
          <a:p>
            <a:endParaRPr lang="tr-TR" sz="2000" dirty="0" smtClean="0">
              <a:solidFill>
                <a:schemeClr val="bg1"/>
              </a:solidFill>
            </a:endParaRPr>
          </a:p>
          <a:p>
            <a:endParaRPr lang="tr-TR" sz="2000" dirty="0">
              <a:solidFill>
                <a:schemeClr val="bg1"/>
              </a:solidFill>
            </a:endParaRPr>
          </a:p>
          <a:p>
            <a:pPr marL="0" indent="0">
              <a:buNone/>
            </a:pPr>
            <a:endParaRPr lang="tr-TR" sz="2000" dirty="0" smtClean="0">
              <a:solidFill>
                <a:schemeClr val="bg1"/>
              </a:solidFill>
            </a:endParaRPr>
          </a:p>
          <a:p>
            <a:pPr marL="0" indent="0">
              <a:buNone/>
            </a:pPr>
            <a:endParaRPr lang="tr-TR" sz="2000" dirty="0">
              <a:solidFill>
                <a:schemeClr val="bg1"/>
              </a:solidFill>
            </a:endParaRPr>
          </a:p>
          <a:p>
            <a:pPr marL="0" indent="0">
              <a:buNone/>
            </a:pPr>
            <a:endParaRPr lang="tr-TR" sz="2000" dirty="0" smtClean="0">
              <a:solidFill>
                <a:schemeClr val="bg1"/>
              </a:solidFill>
            </a:endParaRPr>
          </a:p>
          <a:p>
            <a:pPr marL="0" indent="0">
              <a:buNone/>
            </a:pPr>
            <a:r>
              <a:rPr lang="tr-TR" sz="2000" dirty="0" smtClean="0">
                <a:solidFill>
                  <a:schemeClr val="bg1"/>
                </a:solidFill>
              </a:rPr>
              <a:t>Necmi</a:t>
            </a:r>
            <a:r>
              <a:rPr lang="tr-TR" sz="2000" dirty="0">
                <a:solidFill>
                  <a:schemeClr val="bg1"/>
                </a:solidFill>
              </a:rPr>
              <a:t>  Emel Dilmen, “Yeni Medya Kavramı Çerçevesinde  İnternet Günlükleri‐</a:t>
            </a:r>
            <a:r>
              <a:rPr lang="tr-TR" sz="2000" dirty="0" err="1">
                <a:solidFill>
                  <a:schemeClr val="bg1"/>
                </a:solidFill>
              </a:rPr>
              <a:t>Bloglar</a:t>
            </a:r>
            <a:r>
              <a:rPr lang="tr-TR" sz="2000" dirty="0">
                <a:solidFill>
                  <a:schemeClr val="bg1"/>
                </a:solidFill>
              </a:rPr>
              <a:t>  ve Gazeteciliğe Yansımaları”, Marmara İletişim Dergisi, Sayı:12 Şubat, 2007.</a:t>
            </a:r>
          </a:p>
          <a:p>
            <a:pPr marL="342900" indent="-342900">
              <a:buAutoNum type="romanUcPeriod"/>
            </a:pPr>
            <a:endParaRPr lang="tr-TR" sz="2000" dirty="0">
              <a:solidFill>
                <a:schemeClr val="bg1"/>
              </a:solidFill>
              <a:latin typeface="Times New Roman"/>
              <a:cs typeface="Calibri"/>
            </a:endParaRPr>
          </a:p>
          <a:p>
            <a:pPr marL="342900" indent="-342900">
              <a:buAutoNum type="romanUcPeriod"/>
            </a:pPr>
            <a:endParaRPr lang="tr-TR" sz="1500" dirty="0">
              <a:solidFill>
                <a:schemeClr val="bg1"/>
              </a:solidFill>
              <a:latin typeface="Times New Roman"/>
              <a:cs typeface="Calibri"/>
            </a:endParaRPr>
          </a:p>
        </p:txBody>
      </p:sp>
      <p:grpSp>
        <p:nvGrpSpPr>
          <p:cNvPr id="25" name="Graphic 185">
            <a:extLst>
              <a:ext uri="{FF2B5EF4-FFF2-40B4-BE49-F238E27FC236}">
                <a16:creationId xmlns:a16="http://schemas.microsoft.com/office/drawing/2014/main" xmlns="" id="{582A903B-6B78-4F0A-B7C9-3D80499020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0428634" y="5987064"/>
            <a:ext cx="1054466" cy="469689"/>
            <a:chOff x="9841624" y="4115729"/>
            <a:chExt cx="602169" cy="268223"/>
          </a:xfrm>
          <a:solidFill>
            <a:schemeClr val="bg1"/>
          </a:solidFill>
        </p:grpSpPr>
        <p:sp>
          <p:nvSpPr>
            <p:cNvPr id="26" name="Freeform: Shape 25">
              <a:extLst>
                <a:ext uri="{FF2B5EF4-FFF2-40B4-BE49-F238E27FC236}">
                  <a16:creationId xmlns:a16="http://schemas.microsoft.com/office/drawing/2014/main" xmlns="" id="{D510EA93-8F64-42C8-A630-D449506E95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06CB53FC-E4DA-4001-928B-9998A85EA5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D210B969-4FDF-4AAC-9397-63D5434958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570B3EF0-84EA-4F47-86A3-1EA1F644A4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259369A8-EF57-42A1-8EC8-F6A9F92A3A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6553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056F38F-7C4E-461D-8709-7D0024AE1F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C7278469-3C3C-49CE-AEEE-E176A4900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4F8AE142-D696-4767-87D8-CC29FF155745}"/>
              </a:ext>
            </a:extLst>
          </p:cNvPr>
          <p:cNvSpPr>
            <a:spLocks noGrp="1"/>
          </p:cNvSpPr>
          <p:nvPr>
            <p:ph type="title"/>
          </p:nvPr>
        </p:nvSpPr>
        <p:spPr>
          <a:xfrm>
            <a:off x="1102368" y="1877492"/>
            <a:ext cx="4030132" cy="3215373"/>
          </a:xfrm>
          <a:prstGeom prst="ellipse">
            <a:avLst/>
          </a:prstGeom>
        </p:spPr>
        <p:txBody>
          <a:bodyPr>
            <a:normAutofit/>
          </a:bodyPr>
          <a:lstStyle/>
          <a:p>
            <a:pPr algn="ctr"/>
            <a:r>
              <a:rPr lang="tr-TR" sz="4100" dirty="0" smtClean="0">
                <a:solidFill>
                  <a:schemeClr val="bg1"/>
                </a:solidFill>
                <a:cs typeface="Calibri Light"/>
              </a:rPr>
              <a:t>Yeni Medya</a:t>
            </a:r>
            <a:endParaRPr lang="tr-TR" sz="4100" dirty="0">
              <a:solidFill>
                <a:schemeClr val="bg1"/>
              </a:solidFill>
            </a:endParaRPr>
          </a:p>
        </p:txBody>
      </p:sp>
      <p:grpSp>
        <p:nvGrpSpPr>
          <p:cNvPr id="23" name="Group 22">
            <a:extLst>
              <a:ext uri="{FF2B5EF4-FFF2-40B4-BE49-F238E27FC236}">
                <a16:creationId xmlns:a16="http://schemas.microsoft.com/office/drawing/2014/main" xmlns="" id="{93DC754C-7E09-422D-A8BB-AF632E90DF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bg1"/>
          </a:solidFill>
        </p:grpSpPr>
        <p:sp>
          <p:nvSpPr>
            <p:cNvPr id="24" name="Freeform: Shape 23">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7" name="Graphic 212">
            <a:extLst>
              <a:ext uri="{FF2B5EF4-FFF2-40B4-BE49-F238E27FC236}">
                <a16:creationId xmlns:a16="http://schemas.microsoft.com/office/drawing/2014/main" xmlns="" id="{4C6598AB-1C17-4D54-951C-A082D94AC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Graphic 212">
            <a:extLst>
              <a:ext uri="{FF2B5EF4-FFF2-40B4-BE49-F238E27FC236}">
                <a16:creationId xmlns:a16="http://schemas.microsoft.com/office/drawing/2014/main" xmlns="" id="{C83B66D7-137D-4AC1-B172-53D60F08BE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 name="Oval 30">
            <a:extLst>
              <a:ext uri="{FF2B5EF4-FFF2-40B4-BE49-F238E27FC236}">
                <a16:creationId xmlns:a16="http://schemas.microsoft.com/office/drawing/2014/main" xmlns="" id="{F6B92503-6984-4D15-8B98-8718709B7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xmlns="" id="{08DDF938-524E-4C18-A47D-C006278323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İçerik Yer Tutucusu 2">
            <a:extLst>
              <a:ext uri="{FF2B5EF4-FFF2-40B4-BE49-F238E27FC236}">
                <a16:creationId xmlns:a16="http://schemas.microsoft.com/office/drawing/2014/main" xmlns="" id="{075982C5-D906-4439-B3A4-B69D6C13F65E}"/>
              </a:ext>
            </a:extLst>
          </p:cNvPr>
          <p:cNvSpPr>
            <a:spLocks noGrp="1"/>
          </p:cNvSpPr>
          <p:nvPr>
            <p:ph idx="1"/>
          </p:nvPr>
        </p:nvSpPr>
        <p:spPr>
          <a:xfrm>
            <a:off x="6234868" y="1130845"/>
            <a:ext cx="5652332" cy="5478307"/>
          </a:xfrm>
        </p:spPr>
        <p:txBody>
          <a:bodyPr vert="horz" lIns="91440" tIns="45720" rIns="91440" bIns="45720" rtlCol="0" anchor="t">
            <a:normAutofit fontScale="85000" lnSpcReduction="10000"/>
          </a:bodyPr>
          <a:lstStyle/>
          <a:p>
            <a:r>
              <a:rPr lang="tr-TR" sz="2400" dirty="0">
                <a:solidFill>
                  <a:schemeClr val="bg1"/>
                </a:solidFill>
              </a:rPr>
              <a:t>“Günümüzde bilgisayar, bilgisayar ağları, bilgisayar </a:t>
            </a:r>
            <a:r>
              <a:rPr lang="tr-TR" sz="2400" dirty="0" err="1">
                <a:solidFill>
                  <a:schemeClr val="bg1"/>
                </a:solidFill>
              </a:rPr>
              <a:t>dolayımlı</a:t>
            </a:r>
            <a:r>
              <a:rPr lang="tr-TR" sz="2400" dirty="0">
                <a:solidFill>
                  <a:schemeClr val="bg1"/>
                </a:solidFill>
              </a:rPr>
              <a:t> iletişim, internet, çevrimiçi habercilik, çevrimiçi sohbet, e-ticaret, e-imza, dijital medya, dijital oyun, dijital kültür, dijital imgeleme, siber uzam, sanal uzam, sanal gerçek gibi birçok kavram ile bu kavramların tanımladığı, açıkladığı toplumsal, kültürel ve ekonomik olgular günlük konuşmalarımızın doğal bir parçası haline gelmiştir. Tüm bu kavramları kapsayan ve birleştiren kavram “yeni medya”  olabilir.”</a:t>
            </a:r>
            <a:r>
              <a:rPr lang="tr-TR" sz="2400" i="1" dirty="0">
                <a:solidFill>
                  <a:schemeClr val="bg1"/>
                </a:solidFill>
              </a:rPr>
              <a:t>   </a:t>
            </a:r>
          </a:p>
          <a:p>
            <a:endParaRPr lang="tr-TR" sz="2400" i="1" dirty="0">
              <a:solidFill>
                <a:schemeClr val="bg1"/>
              </a:solidFill>
            </a:endParaRPr>
          </a:p>
          <a:p>
            <a:pPr marL="0" indent="0">
              <a:buNone/>
            </a:pPr>
            <a:endParaRPr lang="tr-TR" sz="2400" dirty="0">
              <a:solidFill>
                <a:schemeClr val="bg1"/>
              </a:solidFill>
            </a:endParaRPr>
          </a:p>
          <a:p>
            <a:r>
              <a:rPr lang="tr-TR" sz="2400" dirty="0">
                <a:solidFill>
                  <a:schemeClr val="bg1"/>
                </a:solidFill>
              </a:rPr>
              <a:t>Mutlu </a:t>
            </a:r>
            <a:r>
              <a:rPr lang="tr-TR" sz="2400" dirty="0" err="1">
                <a:solidFill>
                  <a:schemeClr val="bg1"/>
                </a:solidFill>
              </a:rPr>
              <a:t>Binark</a:t>
            </a:r>
            <a:r>
              <a:rPr lang="tr-TR" sz="2400" dirty="0">
                <a:solidFill>
                  <a:schemeClr val="bg1"/>
                </a:solidFill>
              </a:rPr>
              <a:t>, Koray </a:t>
            </a:r>
            <a:r>
              <a:rPr lang="tr-TR" sz="2400" dirty="0" err="1">
                <a:solidFill>
                  <a:schemeClr val="bg1"/>
                </a:solidFill>
              </a:rPr>
              <a:t>Löker</a:t>
            </a:r>
            <a:r>
              <a:rPr lang="tr-TR" sz="2400" dirty="0">
                <a:solidFill>
                  <a:schemeClr val="bg1"/>
                </a:solidFill>
              </a:rPr>
              <a:t>, </a:t>
            </a:r>
            <a:r>
              <a:rPr lang="tr-TR" sz="2400" b="1" dirty="0">
                <a:solidFill>
                  <a:schemeClr val="bg1"/>
                </a:solidFill>
              </a:rPr>
              <a:t>Sivil Toplum Örgütleri İçin Bilişim Rehberi</a:t>
            </a:r>
            <a:r>
              <a:rPr lang="tr-TR" sz="2400" dirty="0">
                <a:solidFill>
                  <a:schemeClr val="bg1"/>
                </a:solidFill>
              </a:rPr>
              <a:t>, STGM, Ankara, 2011, s. 9.</a:t>
            </a:r>
          </a:p>
        </p:txBody>
      </p:sp>
      <p:grpSp>
        <p:nvGrpSpPr>
          <p:cNvPr id="35" name="Graphic 185">
            <a:extLst>
              <a:ext uri="{FF2B5EF4-FFF2-40B4-BE49-F238E27FC236}">
                <a16:creationId xmlns:a16="http://schemas.microsoft.com/office/drawing/2014/main" xmlns="" id="{3773FAF5-C452-4455-9411-D6AF5EBD4C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812239" y="6139464"/>
            <a:ext cx="1054466" cy="469689"/>
            <a:chOff x="9841624" y="4115729"/>
            <a:chExt cx="602169" cy="268223"/>
          </a:xfrm>
          <a:solidFill>
            <a:schemeClr val="bg1"/>
          </a:solidFill>
        </p:grpSpPr>
        <p:sp>
          <p:nvSpPr>
            <p:cNvPr id="36" name="Freeform: Shape 35">
              <a:extLst>
                <a:ext uri="{FF2B5EF4-FFF2-40B4-BE49-F238E27FC236}">
                  <a16:creationId xmlns:a16="http://schemas.microsoft.com/office/drawing/2014/main" xmlns="" id="{1ECA0D96-F63C-4F7B-BE16-0F3FE76D7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74F83A81-0546-400A-918A-90C9C48B81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741F692-A5B6-4215-86D9-B1FD4FF26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CC0876CB-9C60-4580-8FED-CD64EC7664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A879B3B7-48DB-4D3A-BB33-02766EAD3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12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xmlns=""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056F38F-7C4E-461D-8709-7D0024AE1F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C7278469-3C3C-49CE-AEEE-E176A4900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4F8AE142-D696-4767-87D8-CC29FF155745}"/>
              </a:ext>
            </a:extLst>
          </p:cNvPr>
          <p:cNvSpPr>
            <a:spLocks noGrp="1"/>
          </p:cNvSpPr>
          <p:nvPr>
            <p:ph type="title"/>
          </p:nvPr>
        </p:nvSpPr>
        <p:spPr>
          <a:xfrm>
            <a:off x="1102368" y="1877492"/>
            <a:ext cx="4030132" cy="3215373"/>
          </a:xfrm>
          <a:prstGeom prst="ellipse">
            <a:avLst/>
          </a:prstGeom>
        </p:spPr>
        <p:txBody>
          <a:bodyPr>
            <a:normAutofit/>
          </a:bodyPr>
          <a:lstStyle/>
          <a:p>
            <a:pPr algn="ctr"/>
            <a:r>
              <a:rPr lang="tr-TR" sz="4100" dirty="0" smtClean="0">
                <a:solidFill>
                  <a:schemeClr val="bg1"/>
                </a:solidFill>
                <a:cs typeface="Calibri Light"/>
              </a:rPr>
              <a:t>Yeni Medya’nın </a:t>
            </a:r>
            <a:r>
              <a:rPr lang="tr-TR" sz="4100" dirty="0">
                <a:solidFill>
                  <a:schemeClr val="bg1"/>
                </a:solidFill>
                <a:cs typeface="Calibri Light"/>
              </a:rPr>
              <a:t>Ö</a:t>
            </a:r>
            <a:r>
              <a:rPr lang="tr-TR" sz="4100" dirty="0" smtClean="0">
                <a:solidFill>
                  <a:schemeClr val="bg1"/>
                </a:solidFill>
                <a:cs typeface="Calibri Light"/>
              </a:rPr>
              <a:t>zellikleri</a:t>
            </a:r>
            <a:endParaRPr lang="tr-TR" sz="4100" dirty="0">
              <a:solidFill>
                <a:schemeClr val="bg1"/>
              </a:solidFill>
            </a:endParaRPr>
          </a:p>
        </p:txBody>
      </p:sp>
      <p:grpSp>
        <p:nvGrpSpPr>
          <p:cNvPr id="23" name="Group 22">
            <a:extLst>
              <a:ext uri="{FF2B5EF4-FFF2-40B4-BE49-F238E27FC236}">
                <a16:creationId xmlns:a16="http://schemas.microsoft.com/office/drawing/2014/main" xmlns="" id="{93DC754C-7E09-422D-A8BB-AF632E90DF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77893"/>
            <a:ext cx="1861854" cy="717514"/>
            <a:chOff x="0" y="377893"/>
            <a:chExt cx="1861854" cy="717514"/>
          </a:xfrm>
          <a:solidFill>
            <a:schemeClr val="bg1"/>
          </a:solidFill>
        </p:grpSpPr>
        <p:sp>
          <p:nvSpPr>
            <p:cNvPr id="24" name="Freeform: Shape 23">
              <a:extLst>
                <a:ext uri="{FF2B5EF4-FFF2-40B4-BE49-F238E27FC236}">
                  <a16:creationId xmlns:a16="http://schemas.microsoft.com/office/drawing/2014/main" xmlns=""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xmlns=""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7" name="Graphic 212">
            <a:extLst>
              <a:ext uri="{FF2B5EF4-FFF2-40B4-BE49-F238E27FC236}">
                <a16:creationId xmlns:a16="http://schemas.microsoft.com/office/drawing/2014/main" xmlns="" id="{4C6598AB-1C17-4D54-951C-A082D94AC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Graphic 212">
            <a:extLst>
              <a:ext uri="{FF2B5EF4-FFF2-40B4-BE49-F238E27FC236}">
                <a16:creationId xmlns:a16="http://schemas.microsoft.com/office/drawing/2014/main" xmlns="" id="{C83B66D7-137D-4AC1-B172-53D60F08BE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 name="Oval 30">
            <a:extLst>
              <a:ext uri="{FF2B5EF4-FFF2-40B4-BE49-F238E27FC236}">
                <a16:creationId xmlns:a16="http://schemas.microsoft.com/office/drawing/2014/main" xmlns="" id="{F6B92503-6984-4D15-8B98-8718709B7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xmlns="" id="{08DDF938-524E-4C18-A47D-C006278323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İçerik Yer Tutucusu 2">
            <a:extLst>
              <a:ext uri="{FF2B5EF4-FFF2-40B4-BE49-F238E27FC236}">
                <a16:creationId xmlns:a16="http://schemas.microsoft.com/office/drawing/2014/main" xmlns="" id="{075982C5-D906-4439-B3A4-B69D6C13F65E}"/>
              </a:ext>
            </a:extLst>
          </p:cNvPr>
          <p:cNvSpPr>
            <a:spLocks noGrp="1"/>
          </p:cNvSpPr>
          <p:nvPr>
            <p:ph idx="1"/>
          </p:nvPr>
        </p:nvSpPr>
        <p:spPr>
          <a:xfrm>
            <a:off x="6234868" y="1130845"/>
            <a:ext cx="5652332" cy="5478307"/>
          </a:xfrm>
        </p:spPr>
        <p:txBody>
          <a:bodyPr vert="horz" lIns="91440" tIns="45720" rIns="91440" bIns="45720" rtlCol="0" anchor="t">
            <a:normAutofit lnSpcReduction="10000"/>
          </a:bodyPr>
          <a:lstStyle/>
          <a:p>
            <a:r>
              <a:rPr lang="tr-TR" sz="2400" dirty="0">
                <a:solidFill>
                  <a:schemeClr val="bg1"/>
                </a:solidFill>
              </a:rPr>
              <a:t>Yeni medyayı geleneksel medyadan farklı kılan özellikleri şöyle sıralayabiliriz:</a:t>
            </a:r>
          </a:p>
          <a:p>
            <a:endParaRPr lang="tr-TR" sz="2400" dirty="0">
              <a:solidFill>
                <a:schemeClr val="bg1"/>
              </a:solidFill>
            </a:endParaRPr>
          </a:p>
          <a:p>
            <a:pPr lvl="0"/>
            <a:r>
              <a:rPr lang="tr-TR" sz="2400" dirty="0" err="1">
                <a:solidFill>
                  <a:schemeClr val="bg1"/>
                </a:solidFill>
              </a:rPr>
              <a:t>Dijitallik</a:t>
            </a:r>
            <a:r>
              <a:rPr lang="tr-TR" sz="2400" dirty="0">
                <a:solidFill>
                  <a:schemeClr val="bg1"/>
                </a:solidFill>
              </a:rPr>
              <a:t> (</a:t>
            </a:r>
            <a:r>
              <a:rPr lang="tr-TR" sz="2400" dirty="0" err="1">
                <a:solidFill>
                  <a:schemeClr val="bg1"/>
                </a:solidFill>
              </a:rPr>
              <a:t>Manovich’e</a:t>
            </a:r>
            <a:r>
              <a:rPr lang="tr-TR" sz="2400" dirty="0">
                <a:solidFill>
                  <a:schemeClr val="bg1"/>
                </a:solidFill>
              </a:rPr>
              <a:t> göre </a:t>
            </a:r>
            <a:r>
              <a:rPr lang="tr-TR" sz="2400" dirty="0" smtClean="0">
                <a:solidFill>
                  <a:schemeClr val="bg1"/>
                </a:solidFill>
              </a:rPr>
              <a:t>«Sayısal Temsil»)</a:t>
            </a:r>
            <a:endParaRPr lang="tr-TR" sz="2400" dirty="0">
              <a:solidFill>
                <a:schemeClr val="bg1"/>
              </a:solidFill>
            </a:endParaRPr>
          </a:p>
          <a:p>
            <a:pPr lvl="0"/>
            <a:r>
              <a:rPr lang="tr-TR" sz="2400" dirty="0" err="1">
                <a:solidFill>
                  <a:schemeClr val="bg1"/>
                </a:solidFill>
              </a:rPr>
              <a:t>Etkileşimsellik</a:t>
            </a:r>
            <a:r>
              <a:rPr lang="tr-TR" sz="2400" dirty="0">
                <a:solidFill>
                  <a:schemeClr val="bg1"/>
                </a:solidFill>
              </a:rPr>
              <a:t> </a:t>
            </a:r>
          </a:p>
          <a:p>
            <a:pPr lvl="0"/>
            <a:r>
              <a:rPr lang="tr-TR" sz="2400" dirty="0">
                <a:solidFill>
                  <a:schemeClr val="bg1"/>
                </a:solidFill>
              </a:rPr>
              <a:t>Multimedya biçimselliği </a:t>
            </a:r>
            <a:r>
              <a:rPr lang="tr-TR" sz="2400" i="1" dirty="0">
                <a:solidFill>
                  <a:schemeClr val="bg1"/>
                </a:solidFill>
              </a:rPr>
              <a:t>ve </a:t>
            </a:r>
            <a:r>
              <a:rPr lang="tr-TR" sz="2400" dirty="0">
                <a:solidFill>
                  <a:schemeClr val="bg1"/>
                </a:solidFill>
              </a:rPr>
              <a:t>k</a:t>
            </a:r>
            <a:r>
              <a:rPr lang="tr-TR" sz="2400" dirty="0" smtClean="0">
                <a:solidFill>
                  <a:schemeClr val="bg1"/>
                </a:solidFill>
              </a:rPr>
              <a:t>ullanıcı </a:t>
            </a:r>
            <a:r>
              <a:rPr lang="tr-TR" sz="2400" dirty="0">
                <a:solidFill>
                  <a:schemeClr val="bg1"/>
                </a:solidFill>
              </a:rPr>
              <a:t>türevli içerik üretimi </a:t>
            </a:r>
          </a:p>
          <a:p>
            <a:pPr lvl="0"/>
            <a:r>
              <a:rPr lang="tr-TR" sz="2400" dirty="0" err="1">
                <a:solidFill>
                  <a:schemeClr val="bg1"/>
                </a:solidFill>
              </a:rPr>
              <a:t>Hipermetinsellik</a:t>
            </a:r>
            <a:endParaRPr lang="tr-TR" sz="2400" dirty="0">
              <a:solidFill>
                <a:schemeClr val="bg1"/>
              </a:solidFill>
            </a:endParaRPr>
          </a:p>
          <a:p>
            <a:pPr lvl="0"/>
            <a:r>
              <a:rPr lang="tr-TR" sz="2400" dirty="0">
                <a:solidFill>
                  <a:schemeClr val="bg1"/>
                </a:solidFill>
              </a:rPr>
              <a:t>Yayılım</a:t>
            </a:r>
          </a:p>
          <a:p>
            <a:pPr lvl="0"/>
            <a:r>
              <a:rPr lang="tr-TR" sz="2400" dirty="0">
                <a:solidFill>
                  <a:schemeClr val="bg1"/>
                </a:solidFill>
              </a:rPr>
              <a:t>Sanallık   </a:t>
            </a:r>
            <a:r>
              <a:rPr lang="tr-TR" sz="2400" i="1" dirty="0">
                <a:solidFill>
                  <a:schemeClr val="bg1"/>
                </a:solidFill>
              </a:rPr>
              <a:t>        </a:t>
            </a:r>
            <a:endParaRPr lang="tr-TR" sz="2400" dirty="0">
              <a:solidFill>
                <a:schemeClr val="bg1"/>
              </a:solidFill>
            </a:endParaRPr>
          </a:p>
        </p:txBody>
      </p:sp>
      <p:grpSp>
        <p:nvGrpSpPr>
          <p:cNvPr id="35" name="Graphic 185">
            <a:extLst>
              <a:ext uri="{FF2B5EF4-FFF2-40B4-BE49-F238E27FC236}">
                <a16:creationId xmlns:a16="http://schemas.microsoft.com/office/drawing/2014/main" xmlns="" id="{3773FAF5-C452-4455-9411-D6AF5EBD4C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812239" y="6139464"/>
            <a:ext cx="1054466" cy="469689"/>
            <a:chOff x="9841624" y="4115729"/>
            <a:chExt cx="602169" cy="268223"/>
          </a:xfrm>
          <a:solidFill>
            <a:schemeClr val="bg1"/>
          </a:solidFill>
        </p:grpSpPr>
        <p:sp>
          <p:nvSpPr>
            <p:cNvPr id="36" name="Freeform: Shape 35">
              <a:extLst>
                <a:ext uri="{FF2B5EF4-FFF2-40B4-BE49-F238E27FC236}">
                  <a16:creationId xmlns:a16="http://schemas.microsoft.com/office/drawing/2014/main" xmlns="" id="{1ECA0D96-F63C-4F7B-BE16-0F3FE76D7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74F83A81-0546-400A-918A-90C9C48B81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9741F692-A5B6-4215-86D9-B1FD4FF26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xmlns="" id="{CC0876CB-9C60-4580-8FED-CD64EC7664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xmlns="" id="{A879B3B7-48DB-4D3A-BB33-02766EAD3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4063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Başlık 1">
            <a:extLst>
              <a:ext uri="{FF2B5EF4-FFF2-40B4-BE49-F238E27FC236}">
                <a16:creationId xmlns="" xmlns:a16="http://schemas.microsoft.com/office/drawing/2014/main" id="{41C5B1A9-AC99-497F-B421-322BC0604B74}"/>
              </a:ext>
            </a:extLst>
          </p:cNvPr>
          <p:cNvSpPr>
            <a:spLocks noGrp="1"/>
          </p:cNvSpPr>
          <p:nvPr>
            <p:ph type="title"/>
          </p:nvPr>
        </p:nvSpPr>
        <p:spPr>
          <a:xfrm>
            <a:off x="1014141" y="1450655"/>
            <a:ext cx="3932030" cy="3956690"/>
          </a:xfrm>
        </p:spPr>
        <p:txBody>
          <a:bodyPr anchor="ctr">
            <a:normAutofit/>
          </a:bodyPr>
          <a:lstStyle/>
          <a:p>
            <a:r>
              <a:rPr lang="tr-TR" sz="2800" dirty="0">
                <a:solidFill>
                  <a:schemeClr val="bg1"/>
                </a:solidFill>
                <a:cs typeface="Calibri Light"/>
              </a:rPr>
              <a:t>KAYNAKLAR</a:t>
            </a:r>
            <a:endParaRPr lang="tr-TR" sz="2800" dirty="0">
              <a:solidFill>
                <a:schemeClr val="bg1"/>
              </a:solidFill>
            </a:endParaRPr>
          </a:p>
        </p:txBody>
      </p:sp>
      <p:cxnSp>
        <p:nvCxnSpPr>
          <p:cNvPr id="10" name="Straight Connector 9">
            <a:extLst>
              <a:ext uri="{FF2B5EF4-FFF2-40B4-BE49-F238E27FC236}">
                <a16:creationId xmlns="" xmlns:a16="http://schemas.microsoft.com/office/drawing/2014/main" id="{067633D1-6EE6-4118-B9F0-B363477BEE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4AD7FFC6-42A9-49CB-B5E9-B3F6B038331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674A3D2F-A25F-4EA2-AE32-0FDF5363BEA8}"/>
              </a:ext>
            </a:extLst>
          </p:cNvPr>
          <p:cNvSpPr>
            <a:spLocks noGrp="1"/>
          </p:cNvSpPr>
          <p:nvPr>
            <p:ph idx="1"/>
          </p:nvPr>
        </p:nvSpPr>
        <p:spPr>
          <a:xfrm>
            <a:off x="6096000" y="259797"/>
            <a:ext cx="5008901" cy="6052839"/>
          </a:xfrm>
        </p:spPr>
        <p:txBody>
          <a:bodyPr vert="horz" lIns="91440" tIns="45720" rIns="91440" bIns="45720" rtlCol="0" anchor="ctr">
            <a:normAutofit fontScale="85000" lnSpcReduction="10000"/>
          </a:bodyPr>
          <a:lstStyle/>
          <a:p>
            <a:r>
              <a:rPr lang="tr-TR" sz="1800" dirty="0" err="1">
                <a:solidFill>
                  <a:schemeClr val="bg1"/>
                </a:solidFill>
                <a:latin typeface="Times New Roman"/>
                <a:ea typeface="+mn-lt"/>
                <a:cs typeface="+mn-lt"/>
              </a:rPr>
              <a:t>Binark</a:t>
            </a:r>
            <a:r>
              <a:rPr lang="tr-TR" sz="1800" dirty="0">
                <a:solidFill>
                  <a:schemeClr val="bg1"/>
                </a:solidFill>
                <a:latin typeface="Times New Roman"/>
                <a:ea typeface="+mn-lt"/>
                <a:cs typeface="+mn-lt"/>
              </a:rPr>
              <a:t>, Mutlu (2010). Nefret Söyleminin Yeni Medya Ortamında Dolaşıma Girmesi ve Türetilmesi. (Editör: Tuğrul </a:t>
            </a:r>
            <a:r>
              <a:rPr lang="tr-TR" sz="1800" dirty="0" err="1">
                <a:solidFill>
                  <a:schemeClr val="bg1"/>
                </a:solidFill>
                <a:latin typeface="Times New Roman"/>
                <a:ea typeface="+mn-lt"/>
                <a:cs typeface="+mn-lt"/>
              </a:rPr>
              <a:t>Çomu</a:t>
            </a:r>
            <a:r>
              <a:rPr lang="tr-TR" sz="1800" dirty="0">
                <a:solidFill>
                  <a:schemeClr val="bg1"/>
                </a:solidFill>
                <a:latin typeface="Times New Roman"/>
                <a:ea typeface="+mn-lt"/>
                <a:cs typeface="+mn-lt"/>
              </a:rPr>
              <a:t>). Yeni Medyada Nefret Söylemi (1. Baskı). İstanbul: </a:t>
            </a:r>
            <a:r>
              <a:rPr lang="tr-TR" sz="1800" dirty="0" err="1">
                <a:solidFill>
                  <a:schemeClr val="bg1"/>
                </a:solidFill>
                <a:latin typeface="Times New Roman"/>
                <a:ea typeface="+mn-lt"/>
                <a:cs typeface="+mn-lt"/>
              </a:rPr>
              <a:t>Kalkedon</a:t>
            </a:r>
            <a:r>
              <a:rPr lang="tr-TR" sz="1800" dirty="0">
                <a:solidFill>
                  <a:schemeClr val="bg1"/>
                </a:solidFill>
                <a:latin typeface="Times New Roman"/>
                <a:ea typeface="+mn-lt"/>
                <a:cs typeface="+mn-lt"/>
              </a:rPr>
              <a:t> Yayınları, 11-53. </a:t>
            </a:r>
          </a:p>
          <a:p>
            <a:r>
              <a:rPr lang="tr-TR" sz="1800" dirty="0">
                <a:solidFill>
                  <a:schemeClr val="bg1"/>
                </a:solidFill>
                <a:latin typeface="Times New Roman"/>
                <a:ea typeface="+mn-lt"/>
                <a:cs typeface="+mn-lt"/>
              </a:rPr>
              <a:t>Aygül, Eser (2013). Yeni Medyada Nefret Söyleminin Üretimi: Bir Toplumsal Paylaşım Ağı Olarak Facebook Örneği, Yüksek Lisans Tezi, Gazi Üniversitesi Sosyal Bilimler Enstitüsü, Ankara</a:t>
            </a:r>
            <a:endParaRPr lang="tr-TR" sz="1800">
              <a:solidFill>
                <a:schemeClr val="bg1"/>
              </a:solidFill>
              <a:latin typeface="Times New Roman"/>
              <a:cs typeface="Calibri"/>
            </a:endParaRPr>
          </a:p>
          <a:p>
            <a:r>
              <a:rPr lang="tr-TR" sz="1800" dirty="0">
                <a:solidFill>
                  <a:schemeClr val="bg1"/>
                </a:solidFill>
                <a:latin typeface="Times New Roman"/>
                <a:ea typeface="+mn-lt"/>
                <a:cs typeface="+mn-lt"/>
                <a:hlinkClick r:id="rId2"/>
              </a:rPr>
              <a:t>https://www.slideshare.net/ovuncmeric/yeni-medya-nedir-yeni-medyann-zellikleri-nelerdir</a:t>
            </a:r>
            <a:r>
              <a:rPr lang="tr-TR" sz="1800" dirty="0">
                <a:solidFill>
                  <a:schemeClr val="bg1"/>
                </a:solidFill>
                <a:latin typeface="Times New Roman"/>
                <a:ea typeface="+mn-lt"/>
                <a:cs typeface="+mn-lt"/>
              </a:rPr>
              <a:t>. (27.02.2021, 17.50)</a:t>
            </a:r>
            <a:endParaRPr lang="tr-TR" sz="1800">
              <a:solidFill>
                <a:schemeClr val="bg1"/>
              </a:solidFill>
              <a:latin typeface="Times New Roman"/>
              <a:cs typeface="Calibri"/>
            </a:endParaRPr>
          </a:p>
          <a:p>
            <a:r>
              <a:rPr lang="tr-TR" sz="1800" dirty="0">
                <a:solidFill>
                  <a:schemeClr val="bg1"/>
                </a:solidFill>
                <a:latin typeface="Times New Roman"/>
                <a:ea typeface="+mn-lt"/>
                <a:cs typeface="+mn-lt"/>
              </a:rPr>
              <a:t>Mutlu </a:t>
            </a:r>
            <a:r>
              <a:rPr lang="tr-TR" sz="1800" dirty="0" err="1">
                <a:solidFill>
                  <a:schemeClr val="bg1"/>
                </a:solidFill>
                <a:latin typeface="Times New Roman"/>
                <a:ea typeface="+mn-lt"/>
                <a:cs typeface="+mn-lt"/>
              </a:rPr>
              <a:t>Binark</a:t>
            </a:r>
            <a:r>
              <a:rPr lang="tr-TR" sz="1800" dirty="0">
                <a:solidFill>
                  <a:schemeClr val="bg1"/>
                </a:solidFill>
                <a:latin typeface="Times New Roman"/>
                <a:ea typeface="+mn-lt"/>
                <a:cs typeface="+mn-lt"/>
              </a:rPr>
              <a:t>, Barış </a:t>
            </a:r>
            <a:r>
              <a:rPr lang="tr-TR" sz="1800" dirty="0" err="1">
                <a:solidFill>
                  <a:schemeClr val="bg1"/>
                </a:solidFill>
                <a:latin typeface="Times New Roman"/>
                <a:ea typeface="+mn-lt"/>
                <a:cs typeface="+mn-lt"/>
              </a:rPr>
              <a:t>Kılıçbay</a:t>
            </a:r>
            <a:r>
              <a:rPr lang="tr-TR" sz="1800" dirty="0">
                <a:solidFill>
                  <a:schemeClr val="bg1"/>
                </a:solidFill>
                <a:latin typeface="Times New Roman"/>
                <a:ea typeface="+mn-lt"/>
                <a:cs typeface="+mn-lt"/>
              </a:rPr>
              <a:t>, İnternet Toplum, Kültür, </a:t>
            </a:r>
            <a:r>
              <a:rPr lang="tr-TR" sz="1800" dirty="0" err="1">
                <a:solidFill>
                  <a:schemeClr val="bg1"/>
                </a:solidFill>
                <a:latin typeface="Times New Roman"/>
                <a:ea typeface="+mn-lt"/>
                <a:cs typeface="+mn-lt"/>
              </a:rPr>
              <a:t>Epos</a:t>
            </a:r>
            <a:r>
              <a:rPr lang="tr-TR" sz="1800" dirty="0">
                <a:solidFill>
                  <a:schemeClr val="bg1"/>
                </a:solidFill>
                <a:latin typeface="Times New Roman"/>
                <a:ea typeface="+mn-lt"/>
                <a:cs typeface="+mn-lt"/>
              </a:rPr>
              <a:t> Yayınları, Ankara, s. 16.  </a:t>
            </a:r>
            <a:endParaRPr lang="tr-TR" sz="1800">
              <a:solidFill>
                <a:schemeClr val="bg1"/>
              </a:solidFill>
              <a:latin typeface="Times New Roman"/>
              <a:cs typeface="Calibri"/>
            </a:endParaRPr>
          </a:p>
          <a:p>
            <a:r>
              <a:rPr lang="tr-TR" sz="1800" dirty="0">
                <a:solidFill>
                  <a:schemeClr val="bg1"/>
                </a:solidFill>
                <a:latin typeface="Times New Roman"/>
                <a:cs typeface="Calibri"/>
              </a:rPr>
              <a:t>Durmuş Koçak (2019). </a:t>
            </a:r>
            <a:r>
              <a:rPr lang="tr-TR" sz="1800" dirty="0">
                <a:solidFill>
                  <a:schemeClr val="bg1"/>
                </a:solidFill>
                <a:latin typeface="Times New Roman"/>
                <a:ea typeface="+mn-lt"/>
                <a:cs typeface="+mn-lt"/>
              </a:rPr>
              <a:t>Siber Kültürün Yeni Medya Kullanıcılarının tercih ve Eğilimleri Üzerine Etkisi: Üniversite Öğrencilerine Yönelik Bir Uygulama. </a:t>
            </a:r>
            <a:r>
              <a:rPr lang="tr-TR" sz="1800" dirty="0" err="1">
                <a:solidFill>
                  <a:schemeClr val="bg1"/>
                </a:solidFill>
                <a:latin typeface="Times New Roman"/>
                <a:ea typeface="+mn-lt"/>
                <a:cs typeface="+mn-lt"/>
              </a:rPr>
              <a:t>Doktara</a:t>
            </a:r>
            <a:r>
              <a:rPr lang="tr-TR" sz="1800" dirty="0">
                <a:solidFill>
                  <a:schemeClr val="bg1"/>
                </a:solidFill>
                <a:latin typeface="Times New Roman"/>
                <a:ea typeface="+mn-lt"/>
                <a:cs typeface="+mn-lt"/>
              </a:rPr>
              <a:t> Tezi, İstanbul Gelişim Üniversitesi Sosyal Bilimler </a:t>
            </a:r>
            <a:r>
              <a:rPr lang="tr-TR" sz="1800" dirty="0" err="1">
                <a:solidFill>
                  <a:schemeClr val="bg1"/>
                </a:solidFill>
                <a:latin typeface="Times New Roman"/>
                <a:ea typeface="+mn-lt"/>
                <a:cs typeface="+mn-lt"/>
              </a:rPr>
              <a:t>Ensititüsü</a:t>
            </a:r>
            <a:r>
              <a:rPr lang="tr-TR" sz="1800" dirty="0">
                <a:solidFill>
                  <a:schemeClr val="bg1"/>
                </a:solidFill>
                <a:latin typeface="Times New Roman"/>
                <a:ea typeface="+mn-lt"/>
                <a:cs typeface="+mn-lt"/>
              </a:rPr>
              <a:t>, İstanbul. </a:t>
            </a:r>
            <a:endParaRPr lang="tr-TR" sz="1800">
              <a:solidFill>
                <a:schemeClr val="bg1"/>
              </a:solidFill>
              <a:latin typeface="Times New Roman"/>
              <a:cs typeface="Calibri"/>
            </a:endParaRPr>
          </a:p>
          <a:p>
            <a:pPr marL="285750" indent="-285750"/>
            <a:r>
              <a:rPr lang="tr-TR" sz="1800" dirty="0">
                <a:solidFill>
                  <a:schemeClr val="bg1"/>
                </a:solidFill>
                <a:latin typeface="Times New Roman"/>
                <a:cs typeface="Calibri"/>
              </a:rPr>
              <a:t>Uğur Dolgun, (2016). </a:t>
            </a:r>
            <a:r>
              <a:rPr lang="tr-TR" sz="1800" dirty="0">
                <a:solidFill>
                  <a:schemeClr val="bg1"/>
                </a:solidFill>
                <a:latin typeface="Times New Roman"/>
                <a:cs typeface="Times New Roman"/>
              </a:rPr>
              <a:t>Kitle İletişim Araçları ve Yeni̇ Medya.</a:t>
            </a:r>
          </a:p>
          <a:p>
            <a:endParaRPr lang="tr-TR" sz="1800" dirty="0">
              <a:solidFill>
                <a:schemeClr val="bg1"/>
              </a:solidFill>
              <a:latin typeface="Times New Roman"/>
              <a:cs typeface="Calibri"/>
            </a:endParaRPr>
          </a:p>
          <a:p>
            <a:endParaRPr lang="tr-TR" sz="1600">
              <a:solidFill>
                <a:schemeClr val="bg1"/>
              </a:solidFill>
              <a:cs typeface="Calibri"/>
            </a:endParaRPr>
          </a:p>
        </p:txBody>
      </p:sp>
    </p:spTree>
    <p:extLst>
      <p:ext uri="{BB962C8B-B14F-4D97-AF65-F5344CB8AC3E}">
        <p14:creationId xmlns:p14="http://schemas.microsoft.com/office/powerpoint/2010/main" val="2282988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vr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TM04033919[[fn=Devre]]</Template>
  <TotalTime>2</TotalTime>
  <Words>231</Words>
  <Application>Microsoft Office PowerPoint</Application>
  <PresentationFormat>Geniş ekran</PresentationFormat>
  <Paragraphs>30</Paragraphs>
  <Slides>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vt:i4>
      </vt:variant>
    </vt:vector>
  </HeadingPairs>
  <TitlesOfParts>
    <vt:vector size="13" baseType="lpstr">
      <vt:lpstr>Arial</vt:lpstr>
      <vt:lpstr>Calibri</vt:lpstr>
      <vt:lpstr>Calibri Light</vt:lpstr>
      <vt:lpstr>Times New Roman</vt:lpstr>
      <vt:lpstr>Trebuchet MS</vt:lpstr>
      <vt:lpstr>Tw Cen MT</vt:lpstr>
      <vt:lpstr>Devre</vt:lpstr>
      <vt:lpstr>Yeni Medyada Ermeni Folkloru </vt:lpstr>
      <vt:lpstr>PowerPoint Sunusu</vt:lpstr>
      <vt:lpstr>PowerPoint Sunusu</vt:lpstr>
      <vt:lpstr>Yeni Medya</vt:lpstr>
      <vt:lpstr>Yeni Medya’nın Özellikleri</vt:lpstr>
      <vt:lpstr>KAYNAKLAR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Medyada Ermeni Folkloru </dc:title>
  <dc:creator>cihan</dc:creator>
  <cp:lastModifiedBy>cihan</cp:lastModifiedBy>
  <cp:revision>2</cp:revision>
  <dcterms:created xsi:type="dcterms:W3CDTF">2022-05-11T13:58:03Z</dcterms:created>
  <dcterms:modified xsi:type="dcterms:W3CDTF">2022-05-11T14:01:59Z</dcterms:modified>
</cp:coreProperties>
</file>