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53D87C11-0393-4070-8760-28F381766FB1}" type="datetimeFigureOut">
              <a:rPr lang="en-US" smtClean="0"/>
              <a:t>2/26/2018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275937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53D87C11-0393-4070-8760-28F381766FB1}" type="datetimeFigureOut">
              <a:rPr lang="en-US" smtClean="0"/>
              <a:t>2/26/2018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172571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53D87C11-0393-4070-8760-28F381766FB1}" type="datetimeFigureOut">
              <a:rPr lang="en-US" smtClean="0"/>
              <a:t>2/26/2018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1070251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53D87C11-0393-4070-8760-28F381766FB1}" type="datetimeFigureOut">
              <a:rPr lang="en-US" smtClean="0"/>
              <a:t>2/26/2018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2893338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3D87C11-0393-4070-8760-28F381766FB1}" type="datetimeFigureOut">
              <a:rPr lang="en-US" smtClean="0"/>
              <a:t>2/26/2018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1842675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53D87C11-0393-4070-8760-28F381766FB1}" type="datetimeFigureOut">
              <a:rPr lang="en-US" smtClean="0"/>
              <a:t>2/26/2018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2415913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53D87C11-0393-4070-8760-28F381766FB1}" type="datetimeFigureOut">
              <a:rPr lang="en-US" smtClean="0"/>
              <a:t>2/26/2018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3662474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53D87C11-0393-4070-8760-28F381766FB1}" type="datetimeFigureOut">
              <a:rPr lang="en-US" smtClean="0"/>
              <a:t>2/26/2018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404918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3D87C11-0393-4070-8760-28F381766FB1}" type="datetimeFigureOut">
              <a:rPr lang="en-US" smtClean="0"/>
              <a:t>2/26/2018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3178498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3D87C11-0393-4070-8760-28F381766FB1}" type="datetimeFigureOut">
              <a:rPr lang="en-US" smtClean="0"/>
              <a:t>2/26/2018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2122416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3D87C11-0393-4070-8760-28F381766FB1}" type="datetimeFigureOut">
              <a:rPr lang="en-US" smtClean="0"/>
              <a:t>2/26/2018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9082A9F-CF2C-41F2-A5C9-FD317721D64B}" type="slidenum">
              <a:rPr lang="en-US" smtClean="0"/>
              <a:t>‹#›</a:t>
            </a:fld>
            <a:endParaRPr lang="en-US"/>
          </a:p>
        </p:txBody>
      </p:sp>
    </p:spTree>
    <p:extLst>
      <p:ext uri="{BB962C8B-B14F-4D97-AF65-F5344CB8AC3E}">
        <p14:creationId xmlns:p14="http://schemas.microsoft.com/office/powerpoint/2010/main" val="2683160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87C11-0393-4070-8760-28F381766FB1}" type="datetimeFigureOut">
              <a:rPr lang="en-US" smtClean="0"/>
              <a:t>2/26/2018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082A9F-CF2C-41F2-A5C9-FD317721D64B}" type="slidenum">
              <a:rPr lang="en-US" smtClean="0"/>
              <a:t>‹#›</a:t>
            </a:fld>
            <a:endParaRPr lang="en-US"/>
          </a:p>
        </p:txBody>
      </p:sp>
    </p:spTree>
    <p:extLst>
      <p:ext uri="{BB962C8B-B14F-4D97-AF65-F5344CB8AC3E}">
        <p14:creationId xmlns:p14="http://schemas.microsoft.com/office/powerpoint/2010/main" val="367879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66701"/>
            <a:ext cx="9144000" cy="1142999"/>
          </a:xfrm>
        </p:spPr>
        <p:txBody>
          <a:bodyPr>
            <a:normAutofit/>
          </a:bodyPr>
          <a:lstStyle/>
          <a:p>
            <a:r>
              <a:rPr lang="tr-TR" dirty="0" smtClean="0">
                <a:latin typeface="Times New Roman" panose="02020603050405020304" pitchFamily="18" charset="0"/>
                <a:cs typeface="Times New Roman" panose="02020603050405020304" pitchFamily="18" charset="0"/>
              </a:rPr>
              <a:t>Germen Kavimleri</a:t>
            </a:r>
            <a:endParaRPr lang="en-US"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2146300"/>
            <a:ext cx="9144000" cy="4013200"/>
          </a:xfrm>
        </p:spPr>
        <p:txBody>
          <a:bodyPr>
            <a:normAutofit/>
          </a:bodyPr>
          <a:lstStyle/>
          <a:p>
            <a:pPr algn="just"/>
            <a:r>
              <a:rPr lang="tr-TR" sz="2800" dirty="0" smtClean="0">
                <a:latin typeface="Times New Roman" panose="02020603050405020304" pitchFamily="18" charset="0"/>
                <a:cs typeface="Times New Roman" panose="02020603050405020304" pitchFamily="18" charset="0"/>
              </a:rPr>
              <a:t>Anavatanları İskandinavya ve Kuzey Almanya olarak kabul edilen Germen kavimlerinin medeniyet dairesiyle ilk temasları, Roma İmparatoru </a:t>
            </a:r>
            <a:r>
              <a:rPr lang="tr-TR" sz="2800" dirty="0" err="1" smtClean="0">
                <a:latin typeface="Times New Roman" panose="02020603050405020304" pitchFamily="18" charset="0"/>
                <a:cs typeface="Times New Roman" panose="02020603050405020304" pitchFamily="18" charset="0"/>
              </a:rPr>
              <a:t>Kayzer’in</a:t>
            </a:r>
            <a:r>
              <a:rPr lang="tr-TR" sz="2800" dirty="0" smtClean="0">
                <a:latin typeface="Times New Roman" panose="02020603050405020304" pitchFamily="18" charset="0"/>
                <a:cs typeface="Times New Roman" panose="02020603050405020304" pitchFamily="18" charset="0"/>
              </a:rPr>
              <a:t> M.Ö. 58-54 seneleri aralığında </a:t>
            </a:r>
            <a:r>
              <a:rPr lang="tr-TR" sz="2800" dirty="0" err="1" smtClean="0">
                <a:latin typeface="Times New Roman" panose="02020603050405020304" pitchFamily="18" charset="0"/>
                <a:cs typeface="Times New Roman" panose="02020603050405020304" pitchFamily="18" charset="0"/>
              </a:rPr>
              <a:t>Gaul</a:t>
            </a:r>
            <a:r>
              <a:rPr lang="tr-TR" sz="2800" dirty="0" smtClean="0">
                <a:latin typeface="Times New Roman" panose="02020603050405020304" pitchFamily="18" charset="0"/>
                <a:cs typeface="Times New Roman" panose="02020603050405020304" pitchFamily="18" charset="0"/>
              </a:rPr>
              <a:t> (Fransa-Belçika) topraklarına düzenlediği seferler esnasında gerçekleşmiştir. Artık yazılı dünyanın irtibat kurduğu söz konusu yeni kavimler, yaşam tarzları temelinde «Cermen» tabiriyle anılır olmaya başladı. Esasen yazılı kaynaklarda ilk defa Cermen lafzının kullanılmaya başlaması, söz konusu halkların cenubi Avrupa cihetinde giderek kesifleşen yayılımlarının ilk belirtisi idi.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5464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39701"/>
            <a:ext cx="9144000" cy="1473199"/>
          </a:xfrm>
        </p:spPr>
        <p:txBody>
          <a:bodyPr>
            <a:normAutofit fontScale="90000"/>
          </a:bodyPr>
          <a:lstStyle/>
          <a:p>
            <a:r>
              <a:rPr lang="tr-TR" dirty="0" smtClean="0"/>
              <a:t>M.S. 1. Yüzyılda Germen Kavimlerinin Yayılım Alanları</a:t>
            </a:r>
            <a:endParaRPr lang="en-US" dirty="0"/>
          </a:p>
        </p:txBody>
      </p:sp>
      <p:sp>
        <p:nvSpPr>
          <p:cNvPr id="3" name="Alt Başlık 2"/>
          <p:cNvSpPr>
            <a:spLocks noGrp="1"/>
          </p:cNvSpPr>
          <p:nvPr>
            <p:ph type="subTitle" idx="1"/>
          </p:nvPr>
        </p:nvSpPr>
        <p:spPr/>
        <p:txBody>
          <a:bodyPr/>
          <a:lstStyle/>
          <a:p>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1612900"/>
            <a:ext cx="9347200" cy="4521200"/>
          </a:xfrm>
          <a:prstGeom prst="rect">
            <a:avLst/>
          </a:prstGeom>
        </p:spPr>
      </p:pic>
    </p:spTree>
    <p:extLst>
      <p:ext uri="{BB962C8B-B14F-4D97-AF65-F5344CB8AC3E}">
        <p14:creationId xmlns:p14="http://schemas.microsoft.com/office/powerpoint/2010/main" val="4238690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45720"/>
            <a:ext cx="9144000" cy="45719"/>
          </a:xfrm>
        </p:spPr>
        <p:txBody>
          <a:bodyPr>
            <a:normAutofit fontScale="90000"/>
          </a:bodyPr>
          <a:lstStyle/>
          <a:p>
            <a:endParaRPr lang="en-US" dirty="0"/>
          </a:p>
        </p:txBody>
      </p:sp>
      <p:sp>
        <p:nvSpPr>
          <p:cNvPr id="3" name="Alt Başlık 2"/>
          <p:cNvSpPr>
            <a:spLocks noGrp="1"/>
          </p:cNvSpPr>
          <p:nvPr>
            <p:ph type="subTitle" idx="1"/>
          </p:nvPr>
        </p:nvSpPr>
        <p:spPr>
          <a:xfrm>
            <a:off x="1524000" y="571500"/>
            <a:ext cx="9144000" cy="6096000"/>
          </a:xfrm>
        </p:spPr>
        <p:txBody>
          <a:bodyPr>
            <a:normAutofit lnSpcReduction="10000"/>
          </a:bodyPr>
          <a:lstStyle/>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Gaius</a:t>
            </a:r>
            <a:r>
              <a:rPr lang="tr-TR" dirty="0" smtClean="0">
                <a:latin typeface="Times New Roman" panose="02020603050405020304" pitchFamily="18" charset="0"/>
                <a:cs typeface="Times New Roman" panose="02020603050405020304" pitchFamily="18" charset="0"/>
              </a:rPr>
              <a:t> Julius </a:t>
            </a:r>
            <a:r>
              <a:rPr lang="tr-TR" dirty="0" err="1" smtClean="0">
                <a:latin typeface="Times New Roman" panose="02020603050405020304" pitchFamily="18" charset="0"/>
                <a:cs typeface="Times New Roman" panose="02020603050405020304" pitchFamily="18" charset="0"/>
              </a:rPr>
              <a:t>Caesar</a:t>
            </a:r>
            <a:r>
              <a:rPr lang="tr-TR" dirty="0" smtClean="0">
                <a:latin typeface="Times New Roman" panose="02020603050405020304" pitchFamily="18" charset="0"/>
                <a:cs typeface="Times New Roman" panose="02020603050405020304" pitchFamily="18" charset="0"/>
              </a:rPr>
              <a:t>, yerel </a:t>
            </a:r>
            <a:r>
              <a:rPr lang="tr-TR" dirty="0" err="1" smtClean="0">
                <a:latin typeface="Times New Roman" panose="02020603050405020304" pitchFamily="18" charset="0"/>
                <a:cs typeface="Times New Roman" panose="02020603050405020304" pitchFamily="18" charset="0"/>
              </a:rPr>
              <a:t>Kelt</a:t>
            </a:r>
            <a:r>
              <a:rPr lang="tr-TR" dirty="0" smtClean="0">
                <a:latin typeface="Times New Roman" panose="02020603050405020304" pitchFamily="18" charset="0"/>
                <a:cs typeface="Times New Roman" panose="02020603050405020304" pitchFamily="18" charset="0"/>
              </a:rPr>
              <a:t> halklarının yanında Roma’nın da dahil olduğu </a:t>
            </a:r>
            <a:r>
              <a:rPr lang="tr-TR" dirty="0" err="1" smtClean="0">
                <a:latin typeface="Times New Roman" panose="02020603050405020304" pitchFamily="18" charset="0"/>
                <a:cs typeface="Times New Roman" panose="02020603050405020304" pitchFamily="18" charset="0"/>
              </a:rPr>
              <a:t>Galya</a:t>
            </a:r>
            <a:r>
              <a:rPr lang="tr-TR" dirty="0" smtClean="0">
                <a:latin typeface="Times New Roman" panose="02020603050405020304" pitchFamily="18" charset="0"/>
                <a:cs typeface="Times New Roman" panose="02020603050405020304" pitchFamily="18" charset="0"/>
              </a:rPr>
              <a:t> Savaşları esnasında Germen halklarının Ren Nehri’ni aşarak nasıl </a:t>
            </a:r>
            <a:r>
              <a:rPr lang="tr-TR" dirty="0" err="1" smtClean="0">
                <a:latin typeface="Times New Roman" panose="02020603050405020304" pitchFamily="18" charset="0"/>
                <a:cs typeface="Times New Roman" panose="02020603050405020304" pitchFamily="18" charset="0"/>
              </a:rPr>
              <a:t>Galya’ya</a:t>
            </a:r>
            <a:r>
              <a:rPr lang="tr-TR" dirty="0" smtClean="0">
                <a:latin typeface="Times New Roman" panose="02020603050405020304" pitchFamily="18" charset="0"/>
                <a:cs typeface="Times New Roman" panose="02020603050405020304" pitchFamily="18" charset="0"/>
              </a:rPr>
              <a:t> ulaştıklarını eserinde </a:t>
            </a:r>
            <a:r>
              <a:rPr lang="tr-TR" dirty="0" err="1" smtClean="0">
                <a:latin typeface="Times New Roman" panose="02020603050405020304" pitchFamily="18" charset="0"/>
                <a:cs typeface="Times New Roman" panose="02020603050405020304" pitchFamily="18" charset="0"/>
              </a:rPr>
              <a:t>Kelt</a:t>
            </a:r>
            <a:r>
              <a:rPr lang="tr-TR" dirty="0" smtClean="0">
                <a:latin typeface="Times New Roman" panose="02020603050405020304" pitchFamily="18" charset="0"/>
                <a:cs typeface="Times New Roman" panose="02020603050405020304" pitchFamily="18" charset="0"/>
              </a:rPr>
              <a:t> görevlinin ağzından şu şekilde nakletmektedir: </a:t>
            </a:r>
          </a:p>
          <a:p>
            <a:pPr algn="just"/>
            <a:r>
              <a:rPr lang="tr-TR"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Haedular’dan</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Kelt</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Diviciacus</a:t>
            </a:r>
            <a:r>
              <a:rPr lang="tr-TR" i="1" dirty="0" smtClean="0">
                <a:latin typeface="Times New Roman" panose="02020603050405020304" pitchFamily="18" charset="0"/>
                <a:cs typeface="Times New Roman" panose="02020603050405020304" pitchFamily="18" charset="0"/>
              </a:rPr>
              <a:t> herkes adına konuştu: ‘Bütün </a:t>
            </a:r>
            <a:r>
              <a:rPr lang="tr-TR" i="1" dirty="0" err="1" smtClean="0">
                <a:latin typeface="Times New Roman" panose="02020603050405020304" pitchFamily="18" charset="0"/>
                <a:cs typeface="Times New Roman" panose="02020603050405020304" pitchFamily="18" charset="0"/>
              </a:rPr>
              <a:t>Galya’da</a:t>
            </a:r>
            <a:r>
              <a:rPr lang="tr-TR" i="1" dirty="0" smtClean="0">
                <a:latin typeface="Times New Roman" panose="02020603050405020304" pitchFamily="18" charset="0"/>
                <a:cs typeface="Times New Roman" panose="02020603050405020304" pitchFamily="18" charset="0"/>
              </a:rPr>
              <a:t> iki parti vardır. Birinin başında </a:t>
            </a:r>
            <a:r>
              <a:rPr lang="tr-TR" i="1" dirty="0" err="1" smtClean="0">
                <a:latin typeface="Times New Roman" panose="02020603050405020304" pitchFamily="18" charset="0"/>
                <a:cs typeface="Times New Roman" panose="02020603050405020304" pitchFamily="18" charset="0"/>
              </a:rPr>
              <a:t>Haedular</a:t>
            </a:r>
            <a:r>
              <a:rPr lang="tr-TR" i="1" dirty="0" smtClean="0">
                <a:latin typeface="Times New Roman" panose="02020603050405020304" pitchFamily="18" charset="0"/>
                <a:cs typeface="Times New Roman" panose="02020603050405020304" pitchFamily="18" charset="0"/>
              </a:rPr>
              <a:t> , diğerinin başında </a:t>
            </a:r>
            <a:r>
              <a:rPr lang="tr-TR" i="1" dirty="0" err="1" smtClean="0">
                <a:latin typeface="Times New Roman" panose="02020603050405020304" pitchFamily="18" charset="0"/>
                <a:cs typeface="Times New Roman" panose="02020603050405020304" pitchFamily="18" charset="0"/>
              </a:rPr>
              <a:t>Arvernler</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Kelt</a:t>
            </a:r>
            <a:r>
              <a:rPr lang="tr-TR" i="1" dirty="0" smtClean="0">
                <a:latin typeface="Times New Roman" panose="02020603050405020304" pitchFamily="18" charset="0"/>
                <a:cs typeface="Times New Roman" panose="02020603050405020304" pitchFamily="18" charset="0"/>
              </a:rPr>
              <a:t>) bulunuyor. İki parti yıllardan bu yana birbirleriyle mücadele ediyorlar. Sonunda </a:t>
            </a:r>
            <a:r>
              <a:rPr lang="tr-TR" i="1" dirty="0" err="1" smtClean="0">
                <a:latin typeface="Times New Roman" panose="02020603050405020304" pitchFamily="18" charset="0"/>
                <a:cs typeface="Times New Roman" panose="02020603050405020304" pitchFamily="18" charset="0"/>
              </a:rPr>
              <a:t>Arvernler</a:t>
            </a:r>
            <a:r>
              <a:rPr lang="tr-TR" i="1" dirty="0" smtClean="0">
                <a:latin typeface="Times New Roman" panose="02020603050405020304" pitchFamily="18" charset="0"/>
                <a:cs typeface="Times New Roman" panose="02020603050405020304" pitchFamily="18" charset="0"/>
              </a:rPr>
              <a:t> ile </a:t>
            </a:r>
            <a:r>
              <a:rPr lang="tr-TR" i="1" dirty="0" err="1" smtClean="0">
                <a:latin typeface="Times New Roman" panose="02020603050405020304" pitchFamily="18" charset="0"/>
                <a:cs typeface="Times New Roman" panose="02020603050405020304" pitchFamily="18" charset="0"/>
              </a:rPr>
              <a:t>Sequanlar</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Kelt</a:t>
            </a:r>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Germenler’i</a:t>
            </a:r>
            <a:r>
              <a:rPr lang="tr-TR" i="1" dirty="0" smtClean="0">
                <a:latin typeface="Times New Roman" panose="02020603050405020304" pitchFamily="18" charset="0"/>
                <a:cs typeface="Times New Roman" panose="02020603050405020304" pitchFamily="18" charset="0"/>
              </a:rPr>
              <a:t> çeşitli ödüller vaat ederek yardımlarına çağırdılar. İlk başta on beş bin kadar Germen </a:t>
            </a:r>
            <a:r>
              <a:rPr lang="tr-TR" i="1" dirty="0" err="1" smtClean="0">
                <a:latin typeface="Times New Roman" panose="02020603050405020304" pitchFamily="18" charset="0"/>
                <a:cs typeface="Times New Roman" panose="02020603050405020304" pitchFamily="18" charset="0"/>
              </a:rPr>
              <a:t>Ren’i</a:t>
            </a:r>
            <a:r>
              <a:rPr lang="tr-TR" i="1" smtClean="0">
                <a:latin typeface="Times New Roman" panose="02020603050405020304" pitchFamily="18" charset="0"/>
                <a:cs typeface="Times New Roman" panose="02020603050405020304" pitchFamily="18" charset="0"/>
              </a:rPr>
              <a:t> geçti</a:t>
            </a:r>
            <a:r>
              <a:rPr lang="tr-TR" i="1" dirty="0" smtClean="0">
                <a:latin typeface="Times New Roman" panose="02020603050405020304" pitchFamily="18" charset="0"/>
                <a:cs typeface="Times New Roman" panose="02020603050405020304" pitchFamily="18" charset="0"/>
              </a:rPr>
              <a:t>. Daha sonra bu vahşi ve barbar insanlar </a:t>
            </a:r>
            <a:r>
              <a:rPr lang="tr-TR" i="1" dirty="0" err="1" smtClean="0">
                <a:latin typeface="Times New Roman" panose="02020603050405020304" pitchFamily="18" charset="0"/>
                <a:cs typeface="Times New Roman" panose="02020603050405020304" pitchFamily="18" charset="0"/>
              </a:rPr>
              <a:t>Galya’nın</a:t>
            </a:r>
            <a:r>
              <a:rPr lang="tr-TR" i="1" dirty="0" smtClean="0">
                <a:latin typeface="Times New Roman" panose="02020603050405020304" pitchFamily="18" charset="0"/>
                <a:cs typeface="Times New Roman" panose="02020603050405020304" pitchFamily="18" charset="0"/>
              </a:rPr>
              <a:t> topraklarından uygarlık ve zenginliğinden hoşlanınca diğer </a:t>
            </a:r>
            <a:r>
              <a:rPr lang="tr-TR" i="1" dirty="0" err="1" smtClean="0">
                <a:latin typeface="Times New Roman" panose="02020603050405020304" pitchFamily="18" charset="0"/>
                <a:cs typeface="Times New Roman" panose="02020603050405020304" pitchFamily="18" charset="0"/>
              </a:rPr>
              <a:t>Germenler’i</a:t>
            </a:r>
            <a:r>
              <a:rPr lang="tr-TR" i="1" dirty="0" smtClean="0">
                <a:latin typeface="Times New Roman" panose="02020603050405020304" pitchFamily="18" charset="0"/>
                <a:cs typeface="Times New Roman" panose="02020603050405020304" pitchFamily="18" charset="0"/>
              </a:rPr>
              <a:t> de </a:t>
            </a:r>
            <a:r>
              <a:rPr lang="tr-TR" i="1" dirty="0" err="1" smtClean="0">
                <a:latin typeface="Times New Roman" panose="02020603050405020304" pitchFamily="18" charset="0"/>
                <a:cs typeface="Times New Roman" panose="02020603050405020304" pitchFamily="18" charset="0"/>
              </a:rPr>
              <a:t>çağırdılar.Artık</a:t>
            </a:r>
            <a:r>
              <a:rPr lang="tr-TR" i="1" dirty="0" smtClean="0">
                <a:latin typeface="Times New Roman" panose="02020603050405020304" pitchFamily="18" charset="0"/>
                <a:cs typeface="Times New Roman" panose="02020603050405020304" pitchFamily="18" charset="0"/>
              </a:rPr>
              <a:t> sayıları yüz yirmi bini buldu. ……………. </a:t>
            </a:r>
            <a:r>
              <a:rPr lang="tr-TR" i="1" dirty="0" err="1" smtClean="0">
                <a:latin typeface="Times New Roman" panose="02020603050405020304" pitchFamily="18" charset="0"/>
                <a:cs typeface="Times New Roman" panose="02020603050405020304" pitchFamily="18" charset="0"/>
              </a:rPr>
              <a:t>Germenler’in</a:t>
            </a:r>
            <a:r>
              <a:rPr lang="tr-TR" i="1" dirty="0" smtClean="0">
                <a:latin typeface="Times New Roman" panose="02020603050405020304" pitchFamily="18" charset="0"/>
                <a:cs typeface="Times New Roman" panose="02020603050405020304" pitchFamily="18" charset="0"/>
              </a:rPr>
              <a:t> kralı </a:t>
            </a:r>
            <a:r>
              <a:rPr lang="tr-TR" i="1" dirty="0" err="1" smtClean="0">
                <a:latin typeface="Times New Roman" panose="02020603050405020304" pitchFamily="18" charset="0"/>
                <a:cs typeface="Times New Roman" panose="02020603050405020304" pitchFamily="18" charset="0"/>
              </a:rPr>
              <a:t>Ariovistus</a:t>
            </a:r>
            <a:r>
              <a:rPr lang="tr-TR" i="1" dirty="0" smtClean="0">
                <a:latin typeface="Times New Roman" panose="02020603050405020304" pitchFamily="18" charset="0"/>
                <a:cs typeface="Times New Roman" panose="02020603050405020304" pitchFamily="18" charset="0"/>
              </a:rPr>
              <a:t> onların topraklarını işgal etti. Bütün </a:t>
            </a:r>
            <a:r>
              <a:rPr lang="tr-TR" i="1" dirty="0" err="1" smtClean="0">
                <a:latin typeface="Times New Roman" panose="02020603050405020304" pitchFamily="18" charset="0"/>
                <a:cs typeface="Times New Roman" panose="02020603050405020304" pitchFamily="18" charset="0"/>
              </a:rPr>
              <a:t>Galya’nın</a:t>
            </a:r>
            <a:r>
              <a:rPr lang="tr-TR" i="1" dirty="0" smtClean="0">
                <a:latin typeface="Times New Roman" panose="02020603050405020304" pitchFamily="18" charset="0"/>
                <a:cs typeface="Times New Roman" panose="02020603050405020304" pitchFamily="18" charset="0"/>
              </a:rPr>
              <a:t> en verimli topraklarına sahip olan ülkelerinin üçte birini ele geçirdi. Şimdi de kalan üçte birinden çıkmalarını istiyor. …….. Birkaç sene içinde yerliler </a:t>
            </a:r>
            <a:r>
              <a:rPr lang="tr-TR" i="1" dirty="0" err="1" smtClean="0">
                <a:latin typeface="Times New Roman" panose="02020603050405020304" pitchFamily="18" charset="0"/>
                <a:cs typeface="Times New Roman" panose="02020603050405020304" pitchFamily="18" charset="0"/>
              </a:rPr>
              <a:t>Galya</a:t>
            </a:r>
            <a:r>
              <a:rPr lang="tr-TR" i="1" dirty="0" smtClean="0">
                <a:latin typeface="Times New Roman" panose="02020603050405020304" pitchFamily="18" charset="0"/>
                <a:cs typeface="Times New Roman" panose="02020603050405020304" pitchFamily="18" charset="0"/>
              </a:rPr>
              <a:t> topraklarının her yerinden kovulacaklar ve </a:t>
            </a:r>
            <a:r>
              <a:rPr lang="tr-TR" i="1" dirty="0" err="1" smtClean="0">
                <a:latin typeface="Times New Roman" panose="02020603050405020304" pitchFamily="18" charset="0"/>
                <a:cs typeface="Times New Roman" panose="02020603050405020304" pitchFamily="18" charset="0"/>
              </a:rPr>
              <a:t>Germeneler’in</a:t>
            </a:r>
            <a:r>
              <a:rPr lang="tr-TR" i="1" dirty="0" smtClean="0">
                <a:latin typeface="Times New Roman" panose="02020603050405020304" pitchFamily="18" charset="0"/>
                <a:cs typeface="Times New Roman" panose="02020603050405020304" pitchFamily="18" charset="0"/>
              </a:rPr>
              <a:t> tamamı </a:t>
            </a:r>
            <a:r>
              <a:rPr lang="tr-TR" i="1" dirty="0" err="1" smtClean="0">
                <a:latin typeface="Times New Roman" panose="02020603050405020304" pitchFamily="18" charset="0"/>
                <a:cs typeface="Times New Roman" panose="02020603050405020304" pitchFamily="18" charset="0"/>
              </a:rPr>
              <a:t>Ren’i</a:t>
            </a:r>
            <a:r>
              <a:rPr lang="tr-TR" i="1" dirty="0" smtClean="0">
                <a:latin typeface="Times New Roman" panose="02020603050405020304" pitchFamily="18" charset="0"/>
                <a:cs typeface="Times New Roman" panose="02020603050405020304" pitchFamily="18" charset="0"/>
              </a:rPr>
              <a:t> aşacak.*</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I.Kitap-XXX.Bölüm</a:t>
            </a:r>
            <a:r>
              <a:rPr lang="tr-TR" dirty="0" smtClean="0">
                <a:latin typeface="Times New Roman" panose="02020603050405020304" pitchFamily="18" charset="0"/>
                <a:cs typeface="Times New Roman" panose="02020603050405020304" pitchFamily="18" charset="0"/>
              </a:rPr>
              <a:t>)</a:t>
            </a:r>
          </a:p>
          <a:p>
            <a:pPr algn="just"/>
            <a:endParaRPr lang="tr-TR" sz="1600" dirty="0" smtClean="0">
              <a:latin typeface="Times New Roman" panose="02020603050405020304" pitchFamily="18" charset="0"/>
              <a:cs typeface="Times New Roman" panose="02020603050405020304" pitchFamily="18" charset="0"/>
            </a:endParaRPr>
          </a:p>
          <a:p>
            <a:pPr algn="just"/>
            <a:r>
              <a:rPr lang="tr-TR" sz="1600" dirty="0" smtClean="0">
                <a:latin typeface="Times New Roman" panose="02020603050405020304" pitchFamily="18" charset="0"/>
                <a:cs typeface="Times New Roman" panose="02020603050405020304" pitchFamily="18" charset="0"/>
              </a:rPr>
              <a:t>*</a:t>
            </a:r>
            <a:r>
              <a:rPr lang="tr-TR" sz="1600" dirty="0" err="1" smtClean="0">
                <a:latin typeface="Times New Roman" panose="02020603050405020304" pitchFamily="18" charset="0"/>
                <a:cs typeface="Times New Roman" panose="02020603050405020304" pitchFamily="18" charset="0"/>
              </a:rPr>
              <a:t>Gaius</a:t>
            </a:r>
            <a:r>
              <a:rPr lang="tr-TR" sz="1600" dirty="0" smtClean="0">
                <a:latin typeface="Times New Roman" panose="02020603050405020304" pitchFamily="18" charset="0"/>
                <a:cs typeface="Times New Roman" panose="02020603050405020304" pitchFamily="18" charset="0"/>
              </a:rPr>
              <a:t> Julius </a:t>
            </a:r>
            <a:r>
              <a:rPr lang="tr-TR" sz="1600" dirty="0" err="1" smtClean="0">
                <a:latin typeface="Times New Roman" panose="02020603050405020304" pitchFamily="18" charset="0"/>
                <a:cs typeface="Times New Roman" panose="02020603050405020304" pitchFamily="18" charset="0"/>
              </a:rPr>
              <a:t>Caesar</a:t>
            </a:r>
            <a:r>
              <a:rPr lang="tr-TR" sz="1600" dirty="0" smtClean="0">
                <a:latin typeface="Times New Roman" panose="02020603050405020304" pitchFamily="18" charset="0"/>
                <a:cs typeface="Times New Roman" panose="02020603050405020304" pitchFamily="18" charset="0"/>
              </a:rPr>
              <a:t>, </a:t>
            </a:r>
            <a:r>
              <a:rPr lang="tr-TR" sz="1600" i="1" dirty="0" err="1" smtClean="0">
                <a:latin typeface="Times New Roman" panose="02020603050405020304" pitchFamily="18" charset="0"/>
                <a:cs typeface="Times New Roman" panose="02020603050405020304" pitchFamily="18" charset="0"/>
              </a:rPr>
              <a:t>Gallia</a:t>
            </a:r>
            <a:r>
              <a:rPr lang="tr-TR" sz="1600" i="1" dirty="0" smtClean="0">
                <a:latin typeface="Times New Roman" panose="02020603050405020304" pitchFamily="18" charset="0"/>
                <a:cs typeface="Times New Roman" panose="02020603050405020304" pitchFamily="18" charset="0"/>
              </a:rPr>
              <a:t> Savaşı</a:t>
            </a:r>
            <a:r>
              <a:rPr lang="tr-TR" sz="1600" dirty="0" smtClean="0">
                <a:latin typeface="Times New Roman" panose="02020603050405020304" pitchFamily="18" charset="0"/>
                <a:cs typeface="Times New Roman" panose="02020603050405020304" pitchFamily="18" charset="0"/>
              </a:rPr>
              <a:t>, Çev. Furkan </a:t>
            </a:r>
            <a:r>
              <a:rPr lang="tr-TR" sz="1600" dirty="0" err="1" smtClean="0">
                <a:latin typeface="Times New Roman" panose="02020603050405020304" pitchFamily="18" charset="0"/>
                <a:cs typeface="Times New Roman" panose="02020603050405020304" pitchFamily="18" charset="0"/>
              </a:rPr>
              <a:t>Akderin</a:t>
            </a:r>
            <a:r>
              <a:rPr lang="tr-TR" sz="1600" dirty="0" smtClean="0">
                <a:latin typeface="Times New Roman" panose="02020603050405020304" pitchFamily="18" charset="0"/>
                <a:cs typeface="Times New Roman" panose="02020603050405020304" pitchFamily="18" charset="0"/>
              </a:rPr>
              <a:t>, Alfa Yay., İstanbul, 2006, s.27-28.</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7476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45720"/>
            <a:ext cx="9144000" cy="45719"/>
          </a:xfrm>
        </p:spPr>
        <p:txBody>
          <a:bodyPr>
            <a:normAutofit fontScale="90000"/>
          </a:bodyPr>
          <a:lstStyle/>
          <a:p>
            <a:endParaRPr lang="en-US" dirty="0"/>
          </a:p>
        </p:txBody>
      </p:sp>
      <p:sp>
        <p:nvSpPr>
          <p:cNvPr id="3" name="Alt Başlık 2"/>
          <p:cNvSpPr>
            <a:spLocks noGrp="1"/>
          </p:cNvSpPr>
          <p:nvPr>
            <p:ph type="subTitle" idx="1"/>
          </p:nvPr>
        </p:nvSpPr>
        <p:spPr>
          <a:xfrm>
            <a:off x="1524000" y="1333500"/>
            <a:ext cx="9144000" cy="4533900"/>
          </a:xfrm>
        </p:spPr>
        <p:txBody>
          <a:bodyPr>
            <a:normAutofit/>
          </a:bodyPr>
          <a:lstStyle/>
          <a:p>
            <a:pPr algn="just"/>
            <a:r>
              <a:rPr lang="tr-TR" sz="2800" dirty="0" smtClean="0"/>
              <a:t>   </a:t>
            </a:r>
            <a:r>
              <a:rPr lang="tr-TR" sz="2800" dirty="0" err="1" smtClean="0"/>
              <a:t>Germenler’in</a:t>
            </a:r>
            <a:r>
              <a:rPr lang="tr-TR" sz="2800" dirty="0" smtClean="0"/>
              <a:t> </a:t>
            </a:r>
            <a:r>
              <a:rPr lang="tr-TR" sz="2800" dirty="0" smtClean="0"/>
              <a:t>yayılımı tedricen sürerken İmparator </a:t>
            </a:r>
            <a:r>
              <a:rPr lang="tr-TR" sz="2800" dirty="0" err="1" smtClean="0"/>
              <a:t>Augustus’un</a:t>
            </a:r>
            <a:r>
              <a:rPr lang="tr-TR" sz="2800" dirty="0" smtClean="0"/>
              <a:t> hakimiyet sürecinde Roma İmparatorluğu sınırlarını Ren ve Tuna Nehirleri boyunca tayin edip bu doğal müdafaa hattına ek olarak müstahkem karakollar inşasına başlandı. </a:t>
            </a:r>
          </a:p>
          <a:p>
            <a:pPr algn="just"/>
            <a:r>
              <a:rPr lang="tr-TR" sz="2800" dirty="0" smtClean="0"/>
              <a:t>Söz konusu nehirlerin ötesine taarruzun afaki telakki edildiği bu Roma stratejisi, uzun yıllar boyunca yürürlükte kaldı. Çevrenin temin ettiği müdafaa olanaklarına ek olarak </a:t>
            </a:r>
            <a:r>
              <a:rPr lang="tr-TR" sz="2800" dirty="0" err="1" smtClean="0"/>
              <a:t>tahkimatlı</a:t>
            </a:r>
            <a:r>
              <a:rPr lang="tr-TR" sz="2800" dirty="0" smtClean="0"/>
              <a:t> direnç noktalarının oluşturulması neticesinde Germen kavimlerinin cenup yönünde yayılmalarına üç asır daha mani olundu.  </a:t>
            </a:r>
            <a:endParaRPr lang="en-US" sz="2800" dirty="0"/>
          </a:p>
        </p:txBody>
      </p:sp>
    </p:spTree>
    <p:extLst>
      <p:ext uri="{BB962C8B-B14F-4D97-AF65-F5344CB8AC3E}">
        <p14:creationId xmlns:p14="http://schemas.microsoft.com/office/powerpoint/2010/main" val="3930523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45720"/>
            <a:ext cx="9144000" cy="45719"/>
          </a:xfrm>
        </p:spPr>
        <p:txBody>
          <a:bodyPr>
            <a:normAutofit fontScale="90000"/>
          </a:bodyPr>
          <a:lstStyle/>
          <a:p>
            <a:endParaRPr lang="en-US" dirty="0"/>
          </a:p>
        </p:txBody>
      </p:sp>
      <p:sp>
        <p:nvSpPr>
          <p:cNvPr id="3" name="Alt Başlık 2"/>
          <p:cNvSpPr>
            <a:spLocks noGrp="1"/>
          </p:cNvSpPr>
          <p:nvPr>
            <p:ph type="subTitle" idx="1"/>
          </p:nvPr>
        </p:nvSpPr>
        <p:spPr>
          <a:xfrm>
            <a:off x="1524000" y="1028700"/>
            <a:ext cx="9144000" cy="4572000"/>
          </a:xfrm>
        </p:spPr>
        <p:txBody>
          <a:bodyPr>
            <a:normAutofit/>
          </a:bodyPr>
          <a:lstStyle/>
          <a:p>
            <a:pPr algn="just"/>
            <a:r>
              <a:rPr lang="tr-TR" sz="2800" dirty="0" smtClean="0"/>
              <a:t>   Germen </a:t>
            </a:r>
            <a:r>
              <a:rPr lang="tr-TR" sz="2800" dirty="0" smtClean="0"/>
              <a:t>kavimleri, Roma savunma noktalarını aşabilecek kudrete henüz sahip olmadıklarından hayatlarını idame edebilmek için şark cihetinde yayılmaya mecbur kaldılar. İktizası aşikar olan bu yürüyüş, </a:t>
            </a:r>
            <a:r>
              <a:rPr lang="tr-TR" sz="2800" dirty="0" err="1" smtClean="0"/>
              <a:t>Germenler’in</a:t>
            </a:r>
            <a:r>
              <a:rPr lang="tr-TR" sz="2800" dirty="0" smtClean="0"/>
              <a:t> anavatanları ile Karadeniz arasında kalan arazilerin eline geçmesiyle neticelendi. 2. yüzyılda gerçekleşen bu hadise, </a:t>
            </a:r>
            <a:r>
              <a:rPr lang="tr-TR" sz="2800" dirty="0" err="1" smtClean="0"/>
              <a:t>Germenler’in</a:t>
            </a:r>
            <a:r>
              <a:rPr lang="tr-TR" sz="2800" dirty="0" smtClean="0"/>
              <a:t> Rusya’nın güneyindeki arazilere de yayılmasıyla devam etti. Böylece ortaya çıkan panoramada Tuna Nehri’nden Karadeniz’in kuzeyindeki arazilerin tamamına hakim olan Gotlar, en etkin ve en kuvvetli Germen kavmi olarak ön plana çıkmayı başardı. </a:t>
            </a:r>
            <a:endParaRPr lang="en-US" sz="2800" dirty="0"/>
          </a:p>
        </p:txBody>
      </p:sp>
    </p:spTree>
    <p:extLst>
      <p:ext uri="{BB962C8B-B14F-4D97-AF65-F5344CB8AC3E}">
        <p14:creationId xmlns:p14="http://schemas.microsoft.com/office/powerpoint/2010/main" val="3457189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en-US"/>
          </a:p>
        </p:txBody>
      </p:sp>
      <p:sp>
        <p:nvSpPr>
          <p:cNvPr id="3" name="Alt Başlık 2"/>
          <p:cNvSpPr>
            <a:spLocks noGrp="1"/>
          </p:cNvSpPr>
          <p:nvPr>
            <p:ph type="subTitle" idx="1"/>
          </p:nvPr>
        </p:nvSpPr>
        <p:spPr/>
        <p:txBody>
          <a:bodyPr/>
          <a:lstStyle/>
          <a:p>
            <a:endParaRPr lang="en-US"/>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3407"/>
            <a:ext cx="9143999" cy="6929041"/>
          </a:xfrm>
          <a:prstGeom prst="rect">
            <a:avLst/>
          </a:prstGeom>
        </p:spPr>
      </p:pic>
    </p:spTree>
    <p:extLst>
      <p:ext uri="{BB962C8B-B14F-4D97-AF65-F5344CB8AC3E}">
        <p14:creationId xmlns:p14="http://schemas.microsoft.com/office/powerpoint/2010/main" val="3489447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092200"/>
            <a:ext cx="9144000" cy="1282700"/>
          </a:xfrm>
        </p:spPr>
        <p:txBody>
          <a:bodyPr>
            <a:normAutofit fontScale="90000"/>
          </a:bodyPr>
          <a:lstStyle/>
          <a:p>
            <a:r>
              <a:rPr lang="tr-TR" dirty="0">
                <a:latin typeface="Times New Roman" panose="02020603050405020304" pitchFamily="18" charset="0"/>
                <a:cs typeface="Times New Roman" panose="02020603050405020304" pitchFamily="18" charset="0"/>
              </a:rPr>
              <a:t>Tacitus ve </a:t>
            </a:r>
            <a:r>
              <a:rPr lang="tr-TR" dirty="0" err="1">
                <a:latin typeface="Times New Roman" panose="02020603050405020304" pitchFamily="18" charset="0"/>
                <a:cs typeface="Times New Roman" panose="02020603050405020304" pitchFamily="18" charset="0"/>
              </a:rPr>
              <a:t>Germania</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2590800"/>
            <a:ext cx="9144000" cy="3175000"/>
          </a:xfrm>
        </p:spPr>
        <p:txBody>
          <a:bodyPr>
            <a:normAutofit/>
          </a:bodyPr>
          <a:lstStyle/>
          <a:p>
            <a:pPr algn="just"/>
            <a:r>
              <a:rPr lang="tr-TR" dirty="0" smtClean="0"/>
              <a:t>   Romalı </a:t>
            </a:r>
            <a:r>
              <a:rPr lang="tr-TR" dirty="0"/>
              <a:t>yazar </a:t>
            </a:r>
            <a:r>
              <a:rPr lang="tr-TR" dirty="0" smtClean="0"/>
              <a:t>Cornelius Tacitus </a:t>
            </a:r>
            <a:r>
              <a:rPr lang="tr-TR" dirty="0"/>
              <a:t>(M.S. 56/57-125?), orijinal adı de </a:t>
            </a:r>
            <a:r>
              <a:rPr lang="tr-TR" i="1" dirty="0" err="1"/>
              <a:t>origine</a:t>
            </a:r>
            <a:r>
              <a:rPr lang="tr-TR" i="1" dirty="0"/>
              <a:t> et </a:t>
            </a:r>
            <a:r>
              <a:rPr lang="tr-TR" i="1" dirty="0" err="1"/>
              <a:t>situ</a:t>
            </a:r>
            <a:r>
              <a:rPr lang="tr-TR" i="1" dirty="0"/>
              <a:t> </a:t>
            </a:r>
            <a:r>
              <a:rPr lang="tr-TR" i="1" dirty="0" err="1"/>
              <a:t>Germanorum</a:t>
            </a:r>
            <a:r>
              <a:rPr lang="tr-TR" dirty="0"/>
              <a:t> olan eserinde başlangıçta </a:t>
            </a:r>
            <a:r>
              <a:rPr lang="tr-TR" dirty="0" err="1"/>
              <a:t>Germania</a:t>
            </a:r>
            <a:r>
              <a:rPr lang="tr-TR" dirty="0"/>
              <a:t> topraklarını tarif eder ve bu bölgede yaşayan halkların </a:t>
            </a:r>
            <a:r>
              <a:rPr lang="tr-TR" dirty="0" smtClean="0"/>
              <a:t>içtimai </a:t>
            </a:r>
            <a:r>
              <a:rPr lang="tr-TR" dirty="0"/>
              <a:t>yaşam tarzlarını aktarır, sonraki bölümlerde ise Roma ile hemhudut olanlardan başlayarak Baltık Denizi çevresine değin Cermen kavimlerini kendilerine has nitelikleri çerçevesinde mufassal şekilde tanıtır. </a:t>
            </a:r>
          </a:p>
          <a:p>
            <a:endParaRPr lang="en-US" dirty="0"/>
          </a:p>
        </p:txBody>
      </p:sp>
    </p:spTree>
    <p:extLst>
      <p:ext uri="{BB962C8B-B14F-4D97-AF65-F5344CB8AC3E}">
        <p14:creationId xmlns:p14="http://schemas.microsoft.com/office/powerpoint/2010/main" val="1012064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45720"/>
            <a:ext cx="9144000" cy="45719"/>
          </a:xfrm>
        </p:spPr>
        <p:txBody>
          <a:bodyPr>
            <a:normAutofit fontScale="90000"/>
          </a:bodyPr>
          <a:lstStyle/>
          <a:p>
            <a:endParaRPr lang="en-US" dirty="0"/>
          </a:p>
        </p:txBody>
      </p:sp>
      <p:sp>
        <p:nvSpPr>
          <p:cNvPr id="3" name="Alt Başlık 2"/>
          <p:cNvSpPr>
            <a:spLocks noGrp="1"/>
          </p:cNvSpPr>
          <p:nvPr>
            <p:ph type="subTitle" idx="1"/>
          </p:nvPr>
        </p:nvSpPr>
        <p:spPr>
          <a:xfrm>
            <a:off x="1524000" y="838200"/>
            <a:ext cx="9144000" cy="5308600"/>
          </a:xfrm>
        </p:spPr>
        <p:txBody>
          <a:bodyPr>
            <a:normAutofit lnSpcReduction="10000"/>
          </a:bodyPr>
          <a:lstStyle/>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Tacitus’un</a:t>
            </a:r>
            <a:r>
              <a:rPr lang="tr-TR" dirty="0" smtClean="0">
                <a:latin typeface="Times New Roman" panose="02020603050405020304" pitchFamily="18" charset="0"/>
                <a:cs typeface="Times New Roman" panose="02020603050405020304" pitchFamily="18" charset="0"/>
              </a:rPr>
              <a:t> Germen halklarını mütalaasına ve bu durumun ehemmiyetine binaen aşağıdaki alıntı fikir edinmemizi sağlayacak niteliktedir: </a:t>
            </a:r>
          </a:p>
          <a:p>
            <a:pPr algn="just"/>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Şimdi </a:t>
            </a:r>
            <a:r>
              <a:rPr lang="tr-TR" i="1" dirty="0" err="1" smtClean="0">
                <a:latin typeface="Times New Roman" panose="02020603050405020304" pitchFamily="18" charset="0"/>
                <a:cs typeface="Times New Roman" panose="02020603050405020304" pitchFamily="18" charset="0"/>
              </a:rPr>
              <a:t>Suevi</a:t>
            </a:r>
            <a:r>
              <a:rPr lang="tr-TR" i="1" dirty="0" smtClean="0">
                <a:latin typeface="Times New Roman" panose="02020603050405020304" pitchFamily="18" charset="0"/>
                <a:cs typeface="Times New Roman" panose="02020603050405020304" pitchFamily="18" charset="0"/>
              </a:rPr>
              <a:t> kavminden söz etmeliyim. Bunlar </a:t>
            </a:r>
            <a:r>
              <a:rPr lang="tr-TR" i="1" dirty="0" err="1" smtClean="0">
                <a:latin typeface="Times New Roman" panose="02020603050405020304" pitchFamily="18" charset="0"/>
                <a:cs typeface="Times New Roman" panose="02020603050405020304" pitchFamily="18" charset="0"/>
              </a:rPr>
              <a:t>Chatti</a:t>
            </a:r>
            <a:r>
              <a:rPr lang="tr-TR" i="1" dirty="0" smtClean="0">
                <a:latin typeface="Times New Roman" panose="02020603050405020304" pitchFamily="18" charset="0"/>
                <a:cs typeface="Times New Roman" panose="02020603050405020304" pitchFamily="18" charset="0"/>
              </a:rPr>
              <a:t> ve </a:t>
            </a:r>
            <a:r>
              <a:rPr lang="tr-TR" i="1" dirty="0" err="1" smtClean="0">
                <a:latin typeface="Times New Roman" panose="02020603050405020304" pitchFamily="18" charset="0"/>
                <a:cs typeface="Times New Roman" panose="02020603050405020304" pitchFamily="18" charset="0"/>
              </a:rPr>
              <a:t>Tencteri</a:t>
            </a:r>
            <a:r>
              <a:rPr lang="tr-TR" i="1" dirty="0" smtClean="0">
                <a:latin typeface="Times New Roman" panose="02020603050405020304" pitchFamily="18" charset="0"/>
                <a:cs typeface="Times New Roman" panose="02020603050405020304" pitchFamily="18" charset="0"/>
              </a:rPr>
              <a:t> kavimleri gibi tek bir kavimden oluşmamıştır, çünkü </a:t>
            </a:r>
            <a:r>
              <a:rPr lang="tr-TR" i="1" dirty="0" err="1" smtClean="0">
                <a:latin typeface="Times New Roman" panose="02020603050405020304" pitchFamily="18" charset="0"/>
                <a:cs typeface="Times New Roman" panose="02020603050405020304" pitchFamily="18" charset="0"/>
              </a:rPr>
              <a:t>Germania’nın</a:t>
            </a:r>
            <a:r>
              <a:rPr lang="tr-TR" i="1" dirty="0" smtClean="0">
                <a:latin typeface="Times New Roman" panose="02020603050405020304" pitchFamily="18" charset="0"/>
                <a:cs typeface="Times New Roman" panose="02020603050405020304" pitchFamily="18" charset="0"/>
              </a:rPr>
              <a:t> büyük bir kısmını ele geçirmişlerdir ve her biri kendine özgü adlarıyla anılan ayrı kavimlerdir, ama tümüne </a:t>
            </a:r>
            <a:r>
              <a:rPr lang="tr-TR" i="1" dirty="0" err="1" smtClean="0">
                <a:latin typeface="Times New Roman" panose="02020603050405020304" pitchFamily="18" charset="0"/>
                <a:cs typeface="Times New Roman" panose="02020603050405020304" pitchFamily="18" charset="0"/>
              </a:rPr>
              <a:t>Suvei</a:t>
            </a:r>
            <a:r>
              <a:rPr lang="tr-TR" i="1" dirty="0" smtClean="0">
                <a:latin typeface="Times New Roman" panose="02020603050405020304" pitchFamily="18" charset="0"/>
                <a:cs typeface="Times New Roman" panose="02020603050405020304" pitchFamily="18" charset="0"/>
              </a:rPr>
              <a:t> denir. Bu halkların ayırıcı özelliği saçlarını arkada kıvırıp topuz yapmalarıdır. Bu özellik </a:t>
            </a:r>
            <a:r>
              <a:rPr lang="tr-TR" i="1" dirty="0" err="1" smtClean="0">
                <a:latin typeface="Times New Roman" panose="02020603050405020304" pitchFamily="18" charset="0"/>
                <a:cs typeface="Times New Roman" panose="02020603050405020304" pitchFamily="18" charset="0"/>
              </a:rPr>
              <a:t>Suevi</a:t>
            </a:r>
            <a:r>
              <a:rPr lang="tr-TR" i="1" dirty="0" smtClean="0">
                <a:latin typeface="Times New Roman" panose="02020603050405020304" pitchFamily="18" charset="0"/>
                <a:cs typeface="Times New Roman" panose="02020603050405020304" pitchFamily="18" charset="0"/>
              </a:rPr>
              <a:t> kavmini diğer </a:t>
            </a:r>
            <a:r>
              <a:rPr lang="tr-TR" i="1" dirty="0" err="1" smtClean="0">
                <a:latin typeface="Times New Roman" panose="02020603050405020304" pitchFamily="18" charset="0"/>
                <a:cs typeface="Times New Roman" panose="02020603050405020304" pitchFamily="18" charset="0"/>
              </a:rPr>
              <a:t>Germania</a:t>
            </a:r>
            <a:r>
              <a:rPr lang="tr-TR" i="1" dirty="0" smtClean="0">
                <a:latin typeface="Times New Roman" panose="02020603050405020304" pitchFamily="18" charset="0"/>
                <a:cs typeface="Times New Roman" panose="02020603050405020304" pitchFamily="18" charset="0"/>
              </a:rPr>
              <a:t> kavimlerinden ayırdığı gibi </a:t>
            </a:r>
            <a:r>
              <a:rPr lang="tr-TR" i="1" dirty="0" err="1" smtClean="0">
                <a:latin typeface="Times New Roman" panose="02020603050405020304" pitchFamily="18" charset="0"/>
                <a:cs typeface="Times New Roman" panose="02020603050405020304" pitchFamily="18" charset="0"/>
              </a:rPr>
              <a:t>Suevi’nin</a:t>
            </a:r>
            <a:r>
              <a:rPr lang="tr-TR" i="1" dirty="0" smtClean="0">
                <a:latin typeface="Times New Roman" panose="02020603050405020304" pitchFamily="18" charset="0"/>
                <a:cs typeface="Times New Roman" panose="02020603050405020304" pitchFamily="18" charset="0"/>
              </a:rPr>
              <a:t> özgür doğumlularını da kölelerinden ayırır. Seyrek ve sadece gençler arasında uygulansa bile bu adet diğer </a:t>
            </a:r>
            <a:r>
              <a:rPr lang="tr-TR" i="1" dirty="0" err="1" smtClean="0">
                <a:latin typeface="Times New Roman" panose="02020603050405020304" pitchFamily="18" charset="0"/>
                <a:cs typeface="Times New Roman" panose="02020603050405020304" pitchFamily="18" charset="0"/>
              </a:rPr>
              <a:t>Germania</a:t>
            </a:r>
            <a:r>
              <a:rPr lang="tr-TR" i="1" dirty="0" smtClean="0">
                <a:latin typeface="Times New Roman" panose="02020603050405020304" pitchFamily="18" charset="0"/>
                <a:cs typeface="Times New Roman" panose="02020603050405020304" pitchFamily="18" charset="0"/>
              </a:rPr>
              <a:t> kavimleri arasında da vardır ya da daha çok bu kavmi taklit etmelerinden kaynaklanmaktadır.</a:t>
            </a:r>
            <a:r>
              <a:rPr lang="tr-TR" dirty="0" smtClean="0">
                <a:latin typeface="Times New Roman" panose="02020603050405020304" pitchFamily="18" charset="0"/>
                <a:cs typeface="Times New Roman" panose="02020603050405020304" pitchFamily="18" charset="0"/>
              </a:rPr>
              <a:t>*»</a:t>
            </a:r>
          </a:p>
          <a:p>
            <a:pPr algn="just"/>
            <a:endParaRPr lang="tr-TR" sz="1600" dirty="0" smtClean="0"/>
          </a:p>
          <a:p>
            <a:endParaRPr lang="tr-TR" sz="1600" dirty="0"/>
          </a:p>
          <a:p>
            <a:r>
              <a:rPr lang="tr-TR" sz="1600" dirty="0" smtClean="0">
                <a:latin typeface="Times New Roman" panose="02020603050405020304" pitchFamily="18" charset="0"/>
                <a:cs typeface="Times New Roman" panose="02020603050405020304" pitchFamily="18" charset="0"/>
              </a:rPr>
              <a:t>*Cornelius Tacitus, </a:t>
            </a:r>
            <a:r>
              <a:rPr lang="tr-TR" sz="1600" i="1" dirty="0" err="1" smtClean="0">
                <a:latin typeface="Times New Roman" panose="02020603050405020304" pitchFamily="18" charset="0"/>
                <a:cs typeface="Times New Roman" panose="02020603050405020304" pitchFamily="18" charset="0"/>
              </a:rPr>
              <a:t>Germania</a:t>
            </a:r>
            <a:r>
              <a:rPr lang="tr-TR" sz="1600" i="1" dirty="0" smtClean="0">
                <a:latin typeface="Times New Roman" panose="02020603050405020304" pitchFamily="18" charset="0"/>
                <a:cs typeface="Times New Roman" panose="02020603050405020304" pitchFamily="18" charset="0"/>
              </a:rPr>
              <a:t> Halkaların Kökeni ve Yerleşim Yerleri</a:t>
            </a:r>
            <a:r>
              <a:rPr lang="tr-TR" sz="1600" dirty="0" smtClean="0">
                <a:latin typeface="Times New Roman" panose="02020603050405020304" pitchFamily="18" charset="0"/>
                <a:cs typeface="Times New Roman" panose="02020603050405020304" pitchFamily="18" charset="0"/>
              </a:rPr>
              <a:t>, Çev. Mine </a:t>
            </a:r>
            <a:r>
              <a:rPr lang="tr-TR" sz="1600" dirty="0" err="1" smtClean="0">
                <a:latin typeface="Times New Roman" panose="02020603050405020304" pitchFamily="18" charset="0"/>
                <a:cs typeface="Times New Roman" panose="02020603050405020304" pitchFamily="18" charset="0"/>
              </a:rPr>
              <a:t>Hatapkapulu</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Kabalcı</a:t>
            </a:r>
            <a:r>
              <a:rPr lang="tr-TR" sz="1600" dirty="0" smtClean="0">
                <a:latin typeface="Times New Roman" panose="02020603050405020304" pitchFamily="18" charset="0"/>
                <a:cs typeface="Times New Roman" panose="02020603050405020304" pitchFamily="18" charset="0"/>
              </a:rPr>
              <a:t> Yay., İstanbul, 2006, s. 77. </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31596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363</TotalTime>
  <Words>626</Words>
  <Application>Microsoft Office PowerPoint</Application>
  <PresentationFormat>Geniş ekran</PresentationFormat>
  <Paragraphs>17</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Germen Kavimleri</vt:lpstr>
      <vt:lpstr>M.S. 1. Yüzyılda Germen Kavimlerinin Yayılım Alanları</vt:lpstr>
      <vt:lpstr>PowerPoint Sunusu</vt:lpstr>
      <vt:lpstr>PowerPoint Sunusu</vt:lpstr>
      <vt:lpstr>PowerPoint Sunusu</vt:lpstr>
      <vt:lpstr>PowerPoint Sunusu</vt:lpstr>
      <vt:lpstr>Tacitus ve Germania </vt:lpstr>
      <vt:lpstr>PowerPoint Sunusu</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Germen Ka-vimleri</dc:title>
  <dc:creator>ayda</dc:creator>
  <cp:lastModifiedBy>ayda</cp:lastModifiedBy>
  <cp:revision>20</cp:revision>
  <dcterms:created xsi:type="dcterms:W3CDTF">2018-02-22T12:16:26Z</dcterms:created>
  <dcterms:modified xsi:type="dcterms:W3CDTF">2018-02-26T12:48:50Z</dcterms:modified>
</cp:coreProperties>
</file>