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99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430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05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469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42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66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34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48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50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96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20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88845-4131-4E01-A82A-1DF25C10B3A6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61F0B-3949-44C8-AA49-8690C40947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81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Kan hastalıkları ve kanama bozuklukları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187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Lökositlerle ilgili hastalıklar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Lösemi: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kanı oluşturan hücrelerin </a:t>
            </a:r>
            <a:r>
              <a:rPr lang="tr-TR" dirty="0" err="1" smtClean="0"/>
              <a:t>neoplastik</a:t>
            </a:r>
            <a:r>
              <a:rPr lang="tr-TR" dirty="0" smtClean="0"/>
              <a:t> hastalığıdır. </a:t>
            </a:r>
            <a:endParaRPr lang="tr-TR" dirty="0"/>
          </a:p>
          <a:p>
            <a:r>
              <a:rPr lang="tr-TR" dirty="0" smtClean="0"/>
              <a:t>Genetik faktörler, radyasyon ve çeşitli kimyasallar </a:t>
            </a:r>
          </a:p>
          <a:p>
            <a:r>
              <a:rPr lang="tr-TR" dirty="0" smtClean="0"/>
              <a:t>Dişetlerinde kontrol edilemeyen kanama ve tedaviye cevap vermeyen enfeksiyonların varlığı lösemi tanısını düşündürmelidir.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4482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Lökopeni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lökosit sayısının normalden az olmasıdır. </a:t>
            </a:r>
          </a:p>
          <a:p>
            <a:pPr marL="0" indent="0">
              <a:buNone/>
            </a:pPr>
            <a:r>
              <a:rPr lang="tr-TR" dirty="0" smtClean="0"/>
              <a:t>Çeşitli ilaçlar, bağışıklık sistemini baskılayan hastalıklar ve lösemi gibi nedenlerle gelişir. </a:t>
            </a:r>
          </a:p>
          <a:p>
            <a:r>
              <a:rPr lang="tr-TR" dirty="0" smtClean="0"/>
              <a:t>Klinik olarak enfeksiyona yatkınlık artar.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4086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Lökositoz</a:t>
            </a:r>
            <a:r>
              <a:rPr lang="tr-TR" dirty="0" smtClean="0"/>
              <a:t>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lökosit sayısının artmasıdır. Vücutta enfeksiyon varlığına işarettir. Ayrıca lösemide de </a:t>
            </a:r>
            <a:r>
              <a:rPr lang="tr-TR" dirty="0" err="1" smtClean="0"/>
              <a:t>lökositoz</a:t>
            </a:r>
            <a:r>
              <a:rPr lang="tr-TR" dirty="0" smtClean="0"/>
              <a:t> görülür. Sebebin araştırılması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0112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Lenfoma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lenforetiküler</a:t>
            </a:r>
            <a:r>
              <a:rPr lang="tr-TR" dirty="0" smtClean="0"/>
              <a:t> dokunun </a:t>
            </a:r>
            <a:r>
              <a:rPr lang="tr-TR" dirty="0" err="1" smtClean="0"/>
              <a:t>malign</a:t>
            </a:r>
            <a:r>
              <a:rPr lang="tr-TR" dirty="0" smtClean="0"/>
              <a:t> </a:t>
            </a:r>
            <a:r>
              <a:rPr lang="tr-TR" dirty="0" err="1" smtClean="0"/>
              <a:t>neoplastik</a:t>
            </a:r>
            <a:r>
              <a:rPr lang="tr-TR" dirty="0" smtClean="0"/>
              <a:t> değişimi sonucu lenf düğümlerini etkileyen ve farklı organlara da yayılabilen bir hastalıktır. </a:t>
            </a:r>
          </a:p>
          <a:p>
            <a:r>
              <a:rPr lang="tr-TR" dirty="0" err="1" smtClean="0"/>
              <a:t>Hodgkin</a:t>
            </a:r>
            <a:r>
              <a:rPr lang="tr-TR" dirty="0" smtClean="0"/>
              <a:t> ve </a:t>
            </a:r>
            <a:r>
              <a:rPr lang="tr-TR" dirty="0" err="1" smtClean="0"/>
              <a:t>non-hodgkin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r>
              <a:rPr lang="tr-TR" dirty="0" smtClean="0"/>
              <a:t> </a:t>
            </a:r>
          </a:p>
          <a:p>
            <a:r>
              <a:rPr lang="tr-TR" dirty="0" smtClean="0"/>
              <a:t>Erken tanıda diş hekimleri dikkatli olmalı, hayat kurtarıcı olabilir. </a:t>
            </a:r>
          </a:p>
          <a:p>
            <a:r>
              <a:rPr lang="tr-TR" dirty="0" smtClean="0"/>
              <a:t>Ağız bölgesi tutulumu olanlar ile kemoterapi veya radyoterapi tedavisi alan hastalar </a:t>
            </a:r>
            <a:r>
              <a:rPr lang="tr-TR" dirty="0" err="1" smtClean="0"/>
              <a:t>dental</a:t>
            </a:r>
            <a:r>
              <a:rPr lang="tr-TR" dirty="0" smtClean="0"/>
              <a:t> tedaviye başvurabilirler.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5177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Myeloma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	P</a:t>
            </a:r>
            <a:r>
              <a:rPr lang="tr-TR" dirty="0" smtClean="0"/>
              <a:t>lazma hücrelerinin </a:t>
            </a:r>
            <a:r>
              <a:rPr lang="tr-TR" dirty="0" err="1" smtClean="0"/>
              <a:t>malign</a:t>
            </a:r>
            <a:r>
              <a:rPr lang="tr-TR" dirty="0" smtClean="0"/>
              <a:t> hastalığıdır. </a:t>
            </a:r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radyograflarda</a:t>
            </a:r>
            <a:r>
              <a:rPr lang="tr-TR" dirty="0" smtClean="0"/>
              <a:t> zımba ile delinmiş görünümü veren lezyonlar görülür.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8971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Kanama bozuklukları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Trombosit</a:t>
            </a:r>
            <a:r>
              <a:rPr lang="tr-TR" dirty="0" smtClean="0"/>
              <a:t> sayısının normalden fazla olması </a:t>
            </a:r>
            <a:r>
              <a:rPr lang="tr-TR" dirty="0" err="1" smtClean="0"/>
              <a:t>trombositoz</a:t>
            </a:r>
            <a:r>
              <a:rPr lang="tr-TR" dirty="0" smtClean="0"/>
              <a:t>, az olması ise </a:t>
            </a:r>
            <a:r>
              <a:rPr lang="tr-TR" dirty="0" err="1" smtClean="0"/>
              <a:t>trombositopeni</a:t>
            </a:r>
            <a:endParaRPr lang="tr-TR" dirty="0" smtClean="0"/>
          </a:p>
          <a:p>
            <a:r>
              <a:rPr lang="tr-TR" dirty="0" err="1" smtClean="0"/>
              <a:t>Trombositopenide</a:t>
            </a:r>
            <a:r>
              <a:rPr lang="tr-TR" dirty="0" smtClean="0"/>
              <a:t> pıhtılaşmayı engelleyip kanamaya eğilimi arttırır. İlaçlar, enfeksiyonlar ve bağışıklık sistemi hastalıkları gibi nedenlere bağlı gelişebilir. </a:t>
            </a:r>
          </a:p>
          <a:p>
            <a:r>
              <a:rPr lang="tr-TR" dirty="0" err="1" smtClean="0"/>
              <a:t>Trombositopati</a:t>
            </a:r>
            <a:r>
              <a:rPr lang="tr-TR" dirty="0" smtClean="0"/>
              <a:t> </a:t>
            </a:r>
            <a:r>
              <a:rPr lang="tr-TR" dirty="0" err="1" smtClean="0"/>
              <a:t>trombosit</a:t>
            </a:r>
            <a:r>
              <a:rPr lang="tr-TR" dirty="0" smtClean="0"/>
              <a:t> fonksiyon bozukluğu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9876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Hemofili: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X kromozomuna bağlı kalıtımsal hastalık</a:t>
            </a:r>
          </a:p>
          <a:p>
            <a:pPr marL="0" indent="0">
              <a:buNone/>
            </a:pPr>
            <a:r>
              <a:rPr lang="tr-TR" dirty="0" smtClean="0"/>
              <a:t>Pıhtılaşma faktörlerinden Faktör VIII (hemofili A) ve Faktör IX (hemofili B) eksiklikleri ile oluşur. </a:t>
            </a:r>
          </a:p>
          <a:p>
            <a:r>
              <a:rPr lang="tr-TR" dirty="0" smtClean="0"/>
              <a:t>Kadınlar taşıyıcıdır. Hastalık erkeklerde ortaya çıkar.</a:t>
            </a:r>
          </a:p>
          <a:p>
            <a:r>
              <a:rPr lang="tr-TR" dirty="0" smtClean="0"/>
              <a:t>Pıhtılaşma meydana gelmez ve durdurulamayan kanamalar meydana gelir.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0767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Dental</a:t>
            </a:r>
            <a:r>
              <a:rPr lang="tr-TR" dirty="0" smtClean="0"/>
              <a:t> tedavilerden önce eksik faktörün </a:t>
            </a:r>
            <a:r>
              <a:rPr lang="tr-TR" dirty="0" err="1" smtClean="0"/>
              <a:t>replasmanı</a:t>
            </a:r>
            <a:r>
              <a:rPr lang="tr-TR" dirty="0" smtClean="0"/>
              <a:t> gerekir. </a:t>
            </a:r>
          </a:p>
          <a:p>
            <a:r>
              <a:rPr lang="tr-TR" dirty="0" smtClean="0"/>
              <a:t>Dişetlerinde durmayan kanamalar meydana gelebilir.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1615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Heparin</a:t>
            </a:r>
            <a:r>
              <a:rPr lang="tr-TR" dirty="0" smtClean="0"/>
              <a:t> ve </a:t>
            </a:r>
            <a:r>
              <a:rPr lang="tr-TR" dirty="0" err="1" smtClean="0"/>
              <a:t>warfarin</a:t>
            </a:r>
            <a:r>
              <a:rPr lang="tr-TR" dirty="0" smtClean="0"/>
              <a:t> kullanımı</a:t>
            </a:r>
          </a:p>
          <a:p>
            <a:r>
              <a:rPr lang="tr-TR" dirty="0" smtClean="0"/>
              <a:t>Aspirin kullanımı</a:t>
            </a:r>
          </a:p>
          <a:p>
            <a:r>
              <a:rPr lang="tr-TR" dirty="0" smtClean="0"/>
              <a:t>Vitamin K eksikliği (kanama zamanı uzar)</a:t>
            </a:r>
          </a:p>
          <a:p>
            <a:r>
              <a:rPr lang="tr-TR" dirty="0" smtClean="0"/>
              <a:t>Karaciğer fonksiyon bozukluğu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0025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Dental</a:t>
            </a:r>
            <a:r>
              <a:rPr lang="tr-TR" dirty="0" smtClean="0"/>
              <a:t> tedaviler sırasında enfeksiyon gelişmesi ve kanama riski vardır. </a:t>
            </a:r>
          </a:p>
          <a:p>
            <a:r>
              <a:rPr lang="tr-TR" dirty="0" smtClean="0"/>
              <a:t>Tedavi tipi, kullanılan metot ve ilaçların seçimi hastanın genel sağlık durumunu etkiler.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15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Şekilli elemanlar ve plazma</a:t>
            </a:r>
          </a:p>
          <a:p>
            <a:r>
              <a:rPr lang="tr-TR" dirty="0" smtClean="0"/>
              <a:t>Şekilli elemanlar; eritrositler (alyuvarlar), lökositler (akyuvarlar) ve kan pulcukları (</a:t>
            </a:r>
            <a:r>
              <a:rPr lang="tr-TR" dirty="0" err="1" smtClean="0"/>
              <a:t>trombositler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51316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Hemodinamik</a:t>
            </a:r>
            <a:r>
              <a:rPr lang="tr-TR" dirty="0" smtClean="0"/>
              <a:t> hastalıklar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Ödem: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damar dışına çıkıp dokular arasında biriken sıvının damar içerisine geri dönememesi ile doku içinde şişlik oluşturmasına ödem denir. </a:t>
            </a:r>
          </a:p>
          <a:p>
            <a:r>
              <a:rPr lang="tr-TR" dirty="0" err="1" smtClean="0"/>
              <a:t>Enflamasyon</a:t>
            </a:r>
            <a:r>
              <a:rPr lang="tr-TR" dirty="0" smtClean="0"/>
              <a:t>, sodyum veya su tutulması, lenfatik damarlarda tıkanma, düşük plazma protein basıncı ve kan hidrostatik basıncındaki ani yükselmeler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51947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Hiperemi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yaralanma sonucu </a:t>
            </a:r>
            <a:r>
              <a:rPr lang="tr-TR" dirty="0" err="1" smtClean="0"/>
              <a:t>arteryel</a:t>
            </a:r>
            <a:r>
              <a:rPr lang="tr-TR" dirty="0" smtClean="0"/>
              <a:t> damar ağının genişleyerek kanla dolması sonucu oluşan kızarıklık. </a:t>
            </a:r>
          </a:p>
          <a:p>
            <a:pPr marL="0" indent="0">
              <a:buNone/>
            </a:pPr>
            <a:r>
              <a:rPr lang="tr-TR" dirty="0" smtClean="0"/>
              <a:t>Genellikle aktif ve lokalizedir. kalp yetmezliği gibi durumlarda pasif olarak gelişirse </a:t>
            </a:r>
            <a:r>
              <a:rPr lang="tr-TR" dirty="0" err="1" smtClean="0"/>
              <a:t>konjesyon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61699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Hemoraji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kanın patolojik olarak damar dışına çıkması, kanama</a:t>
            </a:r>
          </a:p>
          <a:p>
            <a:r>
              <a:rPr lang="tr-TR" dirty="0" err="1" smtClean="0"/>
              <a:t>Vasküler</a:t>
            </a:r>
            <a:r>
              <a:rPr lang="tr-TR" dirty="0" smtClean="0"/>
              <a:t> yaralanmalarda büyük damar kanamaları</a:t>
            </a:r>
          </a:p>
          <a:p>
            <a:r>
              <a:rPr lang="tr-TR" dirty="0" smtClean="0"/>
              <a:t>Deride noktasal kanama odakları </a:t>
            </a:r>
            <a:r>
              <a:rPr lang="tr-TR" dirty="0" err="1" smtClean="0"/>
              <a:t>peteşi</a:t>
            </a:r>
            <a:r>
              <a:rPr lang="tr-TR" dirty="0" smtClean="0"/>
              <a:t>, orta büyüklükte olursa </a:t>
            </a:r>
            <a:r>
              <a:rPr lang="tr-TR" dirty="0" err="1" smtClean="0"/>
              <a:t>purpura</a:t>
            </a:r>
            <a:r>
              <a:rPr lang="tr-TR" dirty="0" smtClean="0"/>
              <a:t> adını alır. Daha büyük kanama renklenmelerine ise </a:t>
            </a:r>
            <a:r>
              <a:rPr lang="tr-TR" dirty="0" err="1" smtClean="0"/>
              <a:t>ekimoz</a:t>
            </a:r>
            <a:r>
              <a:rPr lang="tr-TR" dirty="0" smtClean="0"/>
              <a:t> denir. </a:t>
            </a:r>
          </a:p>
          <a:p>
            <a:r>
              <a:rPr lang="tr-TR" dirty="0" smtClean="0"/>
              <a:t>Kanamanın doku içerisinde kitlesel birikinti yapmasına </a:t>
            </a:r>
            <a:r>
              <a:rPr lang="tr-TR" dirty="0" err="1" smtClean="0"/>
              <a:t>hematom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0508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Emboli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kan yolu ile uzak bölgelere taşınan damar içi katı, sıvı veya gaz kütleleridir. </a:t>
            </a:r>
          </a:p>
          <a:p>
            <a:r>
              <a:rPr lang="tr-TR" dirty="0" smtClean="0"/>
              <a:t>Uzun süre yatan hastalar, cerrahi işlemler sonrası, yanık veya kırık gibi ağır travmalar, kalp yetmezliği gibi durumlarda </a:t>
            </a:r>
            <a:r>
              <a:rPr lang="tr-TR" dirty="0" err="1" smtClean="0"/>
              <a:t>emboli</a:t>
            </a:r>
            <a:r>
              <a:rPr lang="tr-TR" dirty="0" smtClean="0"/>
              <a:t> riski vardır. </a:t>
            </a:r>
          </a:p>
          <a:p>
            <a:r>
              <a:rPr lang="tr-TR" dirty="0" err="1" smtClean="0"/>
              <a:t>Emboli</a:t>
            </a:r>
            <a:r>
              <a:rPr lang="tr-TR" dirty="0" smtClean="0"/>
              <a:t> sonucu </a:t>
            </a:r>
            <a:r>
              <a:rPr lang="tr-TR" dirty="0" err="1" smtClean="0"/>
              <a:t>infarktüs</a:t>
            </a:r>
            <a:r>
              <a:rPr lang="tr-TR" dirty="0" smtClean="0"/>
              <a:t> gelişebilir.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2212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Şok: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ağır kanama, yaygın travma, büyük yanıklar, ağır </a:t>
            </a:r>
            <a:r>
              <a:rPr lang="tr-TR" dirty="0" err="1" smtClean="0"/>
              <a:t>miyokard</a:t>
            </a:r>
            <a:r>
              <a:rPr lang="tr-TR" dirty="0" smtClean="0"/>
              <a:t> </a:t>
            </a:r>
            <a:r>
              <a:rPr lang="tr-TR" dirty="0" err="1" smtClean="0"/>
              <a:t>infarktüsü</a:t>
            </a:r>
            <a:r>
              <a:rPr lang="tr-TR" dirty="0" smtClean="0"/>
              <a:t> veya </a:t>
            </a:r>
            <a:r>
              <a:rPr lang="tr-TR" dirty="0" err="1" smtClean="0"/>
              <a:t>mikrobiyal</a:t>
            </a:r>
            <a:r>
              <a:rPr lang="tr-TR" dirty="0" smtClean="0"/>
              <a:t> </a:t>
            </a:r>
            <a:r>
              <a:rPr lang="tr-TR" dirty="0" err="1" smtClean="0"/>
              <a:t>sepsis</a:t>
            </a:r>
            <a:r>
              <a:rPr lang="tr-TR" dirty="0" smtClean="0"/>
              <a:t> sonucu gelişen ağır hipotansiyon ve </a:t>
            </a:r>
            <a:r>
              <a:rPr lang="tr-TR" dirty="0" err="1" smtClean="0"/>
              <a:t>hipoksi</a:t>
            </a:r>
            <a:r>
              <a:rPr lang="tr-TR" dirty="0" smtClean="0"/>
              <a:t>. </a:t>
            </a:r>
          </a:p>
          <a:p>
            <a:r>
              <a:rPr lang="tr-TR" dirty="0" smtClean="0"/>
              <a:t>Kalp kaynaklı (</a:t>
            </a:r>
            <a:r>
              <a:rPr lang="tr-TR" dirty="0" err="1" smtClean="0"/>
              <a:t>kardiyojenik</a:t>
            </a:r>
            <a:r>
              <a:rPr lang="tr-TR" dirty="0" smtClean="0"/>
              <a:t>), sıvı eksikliğine bağlı (</a:t>
            </a:r>
            <a:r>
              <a:rPr lang="tr-TR" dirty="0" err="1" smtClean="0"/>
              <a:t>hipovolemik</a:t>
            </a:r>
            <a:r>
              <a:rPr lang="tr-TR" dirty="0" smtClean="0"/>
              <a:t>), zehirlenme sonucu (</a:t>
            </a:r>
            <a:r>
              <a:rPr lang="tr-TR" dirty="0" err="1" smtClean="0"/>
              <a:t>toksik</a:t>
            </a:r>
            <a:r>
              <a:rPr lang="tr-TR" dirty="0" smtClean="0"/>
              <a:t>), enfeksiyon sonucu (septik) veya </a:t>
            </a:r>
            <a:r>
              <a:rPr lang="tr-TR" dirty="0" err="1" smtClean="0"/>
              <a:t>allerjik</a:t>
            </a:r>
            <a:r>
              <a:rPr lang="tr-TR" dirty="0" smtClean="0"/>
              <a:t> reaksiyon sonucu (</a:t>
            </a:r>
            <a:r>
              <a:rPr lang="tr-TR" dirty="0" err="1" smtClean="0"/>
              <a:t>anafilaktik</a:t>
            </a:r>
            <a:r>
              <a:rPr lang="tr-TR" dirty="0" smtClean="0"/>
              <a:t>) olarak 5 temel tipi vardır. </a:t>
            </a:r>
          </a:p>
        </p:txBody>
      </p:sp>
    </p:spTree>
    <p:extLst>
      <p:ext uri="{BB962C8B-B14F-4D97-AF65-F5344CB8AC3E}">
        <p14:creationId xmlns:p14="http://schemas.microsoft.com/office/powerpoint/2010/main" val="2723522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Bilinç bulanıklığı veya kaybı, hipotansiyon, hızlı ve zayıf nabız, hızlı ve yüzeysel solunum, ciltte solukluk ve nemlilik, endişe ve huzursuzluk durumu, baş dönmesi, dudak çevresinde solukluk veya morarma görülür.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4459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Eritrositler oksijen, karbondioksit ve hidrojen iyonları taşır</a:t>
            </a:r>
          </a:p>
          <a:p>
            <a:r>
              <a:rPr lang="tr-TR" dirty="0" smtClean="0"/>
              <a:t>Lökositler savunmadan sorumludur</a:t>
            </a:r>
          </a:p>
          <a:p>
            <a:r>
              <a:rPr lang="tr-TR" dirty="0" err="1" smtClean="0"/>
              <a:t>Trombositler</a:t>
            </a:r>
            <a:r>
              <a:rPr lang="tr-TR" dirty="0" smtClean="0"/>
              <a:t> kanın pıhtılaşmasını sağlar</a:t>
            </a:r>
          </a:p>
          <a:p>
            <a:r>
              <a:rPr lang="tr-TR" dirty="0" smtClean="0"/>
              <a:t>Kan hastalıkları eritrositler ve lökositler</a:t>
            </a:r>
          </a:p>
          <a:p>
            <a:r>
              <a:rPr lang="tr-TR" dirty="0" smtClean="0"/>
              <a:t>Kanama bozuklukları </a:t>
            </a:r>
            <a:r>
              <a:rPr lang="tr-TR" dirty="0" err="1" smtClean="0"/>
              <a:t>tormbositler</a:t>
            </a:r>
            <a:r>
              <a:rPr lang="tr-TR" dirty="0" smtClean="0"/>
              <a:t>, pıhtılaşma faktörleri, damarsal ve </a:t>
            </a:r>
            <a:r>
              <a:rPr lang="tr-TR" dirty="0" err="1" smtClean="0"/>
              <a:t>fibrinolitik</a:t>
            </a:r>
            <a:r>
              <a:rPr lang="tr-TR" dirty="0" smtClean="0"/>
              <a:t> problemlerle ilgilidir.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0875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Eritrositlerle ilgili hastalıklar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Anemi: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P</a:t>
            </a:r>
            <a:r>
              <a:rPr lang="tr-TR" dirty="0" err="1" smtClean="0"/>
              <a:t>eriferik</a:t>
            </a:r>
            <a:r>
              <a:rPr lang="tr-TR" dirty="0" smtClean="0"/>
              <a:t> kanda eritrosit sayısının azalması sonucunda kanın oksijen taşıma kapasitesi azalır.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Demir eksikliği anemisi; kan kaybı sonucu </a:t>
            </a:r>
          </a:p>
          <a:p>
            <a:pPr marL="0" indent="0">
              <a:buNone/>
            </a:pPr>
            <a:r>
              <a:rPr lang="tr-TR" dirty="0" smtClean="0"/>
              <a:t>Eritrosit yapımının baskılanması sonucu klinik olarak demir, B-12 vitamini (</a:t>
            </a:r>
            <a:r>
              <a:rPr lang="tr-TR" dirty="0" err="1" smtClean="0"/>
              <a:t>pernisiyöz</a:t>
            </a:r>
            <a:r>
              <a:rPr lang="tr-TR" dirty="0" smtClean="0"/>
              <a:t> anemi) ve </a:t>
            </a:r>
            <a:r>
              <a:rPr lang="tr-TR" dirty="0" err="1" smtClean="0"/>
              <a:t>folik</a:t>
            </a:r>
            <a:r>
              <a:rPr lang="tr-TR" dirty="0" smtClean="0"/>
              <a:t> asit eksikliği anemileri gelişir.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5440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Aplastik</a:t>
            </a:r>
            <a:r>
              <a:rPr lang="tr-TR" dirty="0" smtClean="0"/>
              <a:t> anemide </a:t>
            </a:r>
            <a:r>
              <a:rPr lang="tr-TR" dirty="0" err="1" smtClean="0"/>
              <a:t>sitotiksik</a:t>
            </a:r>
            <a:r>
              <a:rPr lang="tr-TR" dirty="0" smtClean="0"/>
              <a:t> ilaçların etkisi ile kemik iliği aktivitesi baskılanır. Artmış yıkım nedeni ile </a:t>
            </a:r>
            <a:r>
              <a:rPr lang="tr-TR" dirty="0" err="1" smtClean="0"/>
              <a:t>hemolitik</a:t>
            </a:r>
            <a:r>
              <a:rPr lang="tr-TR" dirty="0" smtClean="0"/>
              <a:t> anemi gelişir. Klinik olarak </a:t>
            </a:r>
            <a:r>
              <a:rPr lang="tr-TR" dirty="0" err="1" smtClean="0"/>
              <a:t>talasemi</a:t>
            </a:r>
            <a:r>
              <a:rPr lang="tr-TR" dirty="0" smtClean="0"/>
              <a:t>, glikoz-fosfat </a:t>
            </a:r>
            <a:r>
              <a:rPr lang="tr-TR" dirty="0" err="1" smtClean="0"/>
              <a:t>dehidrojenaz</a:t>
            </a:r>
            <a:r>
              <a:rPr lang="tr-TR" dirty="0" smtClean="0"/>
              <a:t> eksikliği anemisi ve orak hücreli anemi görülür. </a:t>
            </a:r>
          </a:p>
          <a:p>
            <a:r>
              <a:rPr lang="tr-TR" dirty="0" smtClean="0"/>
              <a:t>Teşhis kan tablosunun değerlendirilmesi</a:t>
            </a:r>
          </a:p>
          <a:p>
            <a:r>
              <a:rPr lang="tr-TR" dirty="0" smtClean="0"/>
              <a:t>Tedavi sebebe yöneliktir.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6269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Anemide ağız bulguları; dilde </a:t>
            </a:r>
            <a:r>
              <a:rPr lang="tr-TR" dirty="0" err="1" smtClean="0"/>
              <a:t>atrofi</a:t>
            </a:r>
            <a:r>
              <a:rPr lang="tr-TR" dirty="0" smtClean="0"/>
              <a:t>, </a:t>
            </a:r>
            <a:r>
              <a:rPr lang="tr-TR" dirty="0" err="1" smtClean="0"/>
              <a:t>glossit</a:t>
            </a:r>
            <a:r>
              <a:rPr lang="tr-TR" dirty="0" smtClean="0"/>
              <a:t>, yanma ve ağrı, tat bozukluğu, dudak köşesinde </a:t>
            </a:r>
            <a:r>
              <a:rPr lang="tr-TR" dirty="0" err="1" smtClean="0"/>
              <a:t>ragatlar</a:t>
            </a:r>
            <a:r>
              <a:rPr lang="tr-TR" dirty="0" smtClean="0"/>
              <a:t>, ağız mukozasında solukluk </a:t>
            </a:r>
          </a:p>
          <a:p>
            <a:r>
              <a:rPr lang="tr-TR" dirty="0" smtClean="0"/>
              <a:t>Demir eksikliğinde dil </a:t>
            </a:r>
            <a:r>
              <a:rPr lang="tr-TR" dirty="0" err="1" smtClean="0"/>
              <a:t>papillaları</a:t>
            </a:r>
            <a:r>
              <a:rPr lang="tr-TR" dirty="0" smtClean="0"/>
              <a:t> </a:t>
            </a:r>
            <a:r>
              <a:rPr lang="tr-TR" dirty="0" err="1" smtClean="0"/>
              <a:t>atrofiye</a:t>
            </a:r>
            <a:r>
              <a:rPr lang="tr-TR" dirty="0" smtClean="0"/>
              <a:t> uğrayıp dil yüzeyi parlak ve pürüzsüz görülür. </a:t>
            </a:r>
          </a:p>
          <a:p>
            <a:r>
              <a:rPr lang="tr-TR" dirty="0" smtClean="0"/>
              <a:t>Sebepsiz, lokal, </a:t>
            </a:r>
            <a:r>
              <a:rPr lang="tr-TR" dirty="0" err="1" smtClean="0"/>
              <a:t>atipik</a:t>
            </a:r>
            <a:r>
              <a:rPr lang="tr-TR" dirty="0" smtClean="0"/>
              <a:t> ve tedaviye cevap vermeyen </a:t>
            </a:r>
            <a:r>
              <a:rPr lang="tr-TR" dirty="0" err="1" smtClean="0"/>
              <a:t>ülserasyonlar</a:t>
            </a:r>
            <a:r>
              <a:rPr lang="tr-TR" dirty="0" smtClean="0"/>
              <a:t> ile birlikte oral </a:t>
            </a:r>
            <a:r>
              <a:rPr lang="tr-TR" dirty="0" err="1" smtClean="0"/>
              <a:t>kandidiyazis</a:t>
            </a:r>
            <a:r>
              <a:rPr lang="tr-TR" dirty="0" smtClean="0"/>
              <a:t> gelişir.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4634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Talasemide</a:t>
            </a:r>
            <a:r>
              <a:rPr lang="tr-TR" dirty="0" smtClean="0"/>
              <a:t> özellikle üst çene kemik iliği belirgin şekilde büyür. Dişeti </a:t>
            </a:r>
            <a:r>
              <a:rPr lang="tr-TR" dirty="0" err="1" smtClean="0"/>
              <a:t>inflamasyonu</a:t>
            </a:r>
            <a:r>
              <a:rPr lang="tr-TR" dirty="0" smtClean="0"/>
              <a:t>, diş dizilim ve kapanış bozuklukları gelişir.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877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anemilerde </a:t>
            </a:r>
            <a:r>
              <a:rPr lang="tr-TR" dirty="0" err="1" smtClean="0"/>
              <a:t>dental</a:t>
            </a:r>
            <a:r>
              <a:rPr lang="tr-TR" dirty="0" smtClean="0"/>
              <a:t> tedaviler kan tablosunun düzeldiği ve stabil hale geldiği dönemde yapılır. Cerrahi işlemler öncesi antibiyotik </a:t>
            </a:r>
            <a:r>
              <a:rPr lang="tr-TR" dirty="0" err="1" smtClean="0"/>
              <a:t>proflaksisi</a:t>
            </a:r>
            <a:r>
              <a:rPr lang="tr-TR" dirty="0" smtClean="0"/>
              <a:t> (orak hücreli anemi ve </a:t>
            </a:r>
            <a:r>
              <a:rPr lang="tr-TR" dirty="0" err="1" smtClean="0"/>
              <a:t>talasemi</a:t>
            </a:r>
            <a:r>
              <a:rPr lang="tr-TR" dirty="0" smtClean="0"/>
              <a:t>) yapılmalıdır. </a:t>
            </a:r>
          </a:p>
          <a:p>
            <a:r>
              <a:rPr lang="tr-TR" dirty="0" smtClean="0"/>
              <a:t>Orak hücreli anemide </a:t>
            </a:r>
            <a:r>
              <a:rPr lang="tr-TR" dirty="0" err="1" smtClean="0"/>
              <a:t>oksijenizasyon</a:t>
            </a:r>
            <a:r>
              <a:rPr lang="tr-TR" dirty="0" smtClean="0"/>
              <a:t> gerekir. </a:t>
            </a:r>
          </a:p>
          <a:p>
            <a:r>
              <a:rPr lang="tr-TR" dirty="0" err="1" smtClean="0"/>
              <a:t>Sedatif</a:t>
            </a:r>
            <a:r>
              <a:rPr lang="tr-TR" dirty="0" smtClean="0"/>
              <a:t> olarak kullanılan </a:t>
            </a:r>
            <a:r>
              <a:rPr lang="tr-TR" dirty="0" err="1" smtClean="0"/>
              <a:t>nitröz</a:t>
            </a:r>
            <a:r>
              <a:rPr lang="tr-TR" dirty="0" smtClean="0"/>
              <a:t> oksit </a:t>
            </a:r>
            <a:r>
              <a:rPr lang="tr-TR" dirty="0" err="1" smtClean="0"/>
              <a:t>pernisiyöz</a:t>
            </a:r>
            <a:r>
              <a:rPr lang="tr-TR" dirty="0" smtClean="0"/>
              <a:t> anemiye neden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686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Polistemi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	E</a:t>
            </a:r>
            <a:r>
              <a:rPr lang="tr-TR" dirty="0" smtClean="0"/>
              <a:t>ritrositlerin normalden fazla üretilmesidir.</a:t>
            </a:r>
          </a:p>
          <a:p>
            <a:pPr marL="0" indent="0">
              <a:buNone/>
            </a:pPr>
            <a:r>
              <a:rPr lang="tr-TR" dirty="0" err="1" smtClean="0"/>
              <a:t>Tromboz</a:t>
            </a:r>
            <a:r>
              <a:rPr lang="tr-TR" dirty="0" smtClean="0"/>
              <a:t> gelişebilir. </a:t>
            </a:r>
          </a:p>
          <a:p>
            <a:pPr marL="0" indent="0">
              <a:buNone/>
            </a:pPr>
            <a:r>
              <a:rPr lang="tr-TR" dirty="0" smtClean="0"/>
              <a:t>Dişetlerinde ödem ve kanama görülür. Kanamaya eğilimlidir, cerrahi işlemlerden sonra kanama kontrolü ve takip gereklidir.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40509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378</Words>
  <Application>Microsoft Office PowerPoint</Application>
  <PresentationFormat>Ekran Gösterisi (4:3)</PresentationFormat>
  <Paragraphs>83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Ofis Teması</vt:lpstr>
      <vt:lpstr>Kan hastalıkları ve kanama bozuklukları</vt:lpstr>
      <vt:lpstr>PowerPoint Sunusu</vt:lpstr>
      <vt:lpstr>PowerPoint Sunusu</vt:lpstr>
      <vt:lpstr>Eritrositlerle ilgili hastalıklar</vt:lpstr>
      <vt:lpstr>PowerPoint Sunusu</vt:lpstr>
      <vt:lpstr>PowerPoint Sunusu</vt:lpstr>
      <vt:lpstr>PowerPoint Sunusu</vt:lpstr>
      <vt:lpstr>PowerPoint Sunusu</vt:lpstr>
      <vt:lpstr>PowerPoint Sunusu</vt:lpstr>
      <vt:lpstr>Lökositlerle ilgili hastalıklar</vt:lpstr>
      <vt:lpstr>PowerPoint Sunusu</vt:lpstr>
      <vt:lpstr>PowerPoint Sunusu</vt:lpstr>
      <vt:lpstr>PowerPoint Sunusu</vt:lpstr>
      <vt:lpstr>PowerPoint Sunusu</vt:lpstr>
      <vt:lpstr>Kanama bozuklukları</vt:lpstr>
      <vt:lpstr>PowerPoint Sunusu</vt:lpstr>
      <vt:lpstr>PowerPoint Sunusu</vt:lpstr>
      <vt:lpstr>PowerPoint Sunusu</vt:lpstr>
      <vt:lpstr>PowerPoint Sunusu</vt:lpstr>
      <vt:lpstr>Hemodinamik hastalıklar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9</cp:revision>
  <dcterms:created xsi:type="dcterms:W3CDTF">2018-10-07T20:21:04Z</dcterms:created>
  <dcterms:modified xsi:type="dcterms:W3CDTF">2018-10-14T20:10:29Z</dcterms:modified>
</cp:coreProperties>
</file>