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1" r:id="rId8"/>
    <p:sldId id="262" r:id="rId9"/>
    <p:sldId id="263" r:id="rId10"/>
    <p:sldId id="266" r:id="rId11"/>
    <p:sldId id="264"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632"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11" name="Slide Number Placeholder 10"/>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9" name="Slide Number Placeholder 8"/>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4" name="Footer Placeholder 3"/>
          <p:cNvSpPr>
            <a:spLocks noGrp="1"/>
          </p:cNvSpPr>
          <p:nvPr>
            <p:ph type="ftr" sz="quarter" idx="11"/>
          </p:nvPr>
        </p:nvSpPr>
        <p:spPr/>
        <p:txBody>
          <a:bodyPr/>
          <a:lstStyle>
            <a:extLst/>
          </a:lstStyle>
          <a:p>
            <a:endParaRPr lang="tr-TR"/>
          </a:p>
        </p:txBody>
      </p:sp>
      <p:sp>
        <p:nvSpPr>
          <p:cNvPr id="5" name="Slide Number Placeholder 4"/>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3" name="Footer Placeholder 2"/>
          <p:cNvSpPr>
            <a:spLocks noGrp="1"/>
          </p:cNvSpPr>
          <p:nvPr>
            <p:ph type="ftr" sz="quarter" idx="11"/>
          </p:nvPr>
        </p:nvSpPr>
        <p:spPr/>
        <p:txBody>
          <a:bodyPr/>
          <a:lstStyle>
            <a:extLst/>
          </a:lstStyle>
          <a:p>
            <a:endParaRPr lang="tr-TR"/>
          </a:p>
        </p:txBody>
      </p:sp>
      <p:sp>
        <p:nvSpPr>
          <p:cNvPr id="4" name="Slide Number Placeholder 3"/>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CD9BF90A-C7EA-44DB-8F9F-BC5E5DDE235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0CFFD99-F7E1-4B43-BE18-15F67C311F60}"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CD9BF90A-C7EA-44DB-8F9F-BC5E5DDE2354}" type="slidenum">
              <a:rPr lang="tr-TR" smtClean="0"/>
              <a:t>‹#›</a:t>
            </a:fld>
            <a:endParaRPr lang="tr-T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0CFFD99-F7E1-4B43-BE18-15F67C311F60}" type="datetimeFigureOut">
              <a:rPr lang="tr-TR" smtClean="0"/>
              <a:t>25.11.2018</a:t>
            </a:fld>
            <a:endParaRPr lang="tr-T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D9BF90A-C7EA-44DB-8F9F-BC5E5DDE235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b="1" dirty="0" smtClean="0"/>
              <a:t/>
            </a:r>
            <a:br>
              <a:rPr lang="tr-TR" b="1" dirty="0" smtClean="0"/>
            </a:br>
            <a:r>
              <a:rPr lang="tr-TR" b="1" dirty="0" smtClean="0"/>
              <a:t>ÇAĞDAŞ </a:t>
            </a:r>
            <a:r>
              <a:rPr lang="tr-TR" b="1" dirty="0"/>
              <a:t>MATEMATİĞİN DOĞUŞU</a:t>
            </a:r>
            <a:r>
              <a:rPr lang="tr-TR" dirty="0"/>
              <a:t/>
            </a:r>
            <a:br>
              <a:rPr lang="tr-TR" dirty="0"/>
            </a:b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Matematiğe yeni bir nesne olarak katılan küme kullanılarak belli aksiyomları sağlayan grup adıyla yeni bir matematiksel nesne daha oluşturuldu. </a:t>
            </a:r>
            <a:endParaRPr lang="tr-TR" dirty="0" smtClean="0"/>
          </a:p>
          <a:p>
            <a:endParaRPr lang="tr-TR" dirty="0" smtClean="0"/>
          </a:p>
          <a:p>
            <a:r>
              <a:rPr lang="tr-TR" dirty="0" smtClean="0"/>
              <a:t>Kısa </a:t>
            </a:r>
            <a:r>
              <a:rPr lang="tr-TR" dirty="0" smtClean="0"/>
              <a:t>zamanda bu soyut matematiksel nesne, denklemlerin çözümünde, sayılar kuramında, </a:t>
            </a:r>
            <a:r>
              <a:rPr lang="tr-TR" dirty="0" smtClean="0"/>
              <a:t>diferensiyel </a:t>
            </a:r>
            <a:r>
              <a:rPr lang="tr-TR" dirty="0" smtClean="0"/>
              <a:t>geometride yaygın bir kullanım alanı buldu.</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a:ln>
            <a:solidFill>
              <a:schemeClr val="accent1"/>
            </a:solidFill>
          </a:ln>
        </p:spPr>
        <p:txBody>
          <a:bodyPr>
            <a:normAutofit/>
          </a:bodyPr>
          <a:lstStyle/>
          <a:p>
            <a:pPr>
              <a:buNone/>
            </a:pPr>
            <a:r>
              <a:rPr lang="tr-TR" b="1" dirty="0" smtClean="0"/>
              <a:t>   Modern </a:t>
            </a:r>
            <a:r>
              <a:rPr lang="tr-TR" b="1" dirty="0" smtClean="0"/>
              <a:t>matematiği karakterize eden gelişmelerden biri de Euclid-dışı </a:t>
            </a:r>
            <a:r>
              <a:rPr lang="tr-TR" b="1" dirty="0" smtClean="0"/>
              <a:t>geometrilerdir.</a:t>
            </a:r>
          </a:p>
          <a:p>
            <a:pPr>
              <a:buNone/>
            </a:pPr>
            <a:r>
              <a:rPr lang="tr-TR" b="1" dirty="0" smtClean="0"/>
              <a:t>   </a:t>
            </a:r>
          </a:p>
          <a:p>
            <a:r>
              <a:rPr lang="tr-TR" b="1" dirty="0" smtClean="0"/>
              <a:t> </a:t>
            </a:r>
            <a:r>
              <a:rPr lang="tr-TR" b="1" dirty="0" smtClean="0"/>
              <a:t>  </a:t>
            </a:r>
            <a:r>
              <a:rPr lang="tr-TR" dirty="0" smtClean="0"/>
              <a:t>Bilindiği </a:t>
            </a:r>
            <a:r>
              <a:rPr lang="tr-TR" dirty="0" smtClean="0"/>
              <a:t>gibi Euclid’in 5. postulatından çıkarılan </a:t>
            </a:r>
            <a:r>
              <a:rPr lang="tr-TR" dirty="0" smtClean="0"/>
              <a:t>sonucu </a:t>
            </a:r>
            <a:r>
              <a:rPr lang="tr-TR" dirty="0" smtClean="0"/>
              <a:t>kendisinden sonra Ömer Hayyam, NasureddinTusi, Lambert, Lobachevsky, Bolyai gibi birçok matematikçi tarafından </a:t>
            </a:r>
            <a:r>
              <a:rPr lang="tr-TR" dirty="0" smtClean="0"/>
              <a:t>tartışılmıştır. Özellikle</a:t>
            </a:r>
            <a:r>
              <a:rPr lang="tr-TR" dirty="0" smtClean="0"/>
              <a:t>, Lobachevsky’nin hiperbolik geometri olarak yürüttüğü çalışmaları Riemann tarafından değerlendirildi</a:t>
            </a:r>
            <a:r>
              <a:rPr lang="tr-TR" dirty="0" smtClean="0"/>
              <a:t>.</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99044"/>
          </a:xfrm>
        </p:spPr>
        <p:txBody>
          <a:bodyPr>
            <a:normAutofit fontScale="85000" lnSpcReduction="10000"/>
          </a:bodyPr>
          <a:lstStyle/>
          <a:p>
            <a:r>
              <a:rPr lang="tr-TR" dirty="0" smtClean="0"/>
              <a:t>19 uncu yüzyıl matematiğinin mirasını devralan son yüzyılın matematikçileri yeni kuramlar ve çalışma alanlarıyla matematik bilimindeki birikimi bir kat daha artırmış oldu. Günümüz matematiği bir önceki yüzyılın matematiğinden daha soyut bir yapıya dönüştü. Farklı matematiksel yapılar ve uzaylar yeni çalışma alanları ortaya çıkardı. Bulanık mantık kuramı elektronikte ve programcılıkta önemli bir uygulama alanı buldu. </a:t>
            </a:r>
            <a:endParaRPr lang="tr-TR" dirty="0" smtClean="0"/>
          </a:p>
          <a:p>
            <a:endParaRPr lang="tr-TR" dirty="0" smtClean="0"/>
          </a:p>
          <a:p>
            <a:r>
              <a:rPr lang="tr-TR" dirty="0" smtClean="0"/>
              <a:t>Bilgisayar </a:t>
            </a:r>
            <a:r>
              <a:rPr lang="tr-TR" dirty="0" smtClean="0"/>
              <a:t>teknolojisinin matematikçilere sağladığı imkanlar sonucu fraktal geometri ve kaos kuramı son yılların gözde çalışma alanları olmuştur. Şüphesiz nasıl ki bu yüzyılın matematiği öncekine göre daha soyut, kavramsal ve yapısal ise gelecek yüzyılın matematiği de bu yüzyılın matematiğinden çok daha farklı olacaktır.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98978"/>
          </a:xfrm>
        </p:spPr>
        <p:txBody>
          <a:bodyPr>
            <a:normAutofit fontScale="77500" lnSpcReduction="20000"/>
          </a:bodyPr>
          <a:lstStyle/>
          <a:p>
            <a:r>
              <a:rPr lang="tr-TR" dirty="0" smtClean="0"/>
              <a:t>Yaklaşık sekiz asırlık bir dönemde Ortadoğu, İran ve Türkistan’da yürütülen bilimsel faaliyetler Eski Yunan matematiğini işleyerek çok daha ileri konumlara taşımıştır</a:t>
            </a:r>
            <a:r>
              <a:rPr lang="tr-TR" dirty="0" smtClean="0"/>
              <a:t>. Eudoxous’un</a:t>
            </a:r>
            <a:r>
              <a:rPr lang="tr-TR" dirty="0" smtClean="0"/>
              <a:t>, Diophantus’un ve </a:t>
            </a:r>
            <a:r>
              <a:rPr lang="tr-TR" dirty="0" smtClean="0"/>
              <a:t>Archimedes’in cebiri </a:t>
            </a:r>
            <a:r>
              <a:rPr lang="tr-TR" dirty="0" smtClean="0"/>
              <a:t>çok gerilerde kaldı. Harizmi, Abu Kamil, Karkhi ve Hayyam ile cebirde önemli ilerlemeler oldu, yeni algoritmalar geliştirildi, kübik denklemler sınıflandırıldı, birçoğunun rasyonel çözümleri bulundu</a:t>
            </a:r>
            <a:r>
              <a:rPr lang="tr-TR" dirty="0" smtClean="0"/>
              <a:t>. Ptolemy’nin </a:t>
            </a:r>
            <a:r>
              <a:rPr lang="tr-TR" dirty="0" smtClean="0"/>
              <a:t>astronomisi yerinde durmuyordu. Ebul Vefa, Beyruni ve Uluğ Bey ile astronomi çok ilerlemişti. Artık güneş sistemi </a:t>
            </a:r>
            <a:r>
              <a:rPr lang="tr-TR" dirty="0" smtClean="0"/>
              <a:t>biliniyordu </a:t>
            </a:r>
            <a:r>
              <a:rPr lang="tr-TR" dirty="0" smtClean="0"/>
              <a:t>ve dünyanın güneşin etrafında döndüğünün ispatı Galile’den çok önce Beyruni tarafından kanıtlanmıştı</a:t>
            </a:r>
            <a:r>
              <a:rPr lang="tr-TR" dirty="0" smtClean="0"/>
              <a:t>. Avrupa’nın </a:t>
            </a:r>
            <a:r>
              <a:rPr lang="tr-TR" dirty="0" smtClean="0"/>
              <a:t>trigonometriye ekleyeceği fazla bir şey yoktu. Trigonometrik oranlar biliniyor, açıların trigonometrik değerleri en hassas bir şekilde hesaplanabiliyordu. Pi sayısının değeri virgülden sonra dokuzuncu basamağa kadar hesaplanabiliyordu.</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41854"/>
          </a:xfrm>
        </p:spPr>
        <p:txBody>
          <a:bodyPr>
            <a:normAutofit/>
          </a:bodyPr>
          <a:lstStyle/>
          <a:p>
            <a:r>
              <a:rPr lang="tr-TR" b="1" dirty="0" smtClean="0"/>
              <a:t>Doğudan gelen bu birikim Avrupa’nın çağdaş matematiği kurması için yeterli alt yapıyı hazırlamıştı</a:t>
            </a:r>
            <a:r>
              <a:rPr lang="tr-TR" b="1" dirty="0" smtClean="0"/>
              <a:t>.</a:t>
            </a:r>
          </a:p>
          <a:p>
            <a:pPr>
              <a:buNone/>
            </a:pPr>
            <a:endParaRPr lang="tr-TR" b="1" dirty="0" smtClean="0"/>
          </a:p>
          <a:p>
            <a:r>
              <a:rPr lang="tr-TR" dirty="0" smtClean="0"/>
              <a:t/>
            </a:r>
            <a:br>
              <a:rPr lang="tr-TR" dirty="0" smtClean="0"/>
            </a:br>
            <a:r>
              <a:rPr lang="tr-TR" dirty="0" smtClean="0"/>
              <a:t>Sözgelimi, Hayyam’ın çözümlerinden yararlanarak yeni yöntemler geliştirmek Cardano’ya kalıyordu. Gerçekten, Cardano 1545 yıllarında </a:t>
            </a:r>
            <a:r>
              <a:rPr lang="tr-TR" dirty="0" smtClean="0"/>
              <a:t>kübik </a:t>
            </a:r>
            <a:r>
              <a:rPr lang="tr-TR" dirty="0" smtClean="0"/>
              <a:t>denklemlerin çözümünü veren formülü </a:t>
            </a:r>
            <a:r>
              <a:rPr lang="tr-TR" dirty="0" smtClean="0"/>
              <a:t>buldu.</a:t>
            </a:r>
            <a:endParaRPr lang="tr-TR" dirty="0" smtClean="0"/>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70416"/>
          </a:xfrm>
        </p:spPr>
        <p:txBody>
          <a:bodyPr>
            <a:normAutofit/>
          </a:bodyPr>
          <a:lstStyle/>
          <a:p>
            <a:r>
              <a:rPr lang="tr-TR" b="1" dirty="0" smtClean="0"/>
              <a:t>Denklem çözümlerinde kökün </a:t>
            </a:r>
            <a:r>
              <a:rPr lang="tr-TR" b="1" dirty="0" smtClean="0"/>
              <a:t>içi negatif çıkınca çözüm ne olacaktı</a:t>
            </a:r>
            <a:r>
              <a:rPr lang="tr-TR" b="1" dirty="0" smtClean="0"/>
              <a:t>?</a:t>
            </a:r>
          </a:p>
          <a:p>
            <a:endParaRPr lang="tr-TR" b="1" dirty="0" smtClean="0"/>
          </a:p>
          <a:p>
            <a:r>
              <a:rPr lang="tr-TR" dirty="0" smtClean="0"/>
              <a:t/>
            </a:r>
            <a:br>
              <a:rPr lang="tr-TR" dirty="0" smtClean="0"/>
            </a:br>
            <a:r>
              <a:rPr lang="tr-TR" dirty="0" smtClean="0"/>
              <a:t>Bunun cevabı Cardano’dan yaklaşık 300 yıl sonra Gauss tarafından </a:t>
            </a:r>
            <a:r>
              <a:rPr lang="tr-TR" dirty="0" smtClean="0"/>
              <a:t>verildi. Gauss </a:t>
            </a:r>
            <a:r>
              <a:rPr lang="tr-TR" dirty="0" smtClean="0"/>
              <a:t>(1777 – 1855) herhangi bir cebirsel denklemin köklerinin </a:t>
            </a:r>
            <a:r>
              <a:rPr lang="tr-TR" dirty="0" smtClean="0"/>
              <a:t>karmaşık kökler </a:t>
            </a:r>
            <a:r>
              <a:rPr lang="tr-TR" dirty="0" smtClean="0"/>
              <a:t>olabileceğini gösterdi.</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fontScale="92500" lnSpcReduction="20000"/>
          </a:bodyPr>
          <a:lstStyle/>
          <a:p>
            <a:r>
              <a:rPr lang="tr-TR" dirty="0" smtClean="0"/>
              <a:t>Doğuda üretilemeyen fakat çağdaş matematikte dönüm noktası niteliğinde önemli gelişmeler oldu. Bunlardan biri Descartes’in koordinat düzlemi diğeri ise Cantor’un küme kavramıdır</a:t>
            </a:r>
            <a:r>
              <a:rPr lang="tr-TR" dirty="0" smtClean="0"/>
              <a:t>. Descartes  koordinat </a:t>
            </a:r>
            <a:r>
              <a:rPr lang="tr-TR" dirty="0" smtClean="0"/>
              <a:t>düzlemini tanımlamakla belki de çağlar boyu matematiğe getirilmiş en büyük katkılardan birini yapmıştır. Yunan geleneğinde </a:t>
            </a:r>
            <a:r>
              <a:rPr lang="tr-TR" dirty="0" smtClean="0"/>
              <a:t>cebiri geometrikselleştirme </a:t>
            </a:r>
            <a:r>
              <a:rPr lang="tr-TR" dirty="0" smtClean="0"/>
              <a:t>vardır bunu Euclid’in ve daha </a:t>
            </a:r>
            <a:r>
              <a:rPr lang="tr-TR" dirty="0" smtClean="0"/>
              <a:t>sonra da Harezmi’nin </a:t>
            </a:r>
            <a:r>
              <a:rPr lang="tr-TR" dirty="0" smtClean="0"/>
              <a:t>çalışmalarında görmekteyiz. Descartes ile birlikte geometrik nesne, kavram ve ilişkiler cebirsel denklemlerle ifade edilerek geometrinin cebirselleştirilmesi yönünde ilk adımlar atıldı</a:t>
            </a:r>
            <a:r>
              <a:rPr lang="tr-TR" dirty="0" smtClean="0"/>
              <a:t>. </a:t>
            </a:r>
          </a:p>
          <a:p>
            <a:endParaRPr lang="tr-TR" dirty="0" smtClean="0"/>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dirty="0" smtClean="0"/>
              <a:t>Geometrinin cebirselleştirilmesi matematiğin Yunan geleneğinin dışına çıkılması anlamına gelmektedir. Bu hareket ilerde analitik geometri ve analizin gelişmesi için çok daha elverişli bir alt yapı hazırlamıştır.</a:t>
            </a:r>
          </a:p>
          <a:p>
            <a:r>
              <a:rPr lang="tr-TR" dirty="0" smtClean="0"/>
              <a:t>Çok sade olan bu tanım yeni bir geometrinin ve analizin doğmasına imkan vermiştir. Descartes’in koordinat düzlemiyle birlikte trigonometri, merkezi başlangıç noktası olan birim çember üzerine taşındı.</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b="1" dirty="0" smtClean="0"/>
              <a:t>Descartes’in keşfinin analizin gelişmesinde nasıl kullanıldığına bir bakalım</a:t>
            </a:r>
            <a:r>
              <a:rPr lang="tr-TR" b="1" dirty="0" smtClean="0"/>
              <a:t>.</a:t>
            </a:r>
          </a:p>
          <a:p>
            <a:pPr>
              <a:buNone/>
            </a:pPr>
            <a:r>
              <a:rPr lang="tr-TR" dirty="0" smtClean="0"/>
              <a:t/>
            </a:r>
            <a:br>
              <a:rPr lang="tr-TR" dirty="0" smtClean="0"/>
            </a:br>
            <a:r>
              <a:rPr lang="tr-TR" dirty="0" smtClean="0"/>
              <a:t>Descartes’in çağdaşı </a:t>
            </a:r>
            <a:r>
              <a:rPr lang="tr-TR" dirty="0" smtClean="0"/>
              <a:t>Fermat </a:t>
            </a:r>
            <a:r>
              <a:rPr lang="tr-TR" dirty="0" smtClean="0"/>
              <a:t>analitik geometri yaklaşımını kullanarak eğrinin düzlemdeki grafiği üzerindeki bir noktadaki limiti ile o noktadaki teğeti arasındaki ilişkiyi inceledi. Bu çalışmalar daha sonra türev kavramı için Newton’a ve Leibniz’e ilham verecektir.</a:t>
            </a:r>
          </a:p>
          <a:p>
            <a:pPr>
              <a:buNone/>
            </a:pPr>
            <a:endParaRPr lang="tr-TR" dirty="0" smtClean="0"/>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fontScale="85000" lnSpcReduction="10000"/>
          </a:bodyPr>
          <a:lstStyle/>
          <a:p>
            <a:pPr>
              <a:buNone/>
            </a:pPr>
            <a:r>
              <a:rPr lang="tr-TR" b="1" dirty="0" smtClean="0"/>
              <a:t>   Karmaşık </a:t>
            </a:r>
            <a:r>
              <a:rPr lang="tr-TR" b="1" dirty="0" smtClean="0"/>
              <a:t>sayılar tanımlanırken Descartes’in kartezyen geometrisinden yararlanılmıştır.</a:t>
            </a:r>
            <a:endParaRPr lang="tr-TR" dirty="0" smtClean="0"/>
          </a:p>
          <a:p>
            <a:endParaRPr lang="tr-TR" dirty="0" smtClean="0"/>
          </a:p>
          <a:p>
            <a:r>
              <a:rPr lang="tr-TR" dirty="0" smtClean="0"/>
              <a:t>Yeni </a:t>
            </a:r>
            <a:r>
              <a:rPr lang="tr-TR" dirty="0" smtClean="0"/>
              <a:t>tanımlamada x-ekseni üzerindeki bütün noktalar (x,0) ve y-ekseni üzerindeki noktalar da (0,y) şeklinde ikililerdir.P noktası ise (x,y) ikilisi ile ifade edilir ve bu nokta bir sayıya karşılık gelir.</a:t>
            </a:r>
          </a:p>
          <a:p>
            <a:r>
              <a:rPr lang="tr-TR" dirty="0" smtClean="0"/>
              <a:t> Y-ekseni üzerinde alınan (0, 1) sayısı yerine i kullanılırsa  </a:t>
            </a:r>
            <a:r>
              <a:rPr lang="tr-TR" dirty="0" smtClean="0"/>
              <a:t>i^2= </a:t>
            </a:r>
            <a:r>
              <a:rPr lang="tr-TR" dirty="0" smtClean="0"/>
              <a:t>-1 olur. </a:t>
            </a:r>
            <a:endParaRPr lang="tr-TR" dirty="0" smtClean="0"/>
          </a:p>
          <a:p>
            <a:r>
              <a:rPr lang="tr-TR" dirty="0" smtClean="0"/>
              <a:t>Bu </a:t>
            </a:r>
            <a:r>
              <a:rPr lang="tr-TR" dirty="0" smtClean="0"/>
              <a:t>sembolü ilk defa matematik dünyasına </a:t>
            </a:r>
            <a:r>
              <a:rPr lang="tr-TR" dirty="0" smtClean="0"/>
              <a:t>Euler tanıtmıştır</a:t>
            </a:r>
            <a:r>
              <a:rPr lang="tr-TR" dirty="0" smtClean="0"/>
              <a:t>. Karmaşık düzlemde herhangi nokta ikililer şeklinde gösterileceği </a:t>
            </a:r>
            <a:r>
              <a:rPr lang="tr-TR" dirty="0" smtClean="0"/>
              <a:t>yukarıdaki şekilde de gösterilmiştir. </a:t>
            </a:r>
            <a:r>
              <a:rPr lang="tr-TR" dirty="0" smtClean="0"/>
              <a:t>Bernolli, Leibniz, Euler ve Gauss ile birlikte analizde </a:t>
            </a:r>
            <a:r>
              <a:rPr lang="tr-TR" dirty="0" smtClean="0"/>
              <a:t>sayısız </a:t>
            </a:r>
            <a:r>
              <a:rPr lang="tr-TR" dirty="0" smtClean="0"/>
              <a:t>farklı görünümler </a:t>
            </a:r>
            <a:r>
              <a:rPr lang="tr-TR" dirty="0" smtClean="0"/>
              <a:t>kazanmıştır</a:t>
            </a:r>
            <a:r>
              <a:rPr lang="tr-TR" dirty="0" smtClean="0"/>
              <a:t>.</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fontScale="85000" lnSpcReduction="10000"/>
          </a:bodyPr>
          <a:lstStyle/>
          <a:p>
            <a:r>
              <a:rPr lang="tr-TR" dirty="0" smtClean="0"/>
              <a:t>Şüphesiz koordinat düzleminden sonra modern matematiğin gelişmesinde rol oynayan en önemli keşiflerden birisi de küme kavramıdır.Cantor küme kavramını matematiğe sokarak çeşitli sonsuzluklar tanımladı. Cantor’un bu yaklaşımı matematikte bir devrim niteliğindeydi</a:t>
            </a:r>
            <a:r>
              <a:rPr lang="tr-TR" dirty="0" smtClean="0"/>
              <a:t>. Cantor</a:t>
            </a:r>
            <a:r>
              <a:rPr lang="tr-TR" dirty="0" smtClean="0"/>
              <a:t>, matematikteki geleneksel sonsuzluk anlayışının aksine birden fazla farklı sonsuzlukların olabileceğini söylüyordu. Ona göre sonsuz tek başına bir anlam içermiyordu. Anlamlı olan sonsuz küme kavramıdır</a:t>
            </a:r>
            <a:r>
              <a:rPr lang="tr-TR" dirty="0" smtClean="0"/>
              <a:t>. Günümüzde Cantor’un </a:t>
            </a:r>
            <a:r>
              <a:rPr lang="tr-TR" dirty="0" smtClean="0"/>
              <a:t>düşünceleri tamamıyla kabul edilmiş ve küme kavramı geliştirilmiş olsa bile sonsuz küme kavramını matematik dünyasına kabul ettirmesi kolay olmamıştır</a:t>
            </a:r>
            <a:r>
              <a:rPr lang="tr-TR" dirty="0" smtClean="0"/>
              <a:t>.</a:t>
            </a:r>
          </a:p>
          <a:p>
            <a:endParaRPr lang="tr-TR" dirty="0" smtClean="0"/>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25</TotalTime>
  <Words>611</Words>
  <Application>Microsoft Office PowerPoint</Application>
  <PresentationFormat>On-screen Show (4:3)</PresentationFormat>
  <Paragraphs>29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Aspect</vt:lpstr>
      <vt:lpstr> ÇAĞDAŞ MATEMATİĞİN DOĞUŞU </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ÇAĞDAŞ MATEMATİĞİN DOĞUŞU </dc:title>
  <dc:creator>Canay-Emre</dc:creator>
  <cp:lastModifiedBy>Canay-Emre</cp:lastModifiedBy>
  <cp:revision>20</cp:revision>
  <dcterms:created xsi:type="dcterms:W3CDTF">2018-11-25T13:31:29Z</dcterms:created>
  <dcterms:modified xsi:type="dcterms:W3CDTF">2018-11-25T13:57:06Z</dcterms:modified>
</cp:coreProperties>
</file>