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61" r:id="rId5"/>
    <p:sldId id="258" r:id="rId6"/>
    <p:sldId id="259" r:id="rId7"/>
    <p:sldId id="260" r:id="rId8"/>
    <p:sldId id="266"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Başlık Slaydı">
    <p:spTree>
      <p:nvGrpSpPr>
        <p:cNvPr id="1" name=""/>
        <p:cNvGrpSpPr/>
        <p:nvPr/>
      </p:nvGrpSpPr>
      <p:grpSpPr>
        <a:xfrm>
          <a:off x="0" y="0"/>
          <a:ext cx="0" cy="0"/>
          <a:chOff x="0" y="0"/>
          <a:chExt cx="0" cy="0"/>
        </a:xfrm>
      </p:grpSpPr>
      <p:sp>
        <p:nvSpPr>
          <p:cNvPr id="8" name="7 Başlık"/>
          <p:cNvSpPr>
            <a:spLocks noGrp="1"/>
          </p:cNvSpPr>
          <p:nvPr>
            <p:ph type="ctrTitle" hasCustomPrompt="1"/>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hasCustomPrompt="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457200" y="274638"/>
            <a:ext cx="6019800" cy="5851525"/>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İçerik Yer Tutucusu"/>
          <p:cNvSpPr>
            <a:spLocks noGrp="1"/>
          </p:cNvSpPr>
          <p:nvPr>
            <p:ph sz="quarter" idx="1" hasCustomPrompt="1"/>
          </p:nvPr>
        </p:nvSpPr>
        <p:spPr>
          <a:xfrm>
            <a:off x="457200" y="1219200"/>
            <a:ext cx="8229600"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9" name="8 İçerik Yer Tutucusu"/>
          <p:cNvSpPr>
            <a:spLocks noGrp="1"/>
          </p:cNvSpPr>
          <p:nvPr>
            <p:ph sz="quarter" idx="1" hasCustomPrompt="1"/>
          </p:nvPr>
        </p:nvSpPr>
        <p:spPr>
          <a:xfrm>
            <a:off x="457200" y="1219200"/>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1" name="10 İçerik Yer Tutucusu"/>
          <p:cNvSpPr>
            <a:spLocks noGrp="1"/>
          </p:cNvSpPr>
          <p:nvPr>
            <p:ph sz="quarter" idx="2" hasCustomPrompt="1"/>
          </p:nvPr>
        </p:nvSpPr>
        <p:spPr>
          <a:xfrm>
            <a:off x="4632198" y="1216152"/>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7" name="6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11" name="10 İçerik Yer Tutucusu"/>
          <p:cNvSpPr>
            <a:spLocks noGrp="1"/>
          </p:cNvSpPr>
          <p:nvPr>
            <p:ph sz="quarter" idx="2" hasCustomPrompt="1"/>
          </p:nvPr>
        </p:nvSpPr>
        <p:spPr>
          <a:xfrm>
            <a:off x="457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3" name="12 İçerik Yer Tutucusu"/>
          <p:cNvSpPr>
            <a:spLocks noGrp="1"/>
          </p:cNvSpPr>
          <p:nvPr>
            <p:ph sz="quarter" idx="4" hasCustomPrompt="1"/>
          </p:nvPr>
        </p:nvSpPr>
        <p:spPr>
          <a:xfrm>
            <a:off x="4648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hasCustomPrompt="1"/>
          </p:nvPr>
        </p:nvSpPr>
        <p:spPr>
          <a:xfrm>
            <a:off x="304800" y="304800"/>
            <a:ext cx="5715000" cy="57150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hasCustomPrompt="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hasCustomPrompt="1"/>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panose="05040102010807070707"/>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panose="05040102010807070707"/>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panose="05040102010807070707"/>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panose="05000000000000000000"/>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panose="05000000000000000000"/>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panose="05040102010807070707"/>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panose="05040102010807070707"/>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panose="05040102010807070707"/>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panose="05040102010807070707"/>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smtClean="0">
                <a:solidFill>
                  <a:schemeClr val="tx1"/>
                </a:solidFill>
                <a:latin typeface="Calibri" panose="020F0502020204030204" pitchFamily="34" charset="0"/>
                <a:cs typeface="Calibri" panose="020F0502020204030204" pitchFamily="34" charset="0"/>
              </a:rPr>
              <a:t>Dersin Adı: Gruplarla Sosyal Hizmet</a:t>
            </a:r>
            <a:endParaRPr lang="tr-TR" sz="3000" dirty="0" smtClean="0">
              <a:solidFill>
                <a:schemeClr val="tx1"/>
              </a:solidFill>
              <a:latin typeface="Calibri" panose="020F0502020204030204" pitchFamily="34" charset="0"/>
              <a:cs typeface="Calibri" panose="020F0502020204030204" pitchFamily="34" charset="0"/>
            </a:endParaRPr>
          </a:p>
          <a:p>
            <a:pPr algn="just"/>
            <a:r>
              <a:rPr lang="tr-TR" sz="3000" dirty="0" smtClean="0">
                <a:solidFill>
                  <a:schemeClr val="tx1"/>
                </a:solidFill>
                <a:latin typeface="Calibri" panose="020F0502020204030204" pitchFamily="34" charset="0"/>
                <a:cs typeface="Calibri" panose="020F0502020204030204" pitchFamily="34" charset="0"/>
              </a:rPr>
              <a:t>Sorumlu Öğretim Üyesi: Prof. Dr. Veli DUYAN</a:t>
            </a:r>
            <a:endParaRPr lang="tr-TR" sz="3000" dirty="0" smtClean="0">
              <a:solidFill>
                <a:schemeClr val="tx1"/>
              </a:solidFill>
              <a:latin typeface="Calibri" panose="020F0502020204030204" pitchFamily="34" charset="0"/>
              <a:cs typeface="Calibri" panose="020F0502020204030204" pitchFamily="34" charset="0"/>
            </a:endParaRPr>
          </a:p>
          <a:p>
            <a:pPr algn="just"/>
            <a:endParaRPr lang="tr-TR" sz="3000" dirty="0" smtClean="0">
              <a:solidFill>
                <a:schemeClr val="tx1"/>
              </a:solidFill>
              <a:latin typeface="Calibri" panose="020F0502020204030204" pitchFamily="34" charset="0"/>
              <a:cs typeface="Calibri" panose="020F0502020204030204" pitchFamily="34" charset="0"/>
            </a:endParaRPr>
          </a:p>
          <a:p>
            <a:pPr algn="just"/>
            <a:r>
              <a:rPr lang="tr-TR" sz="3000" smtClean="0">
                <a:solidFill>
                  <a:schemeClr val="tx1"/>
                </a:solidFill>
                <a:latin typeface="Calibri" panose="020F0502020204030204" pitchFamily="34" charset="0"/>
                <a:cs typeface="Calibri" panose="020F0502020204030204" pitchFamily="34" charset="0"/>
              </a:rPr>
              <a:t>Konu:</a:t>
            </a:r>
            <a:r>
              <a:rPr lang="tr-TR" sz="3200" smtClean="0"/>
              <a:t>Gruplarla sosyal hizmet kuramları ve yaklaşımları IV</a:t>
            </a:r>
            <a:endParaRPr lang="tr-TR" sz="3000" dirty="0" smtClean="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lstStyle/>
          <a:p>
            <a:pPr>
              <a:buNone/>
            </a:pPr>
            <a:r>
              <a:rPr lang="tr-TR" b="1" dirty="0" smtClean="0"/>
              <a:t>Sorun Çözme Yaklaşımı  </a:t>
            </a:r>
            <a:endParaRPr lang="tr-TR" dirty="0" smtClean="0"/>
          </a:p>
          <a:p>
            <a:r>
              <a:rPr lang="tr-TR" dirty="0" smtClean="0"/>
              <a:t>Sorun çözücü grupların eğitimsel unsurları olabilir ama bu ikincil bir amaçtır. Temel amaç her bir üyenin pratik ve psikolojik sorunları üzerinde çalışmaktır.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844824"/>
            <a:ext cx="8229600" cy="4312136"/>
          </a:xfrm>
        </p:spPr>
        <p:txBody>
          <a:bodyPr/>
          <a:lstStyle/>
          <a:p>
            <a:r>
              <a:rPr lang="tr-TR" dirty="0" smtClean="0"/>
              <a:t>Bilişsel müdahalenin ilkeleri genellikle öğretilir ve bu sayede grup üyeleri etkili bir şekilde katılabilirler, özellikle kendini gözleme çabalarında, bunlar bireyle sosyal hizmet müdahalesinde olduğu gibi, bilişsel grup müdahalesinin büyük bir bölümünü oluşturur.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700808"/>
            <a:ext cx="8229600" cy="4456152"/>
          </a:xfrm>
        </p:spPr>
        <p:txBody>
          <a:bodyPr/>
          <a:lstStyle/>
          <a:p>
            <a:r>
              <a:rPr lang="tr-TR" dirty="0" smtClean="0"/>
              <a:t>Açık uçlu gruplar zaman sınırlı değildir, genellikle tema veya tanı açısından heterojendir. </a:t>
            </a:r>
            <a:endParaRPr lang="tr-TR" dirty="0" smtClean="0"/>
          </a:p>
          <a:p>
            <a:endParaRPr lang="tr-TR" dirty="0" smtClean="0"/>
          </a:p>
          <a:p>
            <a:r>
              <a:rPr lang="tr-TR" dirty="0" smtClean="0"/>
              <a:t>Konular </a:t>
            </a:r>
            <a:r>
              <a:rPr lang="tr-TR" dirty="0" smtClean="0"/>
              <a:t>her bir oturumda belirlenir, ama zaman sınırlı gruplarda hangi konuların ne olacağı konusunda önceden belirlenmiş bir program yoktur.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smtClean="0"/>
              <a:t>Duygusal-Yaşantısal Yaklaşım</a:t>
            </a:r>
            <a:endParaRPr lang="tr-TR" dirty="0" smtClean="0"/>
          </a:p>
          <a:p>
            <a:r>
              <a:rPr lang="tr-TR" dirty="0" smtClean="0"/>
              <a:t>Bilişsel prensipleri öğretmek için direkt </a:t>
            </a:r>
            <a:r>
              <a:rPr lang="tr-TR" dirty="0" err="1" smtClean="0"/>
              <a:t>metodlr</a:t>
            </a:r>
            <a:r>
              <a:rPr lang="tr-TR" dirty="0" smtClean="0"/>
              <a:t> etkili olabilir ama biz bu amaç için dolaylı, yaşantısal </a:t>
            </a:r>
            <a:r>
              <a:rPr lang="tr-TR" dirty="0" err="1" smtClean="0"/>
              <a:t>metodlrı</a:t>
            </a:r>
            <a:r>
              <a:rPr lang="tr-TR" dirty="0" smtClean="0"/>
              <a:t> tercih etmekteyiz.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Bilişsel grup müdahalesi süreci eğitim pozisyonundan doğrudan ve dolaylı yöntemlerin kullanılmasına kadar birçok değişikliğe sahiptir. </a:t>
            </a:r>
            <a:endParaRPr lang="tr-TR" dirty="0" smtClean="0"/>
          </a:p>
          <a:p>
            <a:r>
              <a:rPr lang="tr-TR" dirty="0" smtClean="0"/>
              <a:t>Müracaatçıların </a:t>
            </a:r>
            <a:r>
              <a:rPr lang="tr-TR" dirty="0" smtClean="0"/>
              <a:t>kendi sosyal ortamlarında daha etkin bir biçimde yaşama girişimlerine yardımcı olmak bakımından süreçler farklıdır ancak amaçlar aynıdır.</a:t>
            </a:r>
            <a:endParaRPr lang="tr-TR" dirty="0" smtClean="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sym typeface="+mn-ea"/>
              </a:rPr>
              <a:t>Kaynaklar</a:t>
            </a:r>
            <a:endParaRPr lang="tr-TR" altLang="en-US">
              <a:sym typeface="+mn-ea"/>
            </a:endParaRPr>
          </a:p>
        </p:txBody>
      </p:sp>
      <p:sp>
        <p:nvSpPr>
          <p:cNvPr id="3" name="Content Placeholder 2"/>
          <p:cNvSpPr>
            <a:spLocks noGrp="1"/>
          </p:cNvSpPr>
          <p:nvPr>
            <p:ph sz="quarter" idx="1"/>
          </p:nvPr>
        </p:nvSpPr>
        <p:spPr/>
        <p:txBody>
          <a:bodyPr/>
          <a:p>
            <a:endParaRPr lang="tr-TR" altLang="en-US"/>
          </a:p>
          <a:p>
            <a:r>
              <a:rPr lang="tr-TR" altLang="en-US"/>
              <a:t>Duyan, V. (2016). Sosyal Hizmet Temelleri Yaklaşımları  Müdahale Yöntemleri. Sosyal Çalışma Yayınları. Ankara.</a:t>
            </a:r>
            <a:endParaRPr lang="tr-TR" altLang="en-US"/>
          </a:p>
          <a:p>
            <a:r>
              <a:rPr lang="tr-TR" altLang="en-US"/>
              <a:t>Turan N. (2009). Sosyal Kişisel Çalışma: Birey ve Aileler İçin Sosyal Hizmet. (Ed. V. Duyan) Ankara: Aydınlar Matbaacılık.</a:t>
            </a:r>
            <a:endParaRPr lang="tr-TR" alt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Origin</Template>
  <TotalTime>0</TotalTime>
  <Words>1576</Words>
  <Application>WPS Presentation</Application>
  <PresentationFormat>Ekran Gösterisi (4:3)</PresentationFormat>
  <Paragraphs>28</Paragraphs>
  <Slides>7</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7</vt:i4>
      </vt:variant>
    </vt:vector>
  </HeadingPairs>
  <TitlesOfParts>
    <vt:vector size="19" baseType="lpstr">
      <vt:lpstr>Arial</vt:lpstr>
      <vt:lpstr>SimSun</vt:lpstr>
      <vt:lpstr>Wingdings</vt:lpstr>
      <vt:lpstr>Wingdings 3</vt:lpstr>
      <vt:lpstr>Wingdings</vt:lpstr>
      <vt:lpstr>Calibri</vt:lpstr>
      <vt:lpstr>Gill Sans MT</vt:lpstr>
      <vt:lpstr>Bookman Old Style</vt:lpstr>
      <vt:lpstr>Microsoft YaHei</vt:lpstr>
      <vt:lpstr/>
      <vt:lpstr>Arial Unicode MS</vt:lpstr>
      <vt:lpstr>Kaynak</vt:lpstr>
      <vt:lpstr>Ankara Üniversitesi  Sağlık Bilimleri Fakültesi Sosyal Hizmet Bölümü</vt:lpstr>
      <vt:lpstr>PowerPoint 演示文稿</vt:lpstr>
      <vt:lpstr>PowerPoint 演示文稿</vt:lpstr>
      <vt:lpstr>PowerPoint 演示文稿</vt:lpstr>
      <vt:lpstr>PowerPoint 演示文稿</vt:lpstr>
      <vt:lpstr>PowerPoint 演示文稿</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münevver göker</cp:lastModifiedBy>
  <cp:revision>8</cp:revision>
  <dcterms:created xsi:type="dcterms:W3CDTF">2017-04-26T08:36:00Z</dcterms:created>
  <dcterms:modified xsi:type="dcterms:W3CDTF">2020-04-28T20:07:19Z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1033-11.2.0.9281</vt:lpwstr>
  </property>
</Properties>
</file>