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61" r:id="rId5"/>
    <p:sldId id="258" r:id="rId6"/>
    <p:sldId id="259" r:id="rId7"/>
    <p:sldId id="260" r:id="rId8"/>
    <p:sldId id="266"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2" Type="http://schemas.openxmlformats.org/officeDocument/2006/relationships/tableStyles" Target="tableStyles.xml"/><Relationship Id="rId11" Type="http://schemas.openxmlformats.org/officeDocument/2006/relationships/viewProps" Target="viewProps.xml"/><Relationship Id="rId10" Type="http://schemas.openxmlformats.org/officeDocument/2006/relationships/presProps" Target="presProp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Başlık Slaydı">
    <p:spTree>
      <p:nvGrpSpPr>
        <p:cNvPr id="1" name=""/>
        <p:cNvGrpSpPr/>
        <p:nvPr/>
      </p:nvGrpSpPr>
      <p:grpSpPr>
        <a:xfrm>
          <a:off x="0" y="0"/>
          <a:ext cx="0" cy="0"/>
          <a:chOff x="0" y="0"/>
          <a:chExt cx="0" cy="0"/>
        </a:xfrm>
      </p:grpSpPr>
      <p:sp>
        <p:nvSpPr>
          <p:cNvPr id="8" name="7 Başlık"/>
          <p:cNvSpPr>
            <a:spLocks noGrp="1"/>
          </p:cNvSpPr>
          <p:nvPr>
            <p:ph type="ctrTitle" hasCustomPrompt="1"/>
          </p:nvPr>
        </p:nvSpPr>
        <p:spPr>
          <a:xfrm>
            <a:off x="1219200" y="3886200"/>
            <a:ext cx="6858000" cy="990600"/>
          </a:xfrm>
        </p:spPr>
        <p:txBody>
          <a:bodyPr anchor="t" anchorCtr="0"/>
          <a:lstStyle>
            <a:lvl1pPr algn="r">
              <a:defRPr sz="3200">
                <a:solidFill>
                  <a:schemeClr val="tx1"/>
                </a:solidFill>
              </a:defRPr>
            </a:lvl1pPr>
          </a:lstStyle>
          <a:p>
            <a:r>
              <a:rPr kumimoji="0" lang="tr-TR" smtClean="0"/>
              <a:t>Asıl başlık stili için tıklatın</a:t>
            </a:r>
            <a:endParaRPr kumimoji="0" lang="en-US"/>
          </a:p>
        </p:txBody>
      </p:sp>
      <p:sp>
        <p:nvSpPr>
          <p:cNvPr id="9" name="8 Alt Başlık"/>
          <p:cNvSpPr>
            <a:spLocks noGrp="1"/>
          </p:cNvSpPr>
          <p:nvPr>
            <p:ph type="subTitle" idx="1" hasCustomPrompt="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D9F75050-0E15-4C5B-92B0-66D068882F1F}" type="datetimeFigureOut">
              <a:rPr lang="tr-TR" smtClean="0"/>
            </a:fld>
            <a:endParaRPr lang="tr-TR"/>
          </a:p>
        </p:txBody>
      </p:sp>
      <p:sp>
        <p:nvSpPr>
          <p:cNvPr id="17" name="16 Altbilgi Yer Tutucusu"/>
          <p:cNvSpPr>
            <a:spLocks noGrp="1"/>
          </p:cNvSpPr>
          <p:nvPr>
            <p:ph type="ftr" sz="quarter" idx="11"/>
          </p:nvPr>
        </p:nvSpPr>
        <p:spPr>
          <a:xfrm>
            <a:off x="2898648" y="6355080"/>
            <a:ext cx="3474720" cy="365760"/>
          </a:xfrm>
        </p:spPr>
        <p:txBody>
          <a:bodyPr/>
          <a:lstStyle/>
          <a:p>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B1DEFA8C-F947-479F-BE07-76B6B3F80BF1}" type="slidenum">
              <a:rPr lang="tr-TR" smtClean="0"/>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hasCustomPrompt="1"/>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hasCustomPrompt="1"/>
          </p:nvPr>
        </p:nvSpPr>
        <p:spPr/>
        <p:txBody>
          <a:bodyPr vert="eaVert"/>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showMasterSp="0">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hasCustomPrompt="1"/>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hasCustomPrompt="1"/>
          </p:nvPr>
        </p:nvSpPr>
        <p:spPr>
          <a:xfrm>
            <a:off x="457200" y="274638"/>
            <a:ext cx="6019800" cy="5851525"/>
          </a:xfrm>
        </p:spPr>
        <p:txBody>
          <a:bodyPr vert="eaVert"/>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8" name="7 İçerik Yer Tutucusu"/>
          <p:cNvSpPr>
            <a:spLocks noGrp="1"/>
          </p:cNvSpPr>
          <p:nvPr>
            <p:ph sz="quarter" idx="1" hasCustomPrompt="1"/>
          </p:nvPr>
        </p:nvSpPr>
        <p:spPr>
          <a:xfrm>
            <a:off x="457200" y="1219200"/>
            <a:ext cx="8229600" cy="4937760"/>
          </a:xfrm>
        </p:spPr>
        <p:txBody>
          <a:body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1219200" y="2971800"/>
            <a:ext cx="6858000" cy="1066800"/>
          </a:xfrm>
        </p:spPr>
        <p:txBody>
          <a:bodyPr anchor="t" anchorCtr="0"/>
          <a:lstStyle>
            <a:lvl1pPr algn="r">
              <a:buNone/>
              <a:defRPr sz="3200" b="0" cap="none" baseline="0"/>
            </a:lvl1pPr>
          </a:lstStyle>
          <a:p>
            <a:r>
              <a:rPr kumimoji="0" lang="tr-TR" smtClean="0"/>
              <a:t>Asıl başlık stili için tıklatın</a:t>
            </a:r>
            <a:endParaRPr kumimoji="0" lang="en-US"/>
          </a:p>
        </p:txBody>
      </p:sp>
      <p:sp>
        <p:nvSpPr>
          <p:cNvPr id="3" name="2 Metin Yer Tutucusu"/>
          <p:cNvSpPr>
            <a:spLocks noGrp="1"/>
          </p:cNvSpPr>
          <p:nvPr>
            <p:ph type="body" idx="1" hasCustomPrompt="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endParaRPr kumimoji="0" lang="tr-TR" smtClean="0"/>
          </a:p>
        </p:txBody>
      </p:sp>
      <p:sp>
        <p:nvSpPr>
          <p:cNvPr id="4" name="3 Veri Yer Tutucusu"/>
          <p:cNvSpPr>
            <a:spLocks noGrp="1"/>
          </p:cNvSpPr>
          <p:nvPr>
            <p:ph type="dt" sz="half" idx="10"/>
          </p:nvPr>
        </p:nvSpPr>
        <p:spPr>
          <a:xfrm>
            <a:off x="6400800" y="6355080"/>
            <a:ext cx="2286000" cy="365760"/>
          </a:xfrm>
        </p:spPr>
        <p:txBody>
          <a:bodyPr/>
          <a:lstStyle/>
          <a:p>
            <a:fld id="{D9F75050-0E15-4C5B-92B0-66D068882F1F}" type="datetimeFigureOut">
              <a:rPr lang="tr-TR" smtClean="0"/>
            </a:fld>
            <a:endParaRPr lang="tr-TR"/>
          </a:p>
        </p:txBody>
      </p:sp>
      <p:sp>
        <p:nvSpPr>
          <p:cNvPr id="5" name="4 Altbilgi Yer Tutucusu"/>
          <p:cNvSpPr>
            <a:spLocks noGrp="1"/>
          </p:cNvSpPr>
          <p:nvPr>
            <p:ph type="ftr" sz="quarter" idx="11"/>
          </p:nvPr>
        </p:nvSpPr>
        <p:spPr>
          <a:xfrm>
            <a:off x="2898648" y="6355080"/>
            <a:ext cx="3474720" cy="365760"/>
          </a:xfrm>
        </p:spPr>
        <p:txBody>
          <a:bodyPr/>
          <a:lstStyle/>
          <a:p>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B1DEFA8C-F947-479F-BE07-76B6B3F80BF1}" type="slidenum">
              <a:rPr lang="tr-TR" smtClean="0"/>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457200" y="228600"/>
            <a:ext cx="8229600" cy="914400"/>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9" name="8 İçerik Yer Tutucusu"/>
          <p:cNvSpPr>
            <a:spLocks noGrp="1"/>
          </p:cNvSpPr>
          <p:nvPr>
            <p:ph sz="quarter" idx="1" hasCustomPrompt="1"/>
          </p:nvPr>
        </p:nvSpPr>
        <p:spPr>
          <a:xfrm>
            <a:off x="457200" y="1219200"/>
            <a:ext cx="4041648" cy="4937760"/>
          </a:xfrm>
        </p:spPr>
        <p:txBody>
          <a:body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11" name="10 İçerik Yer Tutucusu"/>
          <p:cNvSpPr>
            <a:spLocks noGrp="1"/>
          </p:cNvSpPr>
          <p:nvPr>
            <p:ph sz="quarter" idx="2" hasCustomPrompt="1"/>
          </p:nvPr>
        </p:nvSpPr>
        <p:spPr>
          <a:xfrm>
            <a:off x="4632198" y="1216152"/>
            <a:ext cx="4041648" cy="4937760"/>
          </a:xfrm>
        </p:spPr>
        <p:txBody>
          <a:body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457200" y="228600"/>
            <a:ext cx="8229600" cy="9144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hasCustomPrompt="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endParaRPr kumimoji="0" lang="tr-TR" smtClean="0"/>
          </a:p>
        </p:txBody>
      </p:sp>
      <p:sp>
        <p:nvSpPr>
          <p:cNvPr id="4" name="3 Metin Yer Tutucusu"/>
          <p:cNvSpPr>
            <a:spLocks noGrp="1"/>
          </p:cNvSpPr>
          <p:nvPr>
            <p:ph type="body" sz="half" idx="3" hasCustomPrompt="1"/>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endParaRPr kumimoji="0" lang="tr-TR" smtClean="0"/>
          </a:p>
        </p:txBody>
      </p:sp>
      <p:sp>
        <p:nvSpPr>
          <p:cNvPr id="7" name="6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11" name="10 İçerik Yer Tutucusu"/>
          <p:cNvSpPr>
            <a:spLocks noGrp="1"/>
          </p:cNvSpPr>
          <p:nvPr>
            <p:ph sz="quarter" idx="2" hasCustomPrompt="1"/>
          </p:nvPr>
        </p:nvSpPr>
        <p:spPr>
          <a:xfrm>
            <a:off x="457200" y="2133600"/>
            <a:ext cx="4038600" cy="4038600"/>
          </a:xfrm>
        </p:spPr>
        <p:txBody>
          <a:body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13" name="12 İçerik Yer Tutucusu"/>
          <p:cNvSpPr>
            <a:spLocks noGrp="1"/>
          </p:cNvSpPr>
          <p:nvPr>
            <p:ph sz="quarter" idx="4" hasCustomPrompt="1"/>
          </p:nvPr>
        </p:nvSpPr>
        <p:spPr>
          <a:xfrm>
            <a:off x="4648200" y="2133600"/>
            <a:ext cx="4038600" cy="4038600"/>
          </a:xfrm>
        </p:spPr>
        <p:txBody>
          <a:body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457200" y="228600"/>
            <a:ext cx="8229600" cy="914400"/>
          </a:xfrm>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Başlıklı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smtClean="0"/>
              <a:t>Asıl başlık stili için tıklatın</a:t>
            </a:r>
            <a:endParaRPr kumimoji="0" lang="en-US"/>
          </a:p>
        </p:txBody>
      </p:sp>
      <p:sp>
        <p:nvSpPr>
          <p:cNvPr id="3" name="2 Metin Yer Tutucusu"/>
          <p:cNvSpPr>
            <a:spLocks noGrp="1"/>
          </p:cNvSpPr>
          <p:nvPr>
            <p:ph type="body" idx="2" hasCustomPrompt="1"/>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endParaRPr kumimoji="0" lang="tr-TR" smtClean="0"/>
          </a:p>
        </p:txBody>
      </p:sp>
      <p:sp>
        <p:nvSpPr>
          <p:cNvPr id="5" name="4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hasCustomPrompt="1"/>
          </p:nvPr>
        </p:nvSpPr>
        <p:spPr>
          <a:xfrm>
            <a:off x="304800" y="304800"/>
            <a:ext cx="5715000" cy="5715000"/>
          </a:xfrm>
        </p:spPr>
        <p:txBody>
          <a:body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smtClean="0"/>
              <a:t>Asıl başlık stili için tıklatın</a:t>
            </a:r>
            <a:endParaRPr kumimoji="0" lang="en-US"/>
          </a:p>
        </p:txBody>
      </p:sp>
      <p:sp>
        <p:nvSpPr>
          <p:cNvPr id="3" name="2 Resim Yer Tutucusu"/>
          <p:cNvSpPr>
            <a:spLocks noGrp="1"/>
          </p:cNvSpPr>
          <p:nvPr>
            <p:ph type="pic" idx="1" hasCustomPrompt="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hasCustomPrompt="1"/>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endParaRPr kumimoji="0" lang="tr-TR" smtClean="0"/>
          </a:p>
        </p:txBody>
      </p:sp>
      <p:sp>
        <p:nvSpPr>
          <p:cNvPr id="5" name="4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smtClean="0"/>
              <a:t>Asıl metin stillerini düzenlemek için tıklatın</a:t>
            </a:r>
            <a:endParaRPr kumimoji="0" lang="tr-TR" smtClean="0"/>
          </a:p>
          <a:p>
            <a:pPr lvl="1" eaLnBrk="1" latinLnBrk="0" hangingPunct="1"/>
            <a:r>
              <a:rPr kumimoji="0" lang="tr-TR" smtClean="0"/>
              <a:t>İkinci düzey</a:t>
            </a:r>
            <a:endParaRPr kumimoji="0" lang="tr-TR" smtClean="0"/>
          </a:p>
          <a:p>
            <a:pPr lvl="2" eaLnBrk="1" latinLnBrk="0" hangingPunct="1"/>
            <a:r>
              <a:rPr kumimoji="0" lang="tr-TR" smtClean="0"/>
              <a:t>Üçüncü düzey</a:t>
            </a:r>
            <a:endParaRPr kumimoji="0" lang="tr-TR" smtClean="0"/>
          </a:p>
          <a:p>
            <a:pPr lvl="3" eaLnBrk="1" latinLnBrk="0" hangingPunct="1"/>
            <a:r>
              <a:rPr kumimoji="0" lang="tr-TR" smtClean="0"/>
              <a:t>Dördüncü düzey</a:t>
            </a:r>
            <a:endParaRPr kumimoji="0" lang="tr-TR" smtClean="0"/>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9F75050-0E15-4C5B-92B0-66D068882F1F}" type="datetimeFigureOut">
              <a:rPr lang="tr-TR" smtClean="0"/>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1DEFA8C-F947-479F-BE07-76B6B3F80BF1}" type="slidenum">
              <a:rPr lang="tr-TR" smtClean="0"/>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panose="05040102010807070707"/>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panose="05040102010807070707"/>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panose="05040102010807070707"/>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panose="05000000000000000000"/>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panose="05000000000000000000"/>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panose="05040102010807070707"/>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panose="05040102010807070707"/>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panose="05040102010807070707"/>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panose="05040102010807070707"/>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908721"/>
            <a:ext cx="7772400" cy="2691730"/>
          </a:xfrm>
        </p:spPr>
        <p:txBody>
          <a:bodyPr>
            <a:normAutofit/>
          </a:bodyPr>
          <a:lstStyle/>
          <a:p>
            <a:pPr algn="ctr"/>
            <a:r>
              <a:rPr lang="tr-TR" sz="4000" dirty="0" smtClean="0"/>
              <a:t>Ankara Üniversitesi </a:t>
            </a:r>
            <a:br>
              <a:rPr lang="tr-TR" sz="4000" dirty="0" smtClean="0"/>
            </a:br>
            <a:r>
              <a:rPr lang="tr-TR" sz="4000" dirty="0" smtClean="0"/>
              <a:t>Sağlık Bilimleri Fakültesi</a:t>
            </a:r>
            <a:br>
              <a:rPr lang="tr-TR" sz="4000" dirty="0" smtClean="0"/>
            </a:br>
            <a:r>
              <a:rPr lang="tr-TR" sz="4000" dirty="0" smtClean="0"/>
              <a:t>Sosyal Hizmet Bölümü</a:t>
            </a:r>
            <a:endParaRPr lang="tr-TR" sz="4000" dirty="0"/>
          </a:p>
        </p:txBody>
      </p:sp>
      <p:sp>
        <p:nvSpPr>
          <p:cNvPr id="3" name="2 Alt Başlık"/>
          <p:cNvSpPr>
            <a:spLocks noGrp="1"/>
          </p:cNvSpPr>
          <p:nvPr>
            <p:ph type="subTitle" idx="1"/>
          </p:nvPr>
        </p:nvSpPr>
        <p:spPr>
          <a:xfrm>
            <a:off x="1115616" y="3573016"/>
            <a:ext cx="7128792" cy="2160240"/>
          </a:xfrm>
        </p:spPr>
        <p:txBody>
          <a:bodyPr>
            <a:noAutofit/>
          </a:bodyPr>
          <a:lstStyle/>
          <a:p>
            <a:pPr algn="just"/>
            <a:r>
              <a:rPr lang="tr-TR" sz="3000" dirty="0" smtClean="0">
                <a:solidFill>
                  <a:schemeClr val="tx1"/>
                </a:solidFill>
                <a:latin typeface="Calibri" panose="020F0502020204030204" pitchFamily="34" charset="0"/>
                <a:cs typeface="Calibri" panose="020F0502020204030204" pitchFamily="34" charset="0"/>
              </a:rPr>
              <a:t>Dersin Adı: Gruplarla Sosyal Hizmet</a:t>
            </a:r>
            <a:endParaRPr lang="tr-TR" sz="3000" dirty="0" smtClean="0">
              <a:solidFill>
                <a:schemeClr val="tx1"/>
              </a:solidFill>
              <a:latin typeface="Calibri" panose="020F0502020204030204" pitchFamily="34" charset="0"/>
              <a:cs typeface="Calibri" panose="020F0502020204030204" pitchFamily="34" charset="0"/>
            </a:endParaRPr>
          </a:p>
          <a:p>
            <a:pPr algn="just"/>
            <a:r>
              <a:rPr lang="tr-TR" sz="3000" dirty="0" smtClean="0">
                <a:solidFill>
                  <a:schemeClr val="tx1"/>
                </a:solidFill>
                <a:latin typeface="Calibri" panose="020F0502020204030204" pitchFamily="34" charset="0"/>
                <a:cs typeface="Calibri" panose="020F0502020204030204" pitchFamily="34" charset="0"/>
              </a:rPr>
              <a:t>Sorumlu Öğretim Üyesi: Prof. Dr. Veli DUYAN</a:t>
            </a:r>
            <a:endParaRPr lang="tr-TR" sz="3000" dirty="0" smtClean="0">
              <a:solidFill>
                <a:schemeClr val="tx1"/>
              </a:solidFill>
              <a:latin typeface="Calibri" panose="020F0502020204030204" pitchFamily="34" charset="0"/>
              <a:cs typeface="Calibri" panose="020F0502020204030204" pitchFamily="34" charset="0"/>
            </a:endParaRPr>
          </a:p>
          <a:p>
            <a:pPr algn="just"/>
            <a:endParaRPr lang="tr-TR" sz="3000" dirty="0" smtClean="0">
              <a:solidFill>
                <a:schemeClr val="tx1"/>
              </a:solidFill>
              <a:latin typeface="Calibri" panose="020F0502020204030204" pitchFamily="34" charset="0"/>
              <a:cs typeface="Calibri" panose="020F0502020204030204" pitchFamily="34" charset="0"/>
            </a:endParaRPr>
          </a:p>
          <a:p>
            <a:pPr algn="just"/>
            <a:r>
              <a:rPr lang="tr-TR" sz="3000" smtClean="0">
                <a:solidFill>
                  <a:schemeClr val="tx1"/>
                </a:solidFill>
                <a:latin typeface="Calibri" panose="020F0502020204030204" pitchFamily="34" charset="0"/>
                <a:cs typeface="Calibri" panose="020F0502020204030204" pitchFamily="34" charset="0"/>
              </a:rPr>
              <a:t>Konu:</a:t>
            </a:r>
            <a:r>
              <a:rPr lang="tr-TR" sz="3200" smtClean="0"/>
              <a:t>Gruplarla sosyal hizmet kuramları ve yaklaşımları IV</a:t>
            </a:r>
            <a:endParaRPr lang="tr-TR" sz="3000" dirty="0" smtClean="0">
              <a:solidFill>
                <a:schemeClr val="tx1"/>
              </a:solidFill>
              <a:latin typeface="Calibri" panose="020F0502020204030204" pitchFamily="34" charset="0"/>
              <a:cs typeface="Calibri" panose="020F050202020403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556792"/>
            <a:ext cx="8229600" cy="4600168"/>
          </a:xfrm>
        </p:spPr>
        <p:txBody>
          <a:bodyPr/>
          <a:lstStyle/>
          <a:p>
            <a:pPr>
              <a:buNone/>
            </a:pPr>
            <a:r>
              <a:rPr lang="tr-TR" b="1" dirty="0" smtClean="0"/>
              <a:t>Sorun Çözme Yaklaşımı  </a:t>
            </a:r>
            <a:endParaRPr lang="tr-TR" dirty="0" smtClean="0"/>
          </a:p>
          <a:p>
            <a:r>
              <a:rPr lang="tr-TR" dirty="0" smtClean="0"/>
              <a:t>Sorun çözücü grupların eğitimsel unsurları olabilir ama bu ikincil bir amaçtır. Temel amaç her bir üyenin pratik ve psikolojik sorunları üzerinde çalışmaktır. </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844824"/>
            <a:ext cx="8229600" cy="4312136"/>
          </a:xfrm>
        </p:spPr>
        <p:txBody>
          <a:bodyPr/>
          <a:lstStyle/>
          <a:p>
            <a:r>
              <a:rPr lang="tr-TR" dirty="0" smtClean="0"/>
              <a:t>Bilişsel müdahalenin ilkeleri genellikle öğretilir ve bu sayede grup üyeleri etkili bir şekilde katılabilirler, özellikle kendini gözleme çabalarında, bunlar bireyle sosyal hizmet müdahalesinde olduğu gibi, bilişsel grup müdahalesinin büyük bir bölümünü oluşturur.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700808"/>
            <a:ext cx="8229600" cy="4456152"/>
          </a:xfrm>
        </p:spPr>
        <p:txBody>
          <a:bodyPr/>
          <a:lstStyle/>
          <a:p>
            <a:r>
              <a:rPr lang="tr-TR" dirty="0" smtClean="0"/>
              <a:t>Açık uçlu gruplar zaman sınırlı değildir, genellikle tema veya tanı açısından heterojendir. </a:t>
            </a:r>
            <a:endParaRPr lang="tr-TR" dirty="0" smtClean="0"/>
          </a:p>
          <a:p>
            <a:endParaRPr lang="tr-TR" dirty="0" smtClean="0"/>
          </a:p>
          <a:p>
            <a:r>
              <a:rPr lang="tr-TR" dirty="0" smtClean="0"/>
              <a:t>Konular </a:t>
            </a:r>
            <a:r>
              <a:rPr lang="tr-TR" dirty="0" smtClean="0"/>
              <a:t>her bir oturumda belirlenir, ama zaman sınırlı gruplarda hangi konuların ne olacağı konusunda önceden belirlenmiş bir program yoktur. </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buNone/>
            </a:pPr>
            <a:r>
              <a:rPr lang="tr-TR" b="1" dirty="0" smtClean="0"/>
              <a:t>Duygusal-Yaşantısal Yaklaşım</a:t>
            </a:r>
            <a:endParaRPr lang="tr-TR" dirty="0" smtClean="0"/>
          </a:p>
          <a:p>
            <a:r>
              <a:rPr lang="tr-TR" dirty="0" smtClean="0"/>
              <a:t>Bilişsel prensipleri öğretmek için direkt </a:t>
            </a:r>
            <a:r>
              <a:rPr lang="tr-TR" dirty="0" err="1" smtClean="0"/>
              <a:t>metodlr</a:t>
            </a:r>
            <a:r>
              <a:rPr lang="tr-TR" dirty="0" smtClean="0"/>
              <a:t> etkili olabilir ama biz bu amaç için dolaylı, yaşantısal </a:t>
            </a:r>
            <a:r>
              <a:rPr lang="tr-TR" dirty="0" err="1" smtClean="0"/>
              <a:t>metodlrı</a:t>
            </a:r>
            <a:r>
              <a:rPr lang="tr-TR" dirty="0" smtClean="0"/>
              <a:t> tercih etmekteyiz. </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r>
              <a:rPr lang="tr-TR" dirty="0" smtClean="0"/>
              <a:t>Bilişsel grup müdahalesi süreci eğitim pozisyonundan doğrudan ve dolaylı yöntemlerin kullanılmasına kadar birçok değişikliğe sahiptir. </a:t>
            </a:r>
            <a:endParaRPr lang="tr-TR" dirty="0" smtClean="0"/>
          </a:p>
          <a:p>
            <a:r>
              <a:rPr lang="tr-TR" dirty="0" smtClean="0"/>
              <a:t>Müracaatçıların </a:t>
            </a:r>
            <a:r>
              <a:rPr lang="tr-TR" dirty="0" smtClean="0"/>
              <a:t>kendi sosyal ortamlarında daha etkin bir biçimde yaşama girişimlerine yardımcı olmak bakımından süreçler farklıdır ancak amaçlar aynıdır.</a:t>
            </a:r>
            <a:endParaRPr lang="tr-TR" dirty="0" smtClean="0"/>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tr-TR" altLang="en-US">
                <a:sym typeface="+mn-ea"/>
              </a:rPr>
              <a:t>Kaynaklar</a:t>
            </a:r>
            <a:endParaRPr lang="tr-TR" altLang="en-US">
              <a:sym typeface="+mn-ea"/>
            </a:endParaRPr>
          </a:p>
        </p:txBody>
      </p:sp>
      <p:sp>
        <p:nvSpPr>
          <p:cNvPr id="3" name="Content Placeholder 2"/>
          <p:cNvSpPr>
            <a:spLocks noGrp="1"/>
          </p:cNvSpPr>
          <p:nvPr>
            <p:ph sz="quarter" idx="1"/>
          </p:nvPr>
        </p:nvSpPr>
        <p:spPr/>
        <p:txBody>
          <a:bodyPr/>
          <a:p>
            <a:endParaRPr lang="tr-TR" altLang="en-US"/>
          </a:p>
          <a:p>
            <a:r>
              <a:rPr lang="tr-TR" altLang="en-US"/>
              <a:t>Duyan, V. (2016). Sosyal Hizmet Temelleri Yaklaşımları  Müdahale Yöntemleri. Sosyal Çalışma Yayınları. Ankara.</a:t>
            </a:r>
            <a:endParaRPr lang="tr-TR" altLang="en-US"/>
          </a:p>
          <a:p>
            <a:r>
              <a:rPr lang="tr-TR" altLang="en-US"/>
              <a:t>Turan N. (2009). Sosyal Kişisel Çalışma: Birey ve Aileler İçin Sosyal Hizmet. (Ed. V. Duyan) Ankara: Aydınlar Matbaacılık.</a:t>
            </a:r>
            <a:endParaRPr lang="tr-TR" alt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Origin</Template>
  <TotalTime>0</TotalTime>
  <Words>1576</Words>
  <Application>WPS Presentation</Application>
  <PresentationFormat>Ekran Gösterisi (4:3)</PresentationFormat>
  <Paragraphs>28</Paragraphs>
  <Slides>7</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7</vt:i4>
      </vt:variant>
    </vt:vector>
  </HeadingPairs>
  <TitlesOfParts>
    <vt:vector size="19" baseType="lpstr">
      <vt:lpstr>Arial</vt:lpstr>
      <vt:lpstr>SimSun</vt:lpstr>
      <vt:lpstr>Wingdings</vt:lpstr>
      <vt:lpstr>Wingdings 3</vt:lpstr>
      <vt:lpstr>Wingdings</vt:lpstr>
      <vt:lpstr>Calibri</vt:lpstr>
      <vt:lpstr>Gill Sans MT</vt:lpstr>
      <vt:lpstr>Bookman Old Style</vt:lpstr>
      <vt:lpstr>Microsoft YaHei</vt:lpstr>
      <vt:lpstr/>
      <vt:lpstr>Arial Unicode MS</vt:lpstr>
      <vt:lpstr>Kaynak</vt:lpstr>
      <vt:lpstr>Ankara Üniversitesi  Sağlık Bilimleri Fakültesi Sosyal Hizmet Bölümü</vt:lpstr>
      <vt:lpstr>PowerPoint 演示文稿</vt:lpstr>
      <vt:lpstr>PowerPoint 演示文稿</vt:lpstr>
      <vt:lpstr>PowerPoint 演示文稿</vt:lpstr>
      <vt:lpstr>PowerPoint 演示文稿</vt:lpstr>
      <vt:lpstr>PowerPoint 演示文稿</vt:lpstr>
      <vt:lpstr>Kaynaklar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Sağlık Bilimleri Fakültesi Sosyal Hizmet Bölümü</dc:title>
  <dc:creator>DURU</dc:creator>
  <cp:lastModifiedBy>münevver göker</cp:lastModifiedBy>
  <cp:revision>8</cp:revision>
  <dcterms:created xsi:type="dcterms:W3CDTF">2017-04-26T08:36:00Z</dcterms:created>
  <dcterms:modified xsi:type="dcterms:W3CDTF">2020-04-28T20:07:19Z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1033-11.2.0.9281</vt:lpwstr>
  </property>
</Properties>
</file>