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6" r:id="rId3"/>
    <p:sldId id="267" r:id="rId4"/>
    <p:sldId id="268" r:id="rId5"/>
    <p:sldId id="269" r:id="rId6"/>
    <p:sldId id="270" r:id="rId7"/>
    <p:sldId id="271" r:id="rId8"/>
    <p:sldId id="272" r:id="rId9"/>
    <p:sldId id="27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986781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274254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0338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09724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661989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B98A2045-EF1B-4E49-8C4C-C48F6BC74AD0}" type="datetimeFigureOut">
              <a:rPr lang="en-US" smtClean="0"/>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526861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B98A2045-EF1B-4E49-8C4C-C48F6BC74AD0}" type="datetimeFigureOut">
              <a:rPr lang="en-US" smtClean="0"/>
              <a:t>5/12/2019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068525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B98A2045-EF1B-4E49-8C4C-C48F6BC74AD0}" type="datetimeFigureOut">
              <a:rPr lang="en-US" smtClean="0"/>
              <a:t>5/12/2019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3303038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A2045-EF1B-4E49-8C4C-C48F6BC74AD0}" type="datetimeFigureOut">
              <a:rPr lang="en-US" smtClean="0"/>
              <a:t>5/12/2019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478426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98A2045-EF1B-4E49-8C4C-C48F6BC74AD0}" type="datetimeFigureOut">
              <a:rPr lang="en-US" smtClean="0"/>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88824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98A2045-EF1B-4E49-8C4C-C48F6BC74AD0}" type="datetimeFigureOut">
              <a:rPr lang="en-US" smtClean="0"/>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3291930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8A2045-EF1B-4E49-8C4C-C48F6BC74AD0}" type="datetimeFigureOut">
              <a:rPr lang="en-US" smtClean="0"/>
              <a:t>5/12/2019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4E247E-EA93-574C-9DA3-CA729A97CEEC}" type="slidenum">
              <a:rPr lang="en-US" smtClean="0"/>
              <a:t>‹#›</a:t>
            </a:fld>
            <a:endParaRPr lang="en-US"/>
          </a:p>
        </p:txBody>
      </p:sp>
    </p:spTree>
    <p:extLst>
      <p:ext uri="{BB962C8B-B14F-4D97-AF65-F5344CB8AC3E}">
        <p14:creationId xmlns:p14="http://schemas.microsoft.com/office/powerpoint/2010/main" val="1965239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Kurumsal</a:t>
            </a:r>
            <a:r>
              <a:rPr lang="en-US" dirty="0" smtClean="0"/>
              <a:t> </a:t>
            </a:r>
            <a:r>
              <a:rPr lang="en-US" dirty="0" err="1" smtClean="0"/>
              <a:t>Sosyal</a:t>
            </a:r>
            <a:r>
              <a:rPr lang="en-US" dirty="0" smtClean="0"/>
              <a:t> </a:t>
            </a:r>
            <a:r>
              <a:rPr lang="en-US" dirty="0" err="1" smtClean="0"/>
              <a:t>Sorumluluk</a:t>
            </a:r>
            <a:endParaRPr lang="en-US" dirty="0"/>
          </a:p>
        </p:txBody>
      </p:sp>
      <p:sp>
        <p:nvSpPr>
          <p:cNvPr id="3" name="Subtitle 2"/>
          <p:cNvSpPr>
            <a:spLocks noGrp="1"/>
          </p:cNvSpPr>
          <p:nvPr>
            <p:ph type="subTitle" idx="1"/>
          </p:nvPr>
        </p:nvSpPr>
        <p:spPr/>
        <p:txBody>
          <a:bodyPr/>
          <a:lstStyle/>
          <a:p>
            <a:r>
              <a:rPr lang="tr-TR" smtClean="0"/>
              <a:t>1</a:t>
            </a:r>
            <a:endParaRPr lang="en-US"/>
          </a:p>
        </p:txBody>
      </p:sp>
    </p:spTree>
    <p:extLst>
      <p:ext uri="{BB962C8B-B14F-4D97-AF65-F5344CB8AC3E}">
        <p14:creationId xmlns:p14="http://schemas.microsoft.com/office/powerpoint/2010/main" val="2850888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KSS </a:t>
            </a:r>
            <a:r>
              <a:rPr lang="en-US" dirty="0" err="1" smtClean="0"/>
              <a:t>Yaklaşımları</a:t>
            </a:r>
            <a:r>
              <a:rPr lang="en-US" dirty="0" smtClean="0"/>
              <a:t>: </a:t>
            </a:r>
            <a:r>
              <a:rPr lang="en-US" dirty="0" err="1" smtClean="0"/>
              <a:t>Klasik</a:t>
            </a:r>
            <a:r>
              <a:rPr lang="en-US" dirty="0" smtClean="0"/>
              <a:t> </a:t>
            </a:r>
            <a:r>
              <a:rPr lang="en-US" dirty="0" err="1" smtClean="0"/>
              <a:t>Yaklaşım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Milton Friedman</a:t>
            </a:r>
          </a:p>
          <a:p>
            <a:r>
              <a:rPr lang="tr-TR" dirty="0"/>
              <a:t>Klasik sosyal sorumluluk anlayışı, kurumların, örgütsel amaçların dışında başka herhangi bir yükümlülüklerinin olmadığı düşüncesine dayanmaktadır. Bu anlayışa göre kurumların </a:t>
            </a:r>
            <a:r>
              <a:rPr lang="tr-TR" dirty="0" smtClean="0"/>
              <a:t>sorumlulukları sadece </a:t>
            </a:r>
            <a:r>
              <a:rPr lang="tr-TR" dirty="0"/>
              <a:t>kar elde </a:t>
            </a:r>
            <a:r>
              <a:rPr lang="tr-TR" dirty="0" smtClean="0"/>
              <a:t>etmektir.</a:t>
            </a:r>
          </a:p>
          <a:p>
            <a:r>
              <a:rPr lang="tr-TR" dirty="0" smtClean="0"/>
              <a:t>Kurumlar</a:t>
            </a:r>
            <a:r>
              <a:rPr lang="tr-TR" dirty="0"/>
              <a:t>, ekonomik birimler olup, sosyal amaçları gerçekleştirmeye uğraşmazlar. Kurum yöneticilerinin KSS bağlamında, hukuki sorumluluklarını yerine getirince, etik sorumluluklarını da yerine getirdiklerini düşünmeleri klasik yaklaşım bağlamında </a:t>
            </a:r>
            <a:r>
              <a:rPr lang="tr-TR" dirty="0" smtClean="0"/>
              <a:t>değerlendirilebilir. </a:t>
            </a:r>
            <a:endParaRPr lang="en-US" dirty="0"/>
          </a:p>
        </p:txBody>
      </p:sp>
    </p:spTree>
    <p:extLst>
      <p:ext uri="{BB962C8B-B14F-4D97-AF65-F5344CB8AC3E}">
        <p14:creationId xmlns:p14="http://schemas.microsoft.com/office/powerpoint/2010/main" val="2539861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Modern </a:t>
            </a:r>
            <a:r>
              <a:rPr lang="en-US" dirty="0" err="1" smtClean="0"/>
              <a:t>Yaklaşım</a:t>
            </a:r>
            <a:endParaRPr lang="en-US" dirty="0"/>
          </a:p>
        </p:txBody>
      </p:sp>
      <p:sp>
        <p:nvSpPr>
          <p:cNvPr id="3" name="Content Placeholder 2"/>
          <p:cNvSpPr>
            <a:spLocks noGrp="1"/>
          </p:cNvSpPr>
          <p:nvPr>
            <p:ph idx="1"/>
          </p:nvPr>
        </p:nvSpPr>
        <p:spPr/>
        <p:txBody>
          <a:bodyPr>
            <a:normAutofit fontScale="85000" lnSpcReduction="20000"/>
          </a:bodyPr>
          <a:lstStyle/>
          <a:p>
            <a:r>
              <a:rPr lang="tr-TR" dirty="0"/>
              <a:t>modern yaklaşımda müşteriler ön plana çıkmaktadır. Kurum kar elde etmeli ama diğer çıkar gruplarının yasal hakları korunmalıdır. Bu yaklaşıma göre, kurum yöneticileri, çalışanlara, tedarikçilere, kredi kuruluşlarına, topluluklara, topluma ve hisse sahiplerine karşı sorumludur (Coşkun, 2010; 49). Modern sosyal sorumluluk anlayışına göre, herhangi bir kurum; “yer altı veya yer üstü bir su kaynağına zehirli atıklarını bırakmamalı, ekolojik yapıyla barışık üretimlerde bulunmalı, iç ve dış çevrede yer alan tüm unsurları sosyal sorumluluk yönünde bilinçlendirmeli, örgüt içi ve dışı eğitim </a:t>
            </a:r>
            <a:r>
              <a:rPr lang="tr-TR" dirty="0" err="1"/>
              <a:t>olanaklarınıgeliştirmeli</a:t>
            </a:r>
            <a:r>
              <a:rPr lang="tr-TR" dirty="0"/>
              <a:t>, </a:t>
            </a:r>
            <a:r>
              <a:rPr lang="tr-TR" dirty="0" err="1"/>
              <a:t>işgörenlerinin</a:t>
            </a:r>
            <a:r>
              <a:rPr lang="tr-TR" dirty="0"/>
              <a:t> tüm sorunlarına duyarlı davranmalı” </a:t>
            </a:r>
            <a:r>
              <a:rPr lang="tr-TR" dirty="0" err="1"/>
              <a:t>dır</a:t>
            </a:r>
            <a:r>
              <a:rPr lang="tr-TR" dirty="0"/>
              <a:t>.</a:t>
            </a:r>
            <a:endParaRPr lang="en-US" dirty="0"/>
          </a:p>
        </p:txBody>
      </p:sp>
    </p:spTree>
    <p:extLst>
      <p:ext uri="{BB962C8B-B14F-4D97-AF65-F5344CB8AC3E}">
        <p14:creationId xmlns:p14="http://schemas.microsoft.com/office/powerpoint/2010/main" val="307107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Caroll</a:t>
            </a:r>
            <a:r>
              <a:rPr lang="en-US" dirty="0" smtClean="0"/>
              <a:t> KSS </a:t>
            </a:r>
            <a:r>
              <a:rPr lang="en-US" dirty="0" err="1" smtClean="0"/>
              <a:t>Modeli</a:t>
            </a:r>
            <a:endParaRPr lang="en-US" dirty="0"/>
          </a:p>
        </p:txBody>
      </p:sp>
      <p:pic>
        <p:nvPicPr>
          <p:cNvPr id="4" name="Content Placeholder 3" descr="caroll.jpg"/>
          <p:cNvPicPr>
            <a:picLocks noGrp="1" noChangeAspect="1"/>
          </p:cNvPicPr>
          <p:nvPr>
            <p:ph idx="1"/>
          </p:nvPr>
        </p:nvPicPr>
        <p:blipFill>
          <a:blip r:embed="rId2">
            <a:extLst>
              <a:ext uri="{28A0092B-C50C-407E-A947-70E740481C1C}">
                <a14:useLocalDpi xmlns:a14="http://schemas.microsoft.com/office/drawing/2010/main" val="0"/>
              </a:ext>
            </a:extLst>
          </a:blip>
          <a:srcRect l="-18187" r="-18187"/>
          <a:stretch>
            <a:fillRect/>
          </a:stretch>
        </p:blipFill>
        <p:spPr/>
      </p:pic>
    </p:spTree>
    <p:extLst>
      <p:ext uri="{BB962C8B-B14F-4D97-AF65-F5344CB8AC3E}">
        <p14:creationId xmlns:p14="http://schemas.microsoft.com/office/powerpoint/2010/main" val="3068428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Ekonomik</a:t>
            </a:r>
            <a:r>
              <a:rPr lang="en-US" dirty="0" smtClean="0"/>
              <a:t> </a:t>
            </a:r>
            <a:r>
              <a:rPr lang="en-US" dirty="0" err="1" smtClean="0"/>
              <a:t>Sorumluluklar</a:t>
            </a:r>
            <a:endParaRPr lang="en-US" dirty="0"/>
          </a:p>
        </p:txBody>
      </p:sp>
      <p:sp>
        <p:nvSpPr>
          <p:cNvPr id="3" name="Content Placeholder 2"/>
          <p:cNvSpPr>
            <a:spLocks noGrp="1"/>
          </p:cNvSpPr>
          <p:nvPr>
            <p:ph idx="1"/>
          </p:nvPr>
        </p:nvSpPr>
        <p:spPr/>
        <p:txBody>
          <a:bodyPr>
            <a:normAutofit fontScale="85000" lnSpcReduction="20000"/>
          </a:bodyPr>
          <a:lstStyle/>
          <a:p>
            <a:r>
              <a:rPr lang="tr-TR" dirty="0"/>
              <a:t>urumlar, toplumun ihtiyaç duyduğu mail ve hizmetin üretilmesinde kaynakların verimli kullanılması ve kar elde edecek biçimde satılmasından sorumludur. Kurumların varlığını sürdürebilmesi kar elde etmesine bağlıdır. Bu nedenle kurumların öncelikli sorumluluğu ekonomiktir</a:t>
            </a:r>
            <a:r>
              <a:rPr lang="tr-TR" dirty="0" smtClean="0"/>
              <a:t>.</a:t>
            </a:r>
          </a:p>
          <a:p>
            <a:r>
              <a:rPr lang="tr-TR" dirty="0" smtClean="0"/>
              <a:t> </a:t>
            </a:r>
            <a:r>
              <a:rPr lang="tr-TR" dirty="0"/>
              <a:t>Kurumların ekonomik </a:t>
            </a:r>
            <a:r>
              <a:rPr lang="tr-TR" dirty="0" err="1"/>
              <a:t>sorumluluklarışu</a:t>
            </a:r>
            <a:r>
              <a:rPr lang="tr-TR" dirty="0"/>
              <a:t> şekilde ifade edilmektedir (</a:t>
            </a:r>
            <a:r>
              <a:rPr lang="tr-TR" dirty="0" err="1"/>
              <a:t>Carroll</a:t>
            </a:r>
            <a:r>
              <a:rPr lang="tr-TR" dirty="0"/>
              <a:t>, 1991’den aktaran </a:t>
            </a:r>
            <a:r>
              <a:rPr lang="tr-TR" dirty="0" err="1"/>
              <a:t>Ceritoğlu</a:t>
            </a:r>
            <a:r>
              <a:rPr lang="tr-TR" dirty="0"/>
              <a:t>, 2011; 34): •Hissedarların kazançlarını sürekli arttıracak biçimde hareket ettirmek, •Karlılığa yönelmek, •Rekabet pozisyonu koruyabilmek, •Yüksek verimlilikte iş işleyişi sağlamak, •Sürekli karlı çalışan bir işletmeyi başarılı bir kurum olarak kabul etmek</a:t>
            </a:r>
            <a:r>
              <a:rPr lang="tr-TR" dirty="0" smtClean="0"/>
              <a:t>. </a:t>
            </a:r>
            <a:endParaRPr lang="en-US" dirty="0"/>
          </a:p>
        </p:txBody>
      </p:sp>
    </p:spTree>
    <p:extLst>
      <p:ext uri="{BB962C8B-B14F-4D97-AF65-F5344CB8AC3E}">
        <p14:creationId xmlns:p14="http://schemas.microsoft.com/office/powerpoint/2010/main" val="1438153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Yasal</a:t>
            </a:r>
            <a:r>
              <a:rPr lang="en-US" dirty="0" smtClean="0"/>
              <a:t> </a:t>
            </a:r>
            <a:r>
              <a:rPr lang="en-US" dirty="0" err="1" smtClean="0"/>
              <a:t>Sorumluluk</a:t>
            </a:r>
            <a:endParaRPr lang="en-US" dirty="0"/>
          </a:p>
        </p:txBody>
      </p:sp>
      <p:sp>
        <p:nvSpPr>
          <p:cNvPr id="3" name="Content Placeholder 2"/>
          <p:cNvSpPr>
            <a:spLocks noGrp="1"/>
          </p:cNvSpPr>
          <p:nvPr>
            <p:ph idx="1"/>
          </p:nvPr>
        </p:nvSpPr>
        <p:spPr/>
        <p:txBody>
          <a:bodyPr>
            <a:normAutofit fontScale="77500" lnSpcReduction="20000"/>
          </a:bodyPr>
          <a:lstStyle/>
          <a:p>
            <a:r>
              <a:rPr lang="tr-TR" dirty="0"/>
              <a:t>Kurum faaliyetlerini gerçekleştirirken yasalara ve iş kanunlarına uygun hareket etmekle sorumludur. Yasaların da toplumu koruyucu önlemler aldığı düşünüldüğünde kurumlar yasal sorumluluklarını yerine getirerek toplum refahına katkıda bulunmaktadır. </a:t>
            </a:r>
            <a:endParaRPr lang="tr-TR" dirty="0" smtClean="0"/>
          </a:p>
          <a:p>
            <a:r>
              <a:rPr lang="tr-TR" dirty="0" err="1"/>
              <a:t>Carroll’a</a:t>
            </a:r>
            <a:r>
              <a:rPr lang="tr-TR" dirty="0"/>
              <a:t> göre (1991’den aktaran </a:t>
            </a:r>
            <a:r>
              <a:rPr lang="tr-TR" dirty="0" err="1"/>
              <a:t>Ceritoğlu</a:t>
            </a:r>
            <a:r>
              <a:rPr lang="tr-TR" dirty="0"/>
              <a:t>, 2011; 34) yasal sorumluluklar şu başlıklardan oluşmaktadır. •Kurumların devletin ve yasaların beklentilerine uygun davranması, •Tüm bölgesel düzenlemelere uyulması, •Kurallara uyan bir kurumsal vatandaş </a:t>
            </a:r>
            <a:r>
              <a:rPr lang="tr-TR" dirty="0" err="1"/>
              <a:t>olması•Yasal</a:t>
            </a:r>
            <a:r>
              <a:rPr lang="tr-TR" dirty="0"/>
              <a:t> yükümlülüklerini yerine getiren bir işletmenin başarılı bir kurum olarak </a:t>
            </a:r>
            <a:r>
              <a:rPr lang="tr-TR" dirty="0" err="1"/>
              <a:t>tanımlanması•Ürün</a:t>
            </a:r>
            <a:r>
              <a:rPr lang="tr-TR" dirty="0"/>
              <a:t> ve hizmet sunumunda asgari yasal zorunluluklara uyulması </a:t>
            </a:r>
            <a:endParaRPr lang="en-US" dirty="0"/>
          </a:p>
        </p:txBody>
      </p:sp>
    </p:spTree>
    <p:extLst>
      <p:ext uri="{BB962C8B-B14F-4D97-AF65-F5344CB8AC3E}">
        <p14:creationId xmlns:p14="http://schemas.microsoft.com/office/powerpoint/2010/main" val="1111433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Ahlaki</a:t>
            </a:r>
            <a:r>
              <a:rPr lang="en-US" dirty="0" smtClean="0"/>
              <a:t> </a:t>
            </a:r>
            <a:r>
              <a:rPr lang="en-US" dirty="0" err="1" smtClean="0"/>
              <a:t>Sorumluluk</a:t>
            </a:r>
            <a:endParaRPr lang="en-US" dirty="0"/>
          </a:p>
        </p:txBody>
      </p:sp>
      <p:sp>
        <p:nvSpPr>
          <p:cNvPr id="3" name="Content Placeholder 2"/>
          <p:cNvSpPr>
            <a:spLocks noGrp="1"/>
          </p:cNvSpPr>
          <p:nvPr>
            <p:ph idx="1"/>
          </p:nvPr>
        </p:nvSpPr>
        <p:spPr/>
        <p:txBody>
          <a:bodyPr>
            <a:normAutofit fontScale="92500" lnSpcReduction="10000"/>
          </a:bodyPr>
          <a:lstStyle/>
          <a:p>
            <a:r>
              <a:rPr lang="tr-TR" dirty="0" smtClean="0"/>
              <a:t>Yasalarla </a:t>
            </a:r>
            <a:r>
              <a:rPr lang="tr-TR" dirty="0"/>
              <a:t>belirlenmiş olmasa da toplum, kurumun, toplum değer ve normlarından türetilmiş yazılı veya yazılı olmayan kodlar, normlar ve değerleri benimsediğini yansıtacak, etik sorumluluklarını yerine getirmesini beklemektedir. Kurumun ürettiği ürün ve hizmetler konusunda dürüst davranması, alıverişlerde karşı tarafı kandırmaması, kurumu toplum gözünde küçük düşürücü davranışlardan kaçınması etik davranışlar olarak kabul edilmektedir</a:t>
            </a:r>
            <a:r>
              <a:rPr lang="tr-TR" dirty="0" smtClean="0"/>
              <a:t>. </a:t>
            </a:r>
            <a:endParaRPr lang="en-US" dirty="0"/>
          </a:p>
        </p:txBody>
      </p:sp>
    </p:spTree>
    <p:extLst>
      <p:ext uri="{BB962C8B-B14F-4D97-AF65-F5344CB8AC3E}">
        <p14:creationId xmlns:p14="http://schemas.microsoft.com/office/powerpoint/2010/main" val="3186158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Hayırseverlik</a:t>
            </a:r>
            <a:endParaRPr lang="en-US" dirty="0"/>
          </a:p>
        </p:txBody>
      </p:sp>
      <p:sp>
        <p:nvSpPr>
          <p:cNvPr id="3" name="Content Placeholder 2"/>
          <p:cNvSpPr>
            <a:spLocks noGrp="1"/>
          </p:cNvSpPr>
          <p:nvPr>
            <p:ph idx="1"/>
          </p:nvPr>
        </p:nvSpPr>
        <p:spPr/>
        <p:txBody>
          <a:bodyPr/>
          <a:lstStyle/>
          <a:p>
            <a:r>
              <a:rPr lang="tr-TR" dirty="0"/>
              <a:t>urumun sadece gönüllü ve isteğe bağlı olarak toplum yararına olacak hayırsever uygulamalarını kapsamaktadır. Bu uygulamalar doğrudan ya da </a:t>
            </a:r>
            <a:r>
              <a:rPr lang="tr-TR" dirty="0" err="1"/>
              <a:t>dolaylıolabilir</a:t>
            </a:r>
            <a:r>
              <a:rPr lang="tr-TR" dirty="0"/>
              <a:t>. Kurumlar, toplumsal bir soruna çözüm olacak ya da dikkat çekecek uygulamalarla toplum refahına katkı sağlamaya çalışabilir.</a:t>
            </a:r>
            <a:endParaRPr lang="en-US" dirty="0"/>
          </a:p>
        </p:txBody>
      </p:sp>
    </p:spTree>
    <p:extLst>
      <p:ext uri="{BB962C8B-B14F-4D97-AF65-F5344CB8AC3E}">
        <p14:creationId xmlns:p14="http://schemas.microsoft.com/office/powerpoint/2010/main" val="398657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KSS </a:t>
            </a:r>
            <a:r>
              <a:rPr lang="en-US" dirty="0" err="1" smtClean="0"/>
              <a:t>kurumlara</a:t>
            </a:r>
            <a:r>
              <a:rPr lang="en-US" dirty="0" smtClean="0"/>
              <a:t> ne </a:t>
            </a:r>
            <a:r>
              <a:rPr lang="en-US" dirty="0" err="1" smtClean="0"/>
              <a:t>sağlar</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tr-TR" dirty="0"/>
              <a:t>23Avrupa Birliği Komisyonuna göre ise kurumlar için KSS </a:t>
            </a:r>
            <a:r>
              <a:rPr lang="tr-TR" dirty="0" smtClean="0"/>
              <a:t>avantajları şöyle </a:t>
            </a:r>
            <a:r>
              <a:rPr lang="tr-TR" dirty="0"/>
              <a:t>sıralanmaktadır: </a:t>
            </a:r>
            <a:endParaRPr lang="tr-TR" dirty="0" smtClean="0"/>
          </a:p>
          <a:p>
            <a:r>
              <a:rPr lang="tr-TR" dirty="0" smtClean="0"/>
              <a:t>•</a:t>
            </a:r>
            <a:r>
              <a:rPr lang="tr-TR" dirty="0"/>
              <a:t>Karlılık için sıklıkla doğrudan bir fayda sağlar: Özellikle iş alanında yapılan iyileştirmelerin üretim ve ürün kalitesi üzerinde olumlu etkisi vardır. Çevreye verilen zararı en aza indirirken kullanılan yöntemler de masrafların azalmasını sağlamaktadır. </a:t>
            </a:r>
            <a:endParaRPr lang="tr-TR" dirty="0" smtClean="0"/>
          </a:p>
          <a:p>
            <a:r>
              <a:rPr lang="tr-TR" dirty="0" smtClean="0"/>
              <a:t> </a:t>
            </a:r>
            <a:r>
              <a:rPr lang="tr-TR" dirty="0"/>
              <a:t>•Kurum imaj ve itibarı açısından fayda sağlar: İyi bir kurumsal vatandaş olmak kurumun daha fazla saygı görmesini sağlamaktadır. Kurumlar KSS etkinlikleriyle toplumda daha fazla fark edilmeye başlamaktadır. Bu etkinlikler aracılı ile kurum, ticari birlikler, kar amacı gütmeyen kurumlar, yatırımcılar, eğitim dünyası ve yerel topluluklar karşısında iyi bir imaj çizmektedir. </a:t>
            </a:r>
            <a:endParaRPr lang="tr-TR" dirty="0" smtClean="0"/>
          </a:p>
          <a:p>
            <a:r>
              <a:rPr lang="tr-TR" dirty="0" smtClean="0"/>
              <a:t> </a:t>
            </a:r>
            <a:r>
              <a:rPr lang="tr-TR" dirty="0"/>
              <a:t>•Kurumlar, KSS yoluyla kurumsal değerlerini ortaya çıkarmayı seçebilir. KSS ve etik değerler birbiri ile </a:t>
            </a:r>
            <a:r>
              <a:rPr lang="tr-TR" dirty="0" err="1"/>
              <a:t>ilintilendirilebilir</a:t>
            </a:r>
            <a:r>
              <a:rPr lang="tr-TR" dirty="0"/>
              <a:t>.</a:t>
            </a:r>
            <a:endParaRPr lang="en-US" dirty="0"/>
          </a:p>
        </p:txBody>
      </p:sp>
    </p:spTree>
    <p:extLst>
      <p:ext uri="{BB962C8B-B14F-4D97-AF65-F5344CB8AC3E}">
        <p14:creationId xmlns:p14="http://schemas.microsoft.com/office/powerpoint/2010/main" val="85766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1486</TotalTime>
  <Words>593</Words>
  <Application>Microsoft Office PowerPoint</Application>
  <PresentationFormat>Ekran Gösterisi (4:3)</PresentationFormat>
  <Paragraphs>24</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Office Theme</vt:lpstr>
      <vt:lpstr>Kurumsal Sosyal Sorumluluk</vt:lpstr>
      <vt:lpstr>KSS Yaklaşımları: Klasik Yaklaşım</vt:lpstr>
      <vt:lpstr>Modern Yaklaşım</vt:lpstr>
      <vt:lpstr>Caroll KSS Modeli</vt:lpstr>
      <vt:lpstr>Ekonomik Sorumluluklar</vt:lpstr>
      <vt:lpstr>Yasal Sorumluluk</vt:lpstr>
      <vt:lpstr>Ahlaki Sorumluluk</vt:lpstr>
      <vt:lpstr>Hayırseverlik</vt:lpstr>
      <vt:lpstr>KSS kurumlara ne sağlar?</vt:lpstr>
    </vt:vector>
  </TitlesOfParts>
  <Company>Ankara Universitesi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Kurumsal Sosyal Sorumluluk</dc:title>
  <dc:creator>Pınar Ozdemir</dc:creator>
  <cp:lastModifiedBy>ilef</cp:lastModifiedBy>
  <cp:revision>28</cp:revision>
  <dcterms:created xsi:type="dcterms:W3CDTF">2018-12-22T17:42:16Z</dcterms:created>
  <dcterms:modified xsi:type="dcterms:W3CDTF">2019-05-12T15:06:28Z</dcterms:modified>
</cp:coreProperties>
</file>