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730328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307470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A7D71F0-B109-4F82-A4B4-0DEBE683118C}"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800516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284802F-B1B2-4DD4-92F8-0F2B9F3BC8CE}" type="datetimeFigureOut">
              <a:rPr lang="tr-TR" smtClean="0"/>
              <a:t>18.5.2020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3117603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284802F-B1B2-4DD4-92F8-0F2B9F3BC8CE}" type="datetimeFigureOut">
              <a:rPr lang="tr-TR" smtClean="0"/>
              <a:t>18.5.2020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7D71F0-B109-4F82-A4B4-0DEBE683118C}"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956005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284802F-B1B2-4DD4-92F8-0F2B9F3BC8CE}" type="datetimeFigureOut">
              <a:rPr lang="tr-TR" smtClean="0"/>
              <a:t>18.5.2020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9857055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40793038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1867835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573910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84802F-B1B2-4DD4-92F8-0F2B9F3BC8CE}" type="datetimeFigureOut">
              <a:rPr lang="tr-TR" smtClean="0"/>
              <a:t>18.5.2020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811958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84802F-B1B2-4DD4-92F8-0F2B9F3BC8CE}" type="datetimeFigureOut">
              <a:rPr lang="tr-TR" smtClean="0"/>
              <a:t>18.5.2020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4098768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284802F-B1B2-4DD4-92F8-0F2B9F3BC8CE}" type="datetimeFigureOut">
              <a:rPr lang="tr-TR" smtClean="0"/>
              <a:t>18.5.2020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3216805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284802F-B1B2-4DD4-92F8-0F2B9F3BC8CE}" type="datetimeFigureOut">
              <a:rPr lang="tr-TR" smtClean="0"/>
              <a:t>18.5.2020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321475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84802F-B1B2-4DD4-92F8-0F2B9F3BC8CE}" type="datetimeFigureOut">
              <a:rPr lang="tr-TR" smtClean="0"/>
              <a:t>18.5.2020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2867083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84802F-B1B2-4DD4-92F8-0F2B9F3BC8CE}" type="datetimeFigureOut">
              <a:rPr lang="tr-TR" smtClean="0"/>
              <a:t>18.5.2020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1809665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84802F-B1B2-4DD4-92F8-0F2B9F3BC8CE}" type="datetimeFigureOut">
              <a:rPr lang="tr-TR" smtClean="0"/>
              <a:t>18.5.2020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A7D71F0-B109-4F82-A4B4-0DEBE683118C}" type="slidenum">
              <a:rPr lang="tr-TR" smtClean="0"/>
              <a:t>‹#›</a:t>
            </a:fld>
            <a:endParaRPr lang="tr-TR"/>
          </a:p>
        </p:txBody>
      </p:sp>
    </p:spTree>
    <p:extLst>
      <p:ext uri="{BB962C8B-B14F-4D97-AF65-F5344CB8AC3E}">
        <p14:creationId xmlns:p14="http://schemas.microsoft.com/office/powerpoint/2010/main" val="4004455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284802F-B1B2-4DD4-92F8-0F2B9F3BC8CE}" type="datetimeFigureOut">
              <a:rPr lang="tr-TR" smtClean="0"/>
              <a:t>18.5.2020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A7D71F0-B109-4F82-A4B4-0DEBE683118C}" type="slidenum">
              <a:rPr lang="tr-TR" smtClean="0"/>
              <a:t>‹#›</a:t>
            </a:fld>
            <a:endParaRPr lang="tr-TR"/>
          </a:p>
        </p:txBody>
      </p:sp>
    </p:spTree>
    <p:extLst>
      <p:ext uri="{BB962C8B-B14F-4D97-AF65-F5344CB8AC3E}">
        <p14:creationId xmlns:p14="http://schemas.microsoft.com/office/powerpoint/2010/main" val="33792608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52C5D5-51CB-4F3D-96C1-5C5C3614CEA9}"/>
              </a:ext>
            </a:extLst>
          </p:cNvPr>
          <p:cNvSpPr>
            <a:spLocks noGrp="1"/>
          </p:cNvSpPr>
          <p:nvPr>
            <p:ph type="ctrTitle"/>
          </p:nvPr>
        </p:nvSpPr>
        <p:spPr/>
        <p:txBody>
          <a:bodyPr/>
          <a:lstStyle/>
          <a:p>
            <a:r>
              <a:rPr lang="tr-TR" dirty="0"/>
              <a:t>Sosyal </a:t>
            </a:r>
            <a:r>
              <a:rPr lang="tr-TR" dirty="0" err="1"/>
              <a:t>Tabakalaşma</a:t>
            </a:r>
            <a:endParaRPr lang="tr-TR" dirty="0"/>
          </a:p>
        </p:txBody>
      </p:sp>
      <p:sp>
        <p:nvSpPr>
          <p:cNvPr id="3" name="Alt Başlık 2">
            <a:extLst>
              <a:ext uri="{FF2B5EF4-FFF2-40B4-BE49-F238E27FC236}">
                <a16:creationId xmlns:a16="http://schemas.microsoft.com/office/drawing/2014/main" id="{E75FB161-7CF4-4748-8CCB-2BAB5C4E36D7}"/>
              </a:ext>
            </a:extLst>
          </p:cNvPr>
          <p:cNvSpPr>
            <a:spLocks noGrp="1"/>
          </p:cNvSpPr>
          <p:nvPr>
            <p:ph type="subTitle" idx="1"/>
          </p:nvPr>
        </p:nvSpPr>
        <p:spPr/>
        <p:txBody>
          <a:bodyPr>
            <a:normAutofit/>
          </a:bodyPr>
          <a:lstStyle/>
          <a:p>
            <a:endParaRPr lang="tr-TR" sz="2400" b="1" dirty="0"/>
          </a:p>
        </p:txBody>
      </p:sp>
    </p:spTree>
    <p:extLst>
      <p:ext uri="{BB962C8B-B14F-4D97-AF65-F5344CB8AC3E}">
        <p14:creationId xmlns:p14="http://schemas.microsoft.com/office/powerpoint/2010/main" val="1192008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4F34EC-AAFC-4EE4-A285-E11BDD1B0E36}"/>
              </a:ext>
            </a:extLst>
          </p:cNvPr>
          <p:cNvSpPr>
            <a:spLocks noGrp="1"/>
          </p:cNvSpPr>
          <p:nvPr>
            <p:ph type="title"/>
          </p:nvPr>
        </p:nvSpPr>
        <p:spPr/>
        <p:txBody>
          <a:bodyPr/>
          <a:lstStyle/>
          <a:p>
            <a:r>
              <a:rPr lang="tr-TR" dirty="0"/>
              <a:t>Dersin Amaçları</a:t>
            </a:r>
          </a:p>
        </p:txBody>
      </p:sp>
      <p:sp>
        <p:nvSpPr>
          <p:cNvPr id="3" name="İçerik Yer Tutucusu 2">
            <a:extLst>
              <a:ext uri="{FF2B5EF4-FFF2-40B4-BE49-F238E27FC236}">
                <a16:creationId xmlns:a16="http://schemas.microsoft.com/office/drawing/2014/main" id="{15392F45-4F6A-4EFC-8A64-D518B824E27D}"/>
              </a:ext>
            </a:extLst>
          </p:cNvPr>
          <p:cNvSpPr>
            <a:spLocks noGrp="1"/>
          </p:cNvSpPr>
          <p:nvPr>
            <p:ph idx="1"/>
          </p:nvPr>
        </p:nvSpPr>
        <p:spPr/>
        <p:txBody>
          <a:bodyPr>
            <a:normAutofit/>
          </a:bodyPr>
          <a:lstStyle/>
          <a:p>
            <a:endParaRPr lang="tr-TR" sz="2400" b="1" dirty="0"/>
          </a:p>
          <a:p>
            <a:r>
              <a:rPr lang="tr-TR" sz="2400" b="1" dirty="0"/>
              <a:t>Bu derste, dönem boyunca ele alınan konuların genel bir değerlendirmesi yapılacaktır. </a:t>
            </a:r>
          </a:p>
          <a:p>
            <a:r>
              <a:rPr lang="tr-TR" sz="2400" b="1" dirty="0" err="1"/>
              <a:t>Tabakalaşma</a:t>
            </a:r>
            <a:r>
              <a:rPr lang="tr-TR" sz="2400" b="1" dirty="0"/>
              <a:t> hakkındaki teorilerin ve toplumlardaki etki ve sonuçlarının genel bir değerlendirmesi sunulacaktır.</a:t>
            </a:r>
          </a:p>
        </p:txBody>
      </p:sp>
    </p:spTree>
    <p:extLst>
      <p:ext uri="{BB962C8B-B14F-4D97-AF65-F5344CB8AC3E}">
        <p14:creationId xmlns:p14="http://schemas.microsoft.com/office/powerpoint/2010/main" val="199872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46FF08-F0FD-43E7-A30F-B8904A830E30}"/>
              </a:ext>
            </a:extLst>
          </p:cNvPr>
          <p:cNvSpPr>
            <a:spLocks noGrp="1"/>
          </p:cNvSpPr>
          <p:nvPr>
            <p:ph type="title"/>
          </p:nvPr>
        </p:nvSpPr>
        <p:spPr/>
        <p:txBody>
          <a:bodyPr/>
          <a:lstStyle/>
          <a:p>
            <a:r>
              <a:rPr lang="tr-TR" dirty="0"/>
              <a:t>Değerlendirme </a:t>
            </a:r>
          </a:p>
        </p:txBody>
      </p:sp>
      <p:sp>
        <p:nvSpPr>
          <p:cNvPr id="3" name="İçerik Yer Tutucusu 2">
            <a:extLst>
              <a:ext uri="{FF2B5EF4-FFF2-40B4-BE49-F238E27FC236}">
                <a16:creationId xmlns:a16="http://schemas.microsoft.com/office/drawing/2014/main" id="{4461D86E-408B-4A14-86D0-4365EB9B075C}"/>
              </a:ext>
            </a:extLst>
          </p:cNvPr>
          <p:cNvSpPr>
            <a:spLocks noGrp="1"/>
          </p:cNvSpPr>
          <p:nvPr>
            <p:ph idx="1"/>
          </p:nvPr>
        </p:nvSpPr>
        <p:spPr/>
        <p:txBody>
          <a:bodyPr>
            <a:normAutofit/>
          </a:bodyPr>
          <a:lstStyle/>
          <a:p>
            <a:r>
              <a:rPr lang="tr-TR" sz="2800" b="1" dirty="0"/>
              <a:t>Şu anda yaşadığımız dünya bir eşitsizlikler dünyasıdır. İnsanların büyük bir oranı yoksulluk içinde yaşarken, küçük bir azınlık bolluk ve refah içinde yaşamlarını sürdürmektedir. Refahın göstergesi sayılan para, mal, saygınlık, güç vs. eşit olarak dağılmamaktadır. Bazıları bunlara diğerlerinden daha fazla sahip olmaktadır. </a:t>
            </a:r>
          </a:p>
        </p:txBody>
      </p:sp>
    </p:spTree>
    <p:extLst>
      <p:ext uri="{BB962C8B-B14F-4D97-AF65-F5344CB8AC3E}">
        <p14:creationId xmlns:p14="http://schemas.microsoft.com/office/powerpoint/2010/main" val="2101564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8F6976-3F75-414F-B9B9-5F3E939C2662}"/>
              </a:ext>
            </a:extLst>
          </p:cNvPr>
          <p:cNvSpPr>
            <a:spLocks noGrp="1"/>
          </p:cNvSpPr>
          <p:nvPr>
            <p:ph type="title"/>
          </p:nvPr>
        </p:nvSpPr>
        <p:spPr/>
        <p:txBody>
          <a:bodyPr/>
          <a:lstStyle/>
          <a:p>
            <a:r>
              <a:rPr lang="tr-TR" dirty="0"/>
              <a:t>Değerlendirme </a:t>
            </a:r>
          </a:p>
        </p:txBody>
      </p:sp>
      <p:sp>
        <p:nvSpPr>
          <p:cNvPr id="3" name="İçerik Yer Tutucusu 2">
            <a:extLst>
              <a:ext uri="{FF2B5EF4-FFF2-40B4-BE49-F238E27FC236}">
                <a16:creationId xmlns:a16="http://schemas.microsoft.com/office/drawing/2014/main" id="{B57E73C6-8614-465B-8475-A96EEDF232E5}"/>
              </a:ext>
            </a:extLst>
          </p:cNvPr>
          <p:cNvSpPr>
            <a:spLocks noGrp="1"/>
          </p:cNvSpPr>
          <p:nvPr>
            <p:ph idx="1"/>
          </p:nvPr>
        </p:nvSpPr>
        <p:spPr/>
        <p:txBody>
          <a:bodyPr>
            <a:normAutofit fontScale="92500" lnSpcReduction="10000"/>
          </a:bodyPr>
          <a:lstStyle/>
          <a:p>
            <a:endParaRPr lang="tr-TR" sz="2400" b="1" dirty="0"/>
          </a:p>
          <a:p>
            <a:r>
              <a:rPr lang="tr-TR" sz="2400" b="1" dirty="0"/>
              <a:t>Bu bağlamda bir takım sorular ortaya çıkmaktadır: </a:t>
            </a:r>
          </a:p>
          <a:p>
            <a:endParaRPr lang="tr-TR" sz="2400" dirty="0"/>
          </a:p>
          <a:p>
            <a:pPr lvl="0"/>
            <a:r>
              <a:rPr lang="tr-TR" sz="2400" b="1" dirty="0"/>
              <a:t>Toplumlarda neden eşitsizlikler veya tabakalar vardır? </a:t>
            </a:r>
            <a:endParaRPr lang="tr-TR" sz="2400" dirty="0"/>
          </a:p>
          <a:p>
            <a:pPr lvl="0"/>
            <a:r>
              <a:rPr lang="tr-TR" sz="2400" b="1" dirty="0"/>
              <a:t>Eşit olarak dağılmayanlar nelerdir? </a:t>
            </a:r>
            <a:endParaRPr lang="tr-TR" sz="2400" dirty="0"/>
          </a:p>
          <a:p>
            <a:pPr lvl="0"/>
            <a:r>
              <a:rPr lang="tr-TR" sz="2400" b="1" dirty="0" err="1"/>
              <a:t>Toplusal</a:t>
            </a:r>
            <a:r>
              <a:rPr lang="tr-TR" sz="2400" b="1" dirty="0"/>
              <a:t> </a:t>
            </a:r>
            <a:r>
              <a:rPr lang="tr-TR" sz="2400" b="1" dirty="0" err="1"/>
              <a:t>tabakalaşmayı</a:t>
            </a:r>
            <a:r>
              <a:rPr lang="tr-TR" sz="2400" b="1" dirty="0"/>
              <a:t> belirleyen sosyal, kültürel, ekonomik ve politik koşullar nelerdir? </a:t>
            </a:r>
            <a:endParaRPr lang="tr-TR" sz="2400" dirty="0"/>
          </a:p>
          <a:p>
            <a:pPr lvl="0"/>
            <a:r>
              <a:rPr lang="tr-TR" sz="2400" b="1" dirty="0" err="1"/>
              <a:t>Tabakalaşmanın</a:t>
            </a:r>
            <a:r>
              <a:rPr lang="tr-TR" sz="2400" b="1" dirty="0"/>
              <a:t> devamlılığı nasıl sağlanıyor? </a:t>
            </a:r>
            <a:endParaRPr lang="tr-TR" sz="2400" dirty="0"/>
          </a:p>
          <a:p>
            <a:pPr marL="0" indent="0">
              <a:buNone/>
            </a:pPr>
            <a:r>
              <a:rPr lang="tr-TR" dirty="0"/>
              <a:t> </a:t>
            </a:r>
          </a:p>
          <a:p>
            <a:endParaRPr lang="tr-TR" dirty="0"/>
          </a:p>
        </p:txBody>
      </p:sp>
    </p:spTree>
    <p:extLst>
      <p:ext uri="{BB962C8B-B14F-4D97-AF65-F5344CB8AC3E}">
        <p14:creationId xmlns:p14="http://schemas.microsoft.com/office/powerpoint/2010/main" val="734207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484A08-9F5E-447F-9905-5489EFD25CE4}"/>
              </a:ext>
            </a:extLst>
          </p:cNvPr>
          <p:cNvSpPr>
            <a:spLocks noGrp="1"/>
          </p:cNvSpPr>
          <p:nvPr>
            <p:ph type="title"/>
          </p:nvPr>
        </p:nvSpPr>
        <p:spPr/>
        <p:txBody>
          <a:bodyPr/>
          <a:lstStyle/>
          <a:p>
            <a:r>
              <a:rPr lang="tr-TR" dirty="0"/>
              <a:t>Değerlendirme </a:t>
            </a:r>
          </a:p>
        </p:txBody>
      </p:sp>
      <p:sp>
        <p:nvSpPr>
          <p:cNvPr id="3" name="İçerik Yer Tutucusu 2">
            <a:extLst>
              <a:ext uri="{FF2B5EF4-FFF2-40B4-BE49-F238E27FC236}">
                <a16:creationId xmlns:a16="http://schemas.microsoft.com/office/drawing/2014/main" id="{426A8106-6A27-4F88-94AC-58924F7E85BD}"/>
              </a:ext>
            </a:extLst>
          </p:cNvPr>
          <p:cNvSpPr>
            <a:spLocks noGrp="1"/>
          </p:cNvSpPr>
          <p:nvPr>
            <p:ph idx="1"/>
          </p:nvPr>
        </p:nvSpPr>
        <p:spPr/>
        <p:txBody>
          <a:bodyPr>
            <a:normAutofit/>
          </a:bodyPr>
          <a:lstStyle/>
          <a:p>
            <a:r>
              <a:rPr lang="tr-TR" sz="2400" b="1" dirty="0"/>
              <a:t>Toplumsal </a:t>
            </a:r>
            <a:r>
              <a:rPr lang="tr-TR" sz="2400" b="1" dirty="0" err="1"/>
              <a:t>tabakalaşma</a:t>
            </a:r>
            <a:r>
              <a:rPr lang="tr-TR" sz="2400" b="1" dirty="0"/>
              <a:t> kavramının herkes tarafından kabul edilen bir tanımı yoktur. J. </a:t>
            </a:r>
            <a:r>
              <a:rPr lang="tr-TR" sz="2400" b="1" dirty="0" err="1"/>
              <a:t>Turner</a:t>
            </a:r>
            <a:r>
              <a:rPr lang="tr-TR" sz="2400" b="1" dirty="0"/>
              <a:t> </a:t>
            </a:r>
            <a:r>
              <a:rPr lang="tr-TR" sz="2400" b="1" dirty="0" err="1"/>
              <a:t>tabakalaşmayı</a:t>
            </a:r>
            <a:r>
              <a:rPr lang="tr-TR" sz="2400" b="1" dirty="0"/>
              <a:t> şu şekilde tanımlamaktadır: </a:t>
            </a:r>
            <a:r>
              <a:rPr lang="tr-TR" sz="2400" b="1" dirty="0" err="1"/>
              <a:t>Tabakalaşma</a:t>
            </a:r>
            <a:r>
              <a:rPr lang="tr-TR" sz="2400" b="1" dirty="0"/>
              <a:t>,  bir sosyal sistemde kıt ve değerli kaynakların statü pozisyonlarına bağlı olarak eşit olmayan dağılımı ve her birinin değerli kaynaklardan paylaşımı sıralamasının aşağı yukarı sürekli hale geldiği süreçler olarak tanımlanabilir.</a:t>
            </a:r>
          </a:p>
          <a:p>
            <a:r>
              <a:rPr lang="tr-TR" sz="2400" b="1" dirty="0"/>
              <a:t>Toplumsal </a:t>
            </a:r>
            <a:r>
              <a:rPr lang="tr-TR" sz="2400" b="1" dirty="0" err="1"/>
              <a:t>tabakalaşmayı</a:t>
            </a:r>
            <a:r>
              <a:rPr lang="tr-TR" sz="2400" b="1" dirty="0"/>
              <a:t> açıklamada önem taşıyan diğer kavramlar, eşitsizlik, farklılaşma ve hiyerarşidir.</a:t>
            </a:r>
            <a:endParaRPr lang="tr-TR" sz="2400" dirty="0"/>
          </a:p>
          <a:p>
            <a:endParaRPr lang="tr-TR" sz="2400" b="1" dirty="0"/>
          </a:p>
        </p:txBody>
      </p:sp>
    </p:spTree>
    <p:extLst>
      <p:ext uri="{BB962C8B-B14F-4D97-AF65-F5344CB8AC3E}">
        <p14:creationId xmlns:p14="http://schemas.microsoft.com/office/powerpoint/2010/main" val="2166005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9D3D43-A7A8-4975-910A-1903E51AB85F}"/>
              </a:ext>
            </a:extLst>
          </p:cNvPr>
          <p:cNvSpPr>
            <a:spLocks noGrp="1"/>
          </p:cNvSpPr>
          <p:nvPr>
            <p:ph type="title"/>
          </p:nvPr>
        </p:nvSpPr>
        <p:spPr/>
        <p:txBody>
          <a:bodyPr/>
          <a:lstStyle/>
          <a:p>
            <a:r>
              <a:rPr lang="tr-TR" dirty="0"/>
              <a:t>Değerlendirme</a:t>
            </a:r>
          </a:p>
        </p:txBody>
      </p:sp>
      <p:sp>
        <p:nvSpPr>
          <p:cNvPr id="5" name="İçerik Yer Tutucusu 4">
            <a:extLst>
              <a:ext uri="{FF2B5EF4-FFF2-40B4-BE49-F238E27FC236}">
                <a16:creationId xmlns:a16="http://schemas.microsoft.com/office/drawing/2014/main" id="{53F2BC8B-BB67-4468-B60A-975E8C3371AE}"/>
              </a:ext>
            </a:extLst>
          </p:cNvPr>
          <p:cNvSpPr>
            <a:spLocks noGrp="1"/>
          </p:cNvSpPr>
          <p:nvPr>
            <p:ph idx="1"/>
          </p:nvPr>
        </p:nvSpPr>
        <p:spPr/>
        <p:txBody>
          <a:bodyPr>
            <a:normAutofit lnSpcReduction="10000"/>
          </a:bodyPr>
          <a:lstStyle/>
          <a:p>
            <a:r>
              <a:rPr lang="tr-TR" sz="2200" b="1" dirty="0" err="1"/>
              <a:t>Tabakalaşma</a:t>
            </a:r>
            <a:r>
              <a:rPr lang="tr-TR" sz="2200" b="1" dirty="0"/>
              <a:t> sistemleri kast ve sınıf olarak ikiye ayrılabilir. Kast sistemi doğum temelinde ortaya çıkan bir sosyal </a:t>
            </a:r>
            <a:r>
              <a:rPr lang="tr-TR" sz="2200" b="1" dirty="0" err="1"/>
              <a:t>tabakalaşma</a:t>
            </a:r>
            <a:r>
              <a:rPr lang="tr-TR" sz="2200" b="1" dirty="0"/>
              <a:t> sistemidir ve sisteminin klasik örneği Hindistan’da görülmektedir. Her şeyden önce kast sistemi kapalı bir sistemdir yani kişinin içinde doğduğu kast gelecek yaşamını belirler ve başka bir kasta geçme olanağı yoktur. </a:t>
            </a:r>
          </a:p>
          <a:p>
            <a:r>
              <a:rPr lang="tr-TR" sz="2200" b="1" dirty="0"/>
              <a:t>Sınıf sistemi tabakalar arası geçişe olanak sağlayan açık bir sistemdir. Özellikle sanayileşmiş toplumlarda toplumsal hareketliliğin daha çok görüldüğünü söylemek mümkündür. Toplumsal hareketlilik, </a:t>
            </a:r>
            <a:r>
              <a:rPr lang="tr-TR" sz="2200" b="1" dirty="0" err="1"/>
              <a:t>tabakalaşma</a:t>
            </a:r>
            <a:r>
              <a:rPr lang="tr-TR" sz="2200" b="1" dirty="0"/>
              <a:t> sistemi içinde bireylerin aşağı veya yukarı sınıflara geçişini belirtir. </a:t>
            </a:r>
            <a:endParaRPr lang="tr-TR" sz="2200" dirty="0"/>
          </a:p>
          <a:p>
            <a:pPr marL="0" indent="0">
              <a:buNone/>
            </a:pPr>
            <a:endParaRPr lang="tr-TR" dirty="0"/>
          </a:p>
        </p:txBody>
      </p:sp>
    </p:spTree>
    <p:extLst>
      <p:ext uri="{BB962C8B-B14F-4D97-AF65-F5344CB8AC3E}">
        <p14:creationId xmlns:p14="http://schemas.microsoft.com/office/powerpoint/2010/main" val="417363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6558F4-4524-46C8-ACC0-DF4F497D73B3}"/>
              </a:ext>
            </a:extLst>
          </p:cNvPr>
          <p:cNvSpPr>
            <a:spLocks noGrp="1"/>
          </p:cNvSpPr>
          <p:nvPr>
            <p:ph type="title"/>
          </p:nvPr>
        </p:nvSpPr>
        <p:spPr/>
        <p:txBody>
          <a:bodyPr/>
          <a:lstStyle/>
          <a:p>
            <a:r>
              <a:rPr lang="tr-TR" dirty="0"/>
              <a:t>Değerlendirme </a:t>
            </a:r>
          </a:p>
        </p:txBody>
      </p:sp>
      <p:sp>
        <p:nvSpPr>
          <p:cNvPr id="5" name="İçerik Yer Tutucusu 4">
            <a:extLst>
              <a:ext uri="{FF2B5EF4-FFF2-40B4-BE49-F238E27FC236}">
                <a16:creationId xmlns:a16="http://schemas.microsoft.com/office/drawing/2014/main" id="{5FEC9546-13A5-4578-84F4-48E5EDFF149F}"/>
              </a:ext>
            </a:extLst>
          </p:cNvPr>
          <p:cNvSpPr>
            <a:spLocks noGrp="1"/>
          </p:cNvSpPr>
          <p:nvPr>
            <p:ph idx="1"/>
          </p:nvPr>
        </p:nvSpPr>
        <p:spPr/>
        <p:txBody>
          <a:bodyPr/>
          <a:lstStyle/>
          <a:p>
            <a:r>
              <a:rPr lang="tr-TR" sz="2000" b="1" dirty="0"/>
              <a:t>Toplumsal </a:t>
            </a:r>
            <a:r>
              <a:rPr lang="tr-TR" sz="2000" b="1" dirty="0" err="1"/>
              <a:t>tabakalaşma</a:t>
            </a:r>
            <a:r>
              <a:rPr lang="tr-TR" sz="2000" b="1" dirty="0"/>
              <a:t> toplumbilimciler için önemli bir konu olmuştur ancak </a:t>
            </a:r>
            <a:r>
              <a:rPr lang="tr-TR" sz="2000" b="1" dirty="0" err="1"/>
              <a:t>tabakalaşmanın</a:t>
            </a:r>
            <a:r>
              <a:rPr lang="tr-TR" sz="2000" b="1" dirty="0"/>
              <a:t>, eşitsizliğin doğası, nedenleri, sonuçları konusunda fikir birliği yoktur. </a:t>
            </a:r>
          </a:p>
          <a:p>
            <a:r>
              <a:rPr lang="tr-TR" sz="2000" b="1" dirty="0" err="1"/>
              <a:t>Tabakalaşma</a:t>
            </a:r>
            <a:r>
              <a:rPr lang="tr-TR" sz="2000" b="1" dirty="0"/>
              <a:t> konusunda birçok teori bulunmaktadır.</a:t>
            </a:r>
          </a:p>
          <a:p>
            <a:r>
              <a:rPr lang="tr-TR" sz="2000" b="1" dirty="0"/>
              <a:t>Çatışmacı kuram, toplumsal </a:t>
            </a:r>
            <a:r>
              <a:rPr lang="tr-TR" sz="2000" b="1" dirty="0" err="1"/>
              <a:t>tabakalaşma</a:t>
            </a:r>
            <a:r>
              <a:rPr lang="tr-TR" sz="2000" b="1" dirty="0"/>
              <a:t> sisteminin bazı kişilere yarar sağlarken bazı kişileri ise dezavantajlı duruma soktuğunu iddia eder. </a:t>
            </a:r>
          </a:p>
          <a:p>
            <a:r>
              <a:rPr lang="tr-TR" sz="2000" b="1" dirty="0" err="1"/>
              <a:t>İşlevselci</a:t>
            </a:r>
            <a:r>
              <a:rPr lang="tr-TR" sz="2000" b="1" dirty="0"/>
              <a:t> </a:t>
            </a:r>
            <a:r>
              <a:rPr lang="tr-TR" sz="2000" b="1" dirty="0" err="1"/>
              <a:t>tabakalaşma</a:t>
            </a:r>
            <a:r>
              <a:rPr lang="tr-TR" sz="2000" b="1" dirty="0"/>
              <a:t> kuramının temsilcileri,  toplumun mevcut sistem ve alt sistemlerinin toplumun devamlılığını korumaya çalıştıklarını vurgularlar. </a:t>
            </a:r>
          </a:p>
          <a:p>
            <a:endParaRPr lang="tr-TR" dirty="0"/>
          </a:p>
          <a:p>
            <a:endParaRPr lang="tr-TR" dirty="0"/>
          </a:p>
        </p:txBody>
      </p:sp>
    </p:spTree>
    <p:extLst>
      <p:ext uri="{BB962C8B-B14F-4D97-AF65-F5344CB8AC3E}">
        <p14:creationId xmlns:p14="http://schemas.microsoft.com/office/powerpoint/2010/main" val="2510900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27E4DD-0D33-4B39-A1CD-A27D35DEB485}"/>
              </a:ext>
            </a:extLst>
          </p:cNvPr>
          <p:cNvSpPr>
            <a:spLocks noGrp="1"/>
          </p:cNvSpPr>
          <p:nvPr>
            <p:ph type="title"/>
          </p:nvPr>
        </p:nvSpPr>
        <p:spPr/>
        <p:txBody>
          <a:bodyPr/>
          <a:lstStyle/>
          <a:p>
            <a:r>
              <a:rPr lang="tr-TR" dirty="0"/>
              <a:t>Önerilen Kaynaklar</a:t>
            </a:r>
          </a:p>
        </p:txBody>
      </p:sp>
      <p:sp>
        <p:nvSpPr>
          <p:cNvPr id="3" name="İçerik Yer Tutucusu 2">
            <a:extLst>
              <a:ext uri="{FF2B5EF4-FFF2-40B4-BE49-F238E27FC236}">
                <a16:creationId xmlns:a16="http://schemas.microsoft.com/office/drawing/2014/main" id="{2DB8B893-4832-4689-BC5E-89384AAF7AAC}"/>
              </a:ext>
            </a:extLst>
          </p:cNvPr>
          <p:cNvSpPr>
            <a:spLocks noGrp="1"/>
          </p:cNvSpPr>
          <p:nvPr>
            <p:ph idx="1"/>
          </p:nvPr>
        </p:nvSpPr>
        <p:spPr>
          <a:xfrm>
            <a:off x="2278966" y="1716258"/>
            <a:ext cx="9225646" cy="4194964"/>
          </a:xfrm>
        </p:spPr>
        <p:txBody>
          <a:bodyPr>
            <a:normAutofit/>
          </a:bodyPr>
          <a:lstStyle/>
          <a:p>
            <a:pPr marL="0" indent="0">
              <a:buNone/>
            </a:pPr>
            <a:endParaRPr lang="tr-TR" b="1" dirty="0"/>
          </a:p>
          <a:p>
            <a:endParaRPr lang="tr-TR" b="1" dirty="0"/>
          </a:p>
          <a:p>
            <a:r>
              <a:rPr lang="tr-TR" sz="2000" b="1" dirty="0"/>
              <a:t>T. </a:t>
            </a:r>
            <a:r>
              <a:rPr lang="tr-TR" sz="2000" b="1" dirty="0" err="1"/>
              <a:t>Piketty</a:t>
            </a:r>
            <a:r>
              <a:rPr lang="tr-TR" sz="2000" b="1" dirty="0"/>
              <a:t>, Yirmi Birinci Yüzyılda Kapital. Türkiye İş Bankası Yayınları, 2014.</a:t>
            </a:r>
          </a:p>
          <a:p>
            <a:r>
              <a:rPr lang="tr-TR" sz="2000" b="1" dirty="0" err="1"/>
              <a:t>A.Zeki</a:t>
            </a:r>
            <a:r>
              <a:rPr lang="tr-TR" sz="2000" b="1" dirty="0"/>
              <a:t> Ünal. Toplumda </a:t>
            </a:r>
            <a:r>
              <a:rPr lang="tr-TR" sz="2000" b="1" dirty="0" err="1"/>
              <a:t>Tabakalaşma</a:t>
            </a:r>
            <a:r>
              <a:rPr lang="tr-TR" sz="2000" b="1" dirty="0"/>
              <a:t> ve Hareketlilik. Birleşik Kitabevi. 2014. </a:t>
            </a:r>
          </a:p>
          <a:p>
            <a:r>
              <a:rPr lang="tr-TR" sz="2000" b="1" dirty="0" err="1"/>
              <a:t>E.O.Wright</a:t>
            </a:r>
            <a:r>
              <a:rPr lang="tr-TR" sz="2000" b="1" dirty="0"/>
              <a:t>. Sınıf Analizinde Yaklaşımlar. Ankara: </a:t>
            </a:r>
            <a:r>
              <a:rPr lang="tr-TR" sz="2000" b="1" dirty="0" err="1"/>
              <a:t>NotaBene</a:t>
            </a:r>
            <a:r>
              <a:rPr lang="tr-TR" sz="2000" b="1" dirty="0"/>
              <a:t> Yayınları. 2014. </a:t>
            </a:r>
          </a:p>
          <a:p>
            <a:r>
              <a:rPr lang="tr-TR" sz="2000" b="1" dirty="0"/>
              <a:t>B. </a:t>
            </a:r>
            <a:r>
              <a:rPr lang="tr-TR" sz="2000" b="1" dirty="0" err="1"/>
              <a:t>Turner</a:t>
            </a:r>
            <a:r>
              <a:rPr lang="tr-TR" sz="2000" b="1" dirty="0"/>
              <a:t>. Eşitlik, Dost Kitabevi, 1997.</a:t>
            </a:r>
          </a:p>
          <a:p>
            <a:r>
              <a:rPr lang="tr-TR" sz="2000" b="1" dirty="0"/>
              <a:t>T. </a:t>
            </a:r>
            <a:r>
              <a:rPr lang="tr-TR" sz="2000" b="1" dirty="0" err="1"/>
              <a:t>Bottomore</a:t>
            </a:r>
            <a:r>
              <a:rPr lang="tr-TR" sz="2000" b="1" dirty="0"/>
              <a:t>. Seçkinler ve Toplum, Gündoğan Yayınları, 1990.</a:t>
            </a:r>
          </a:p>
          <a:p>
            <a:endParaRPr lang="tr-TR" dirty="0"/>
          </a:p>
        </p:txBody>
      </p:sp>
    </p:spTree>
    <p:extLst>
      <p:ext uri="{BB962C8B-B14F-4D97-AF65-F5344CB8AC3E}">
        <p14:creationId xmlns:p14="http://schemas.microsoft.com/office/powerpoint/2010/main" val="405393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A47B08-F79E-43B5-8887-2E6C9BB3A9C2}"/>
              </a:ext>
            </a:extLst>
          </p:cNvPr>
          <p:cNvSpPr>
            <a:spLocks noGrp="1"/>
          </p:cNvSpPr>
          <p:nvPr>
            <p:ph type="title"/>
          </p:nvPr>
        </p:nvSpPr>
        <p:spPr/>
        <p:txBody>
          <a:bodyPr/>
          <a:lstStyle/>
          <a:p>
            <a:r>
              <a:rPr lang="tr-TR" dirty="0"/>
              <a:t>Önerilen Kaynaklar</a:t>
            </a:r>
          </a:p>
        </p:txBody>
      </p:sp>
      <p:sp>
        <p:nvSpPr>
          <p:cNvPr id="3" name="İçerik Yer Tutucusu 2">
            <a:extLst>
              <a:ext uri="{FF2B5EF4-FFF2-40B4-BE49-F238E27FC236}">
                <a16:creationId xmlns:a16="http://schemas.microsoft.com/office/drawing/2014/main" id="{17EE8395-07E3-450B-866D-F9885A963E30}"/>
              </a:ext>
            </a:extLst>
          </p:cNvPr>
          <p:cNvSpPr>
            <a:spLocks noGrp="1"/>
          </p:cNvSpPr>
          <p:nvPr>
            <p:ph idx="1"/>
          </p:nvPr>
        </p:nvSpPr>
        <p:spPr/>
        <p:txBody>
          <a:bodyPr/>
          <a:lstStyle/>
          <a:p>
            <a:r>
              <a:rPr lang="tr-TR" sz="2000" b="1" dirty="0"/>
              <a:t>W. </a:t>
            </a:r>
            <a:r>
              <a:rPr lang="tr-TR" sz="2000" b="1" dirty="0" err="1"/>
              <a:t>Mills</a:t>
            </a:r>
            <a:r>
              <a:rPr lang="tr-TR" sz="2000" b="1" dirty="0"/>
              <a:t>. İktidar Seçkinleri, Bilgi Yayınevi. </a:t>
            </a:r>
          </a:p>
          <a:p>
            <a:r>
              <a:rPr lang="tr-TR" sz="2000" b="1" dirty="0"/>
              <a:t>K. </a:t>
            </a:r>
            <a:r>
              <a:rPr lang="tr-TR" sz="2000" b="1" dirty="0" err="1"/>
              <a:t>Bales</a:t>
            </a:r>
            <a:r>
              <a:rPr lang="tr-TR" sz="2000" b="1" dirty="0"/>
              <a:t>. Kullanılıp Atılanlar: Küresel Ekonomide Yeni Kölelik, </a:t>
            </a:r>
            <a:r>
              <a:rPr lang="tr-TR" sz="2000" b="1" dirty="0" err="1"/>
              <a:t>Çitlenbik</a:t>
            </a:r>
            <a:r>
              <a:rPr lang="tr-TR" sz="2000" b="1" dirty="0"/>
              <a:t> Yayınları, 2002.</a:t>
            </a:r>
          </a:p>
          <a:p>
            <a:r>
              <a:rPr lang="tr-TR" sz="2000" b="1" dirty="0"/>
              <a:t>J. </a:t>
            </a:r>
            <a:r>
              <a:rPr lang="tr-TR" sz="2000" b="1" dirty="0" err="1"/>
              <a:t>Pilger</a:t>
            </a:r>
            <a:r>
              <a:rPr lang="tr-TR" sz="2000" b="1" dirty="0"/>
              <a:t>. Dünyanın Yeni Efendileri, </a:t>
            </a:r>
            <a:r>
              <a:rPr lang="tr-TR" sz="2000" b="1" dirty="0" err="1"/>
              <a:t>Timaş</a:t>
            </a:r>
            <a:r>
              <a:rPr lang="tr-TR" sz="2000" b="1" dirty="0"/>
              <a:t> Yayınları, 2003.</a:t>
            </a:r>
          </a:p>
          <a:p>
            <a:r>
              <a:rPr lang="tr-TR" sz="2000" b="1" dirty="0"/>
              <a:t>T. </a:t>
            </a:r>
            <a:r>
              <a:rPr lang="tr-TR" sz="2000" b="1" dirty="0" err="1"/>
              <a:t>Butler</a:t>
            </a:r>
            <a:r>
              <a:rPr lang="tr-TR" sz="2000" b="1" dirty="0"/>
              <a:t> </a:t>
            </a:r>
            <a:r>
              <a:rPr lang="tr-TR" sz="2000" b="1" dirty="0" err="1"/>
              <a:t>and</a:t>
            </a:r>
            <a:r>
              <a:rPr lang="tr-TR" sz="2000" b="1" dirty="0"/>
              <a:t> P. </a:t>
            </a:r>
            <a:r>
              <a:rPr lang="tr-TR" sz="2000" b="1" dirty="0" err="1"/>
              <a:t>Watt</a:t>
            </a:r>
            <a:r>
              <a:rPr lang="tr-TR" sz="2000" b="1" dirty="0"/>
              <a:t>, </a:t>
            </a:r>
            <a:r>
              <a:rPr lang="tr-TR" sz="2000" b="1" dirty="0" err="1"/>
              <a:t>Understanding</a:t>
            </a:r>
            <a:r>
              <a:rPr lang="tr-TR" sz="2000" b="1" dirty="0"/>
              <a:t> Social </a:t>
            </a:r>
            <a:r>
              <a:rPr lang="tr-TR" sz="2000" b="1" dirty="0" err="1"/>
              <a:t>Inequality</a:t>
            </a:r>
            <a:r>
              <a:rPr lang="tr-TR" sz="2000" b="1" dirty="0"/>
              <a:t>, </a:t>
            </a:r>
            <a:r>
              <a:rPr lang="tr-TR" sz="2000" b="1" dirty="0" err="1"/>
              <a:t>Sage</a:t>
            </a:r>
            <a:r>
              <a:rPr lang="tr-TR" sz="2000" b="1" dirty="0"/>
              <a:t> </a:t>
            </a:r>
            <a:r>
              <a:rPr lang="tr-TR" sz="2000" b="1" dirty="0" err="1"/>
              <a:t>Publication</a:t>
            </a:r>
            <a:r>
              <a:rPr lang="tr-TR" sz="2000" b="1" dirty="0"/>
              <a:t>, 2007.</a:t>
            </a:r>
          </a:p>
          <a:p>
            <a:r>
              <a:rPr lang="tr-TR" sz="2000" b="1" dirty="0"/>
              <a:t>W. </a:t>
            </a:r>
            <a:r>
              <a:rPr lang="tr-TR" sz="2000" b="1" dirty="0" err="1"/>
              <a:t>Bottero</a:t>
            </a:r>
            <a:r>
              <a:rPr lang="tr-TR" sz="2000" b="1" dirty="0"/>
              <a:t>, </a:t>
            </a:r>
            <a:r>
              <a:rPr lang="tr-TR" sz="2000" b="1" dirty="0" err="1"/>
              <a:t>Stratification</a:t>
            </a:r>
            <a:r>
              <a:rPr lang="tr-TR" sz="2000" b="1" dirty="0"/>
              <a:t>, </a:t>
            </a:r>
            <a:r>
              <a:rPr lang="tr-TR" sz="2000" b="1" dirty="0" err="1"/>
              <a:t>Routledge</a:t>
            </a:r>
            <a:r>
              <a:rPr lang="tr-TR" sz="2000" b="1" dirty="0"/>
              <a:t>, 2005.</a:t>
            </a:r>
          </a:p>
          <a:p>
            <a:endParaRPr lang="tr-TR" dirty="0"/>
          </a:p>
        </p:txBody>
      </p:sp>
    </p:spTree>
    <p:extLst>
      <p:ext uri="{BB962C8B-B14F-4D97-AF65-F5344CB8AC3E}">
        <p14:creationId xmlns:p14="http://schemas.microsoft.com/office/powerpoint/2010/main" val="170922794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34</TotalTime>
  <Words>482</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Sosyal Tabakalaşma</vt:lpstr>
      <vt:lpstr>Dersin Amaçları</vt:lpstr>
      <vt:lpstr>Değerlendirme </vt:lpstr>
      <vt:lpstr>Değerlendirme </vt:lpstr>
      <vt:lpstr>Değerlendirme </vt:lpstr>
      <vt:lpstr>Değerlendirme</vt:lpstr>
      <vt:lpstr>Değerlendirme </vt:lpstr>
      <vt:lpstr>Önerilen Kaynaklar</vt:lpstr>
      <vt:lpstr>Önerilen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Tabakalaşma</dc:title>
  <dc:creator>Yavuz YAVUZ</dc:creator>
  <cp:lastModifiedBy>Mavis</cp:lastModifiedBy>
  <cp:revision>5</cp:revision>
  <dcterms:created xsi:type="dcterms:W3CDTF">2020-02-29T12:22:32Z</dcterms:created>
  <dcterms:modified xsi:type="dcterms:W3CDTF">2020-05-18T09:24:47Z</dcterms:modified>
</cp:coreProperties>
</file>