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7"/>
  </p:notesMasterIdLst>
  <p:sldIdLst>
    <p:sldId id="256" r:id="rId2"/>
    <p:sldId id="281" r:id="rId3"/>
    <p:sldId id="282" r:id="rId4"/>
    <p:sldId id="291" r:id="rId5"/>
    <p:sldId id="283" r:id="rId6"/>
    <p:sldId id="284" r:id="rId7"/>
    <p:sldId id="285" r:id="rId8"/>
    <p:sldId id="286" r:id="rId9"/>
    <p:sldId id="287" r:id="rId10"/>
    <p:sldId id="288" r:id="rId11"/>
    <p:sldId id="289" r:id="rId12"/>
    <p:sldId id="290" r:id="rId13"/>
    <p:sldId id="292" r:id="rId14"/>
    <p:sldId id="293" r:id="rId15"/>
    <p:sldId id="294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03" autoAdjust="0"/>
    <p:restoredTop sz="94660"/>
  </p:normalViewPr>
  <p:slideViewPr>
    <p:cSldViewPr>
      <p:cViewPr varScale="1">
        <p:scale>
          <a:sx n="52" d="100"/>
          <a:sy n="52" d="100"/>
        </p:scale>
        <p:origin x="32" y="34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523C565-F6BB-4F42-8E95-4790F5B9E375}" type="datetimeFigureOut">
              <a:rPr lang="tr-TR" smtClean="0"/>
              <a:pPr/>
              <a:t>24.11.2019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9ED1EF-6818-4705-9CDF-60C5D763D885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979904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4456349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0343186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5755245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7209012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8441319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5299841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3537534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0928989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0976353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722696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5794882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3503137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409099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03CE3403-E2B5-4E8A-89D8-A2C3643C3380}" type="datetime1">
              <a:rPr lang="en-US" smtClean="0"/>
              <a:pPr/>
              <a:t>11/24/2019</a:t>
            </a:fld>
            <a:endParaRPr lang="en-US" dirty="0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6FD9AE-622D-4D6E-B1FA-FF86DCF8EC81}" type="datetime1">
              <a:rPr lang="en-US" smtClean="0"/>
              <a:pPr/>
              <a:t>11/24/2019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E7825-6EB5-4069-AE4D-CD6FFECBD5A8}" type="datetime1">
              <a:rPr lang="en-US" smtClean="0"/>
              <a:pPr/>
              <a:t>11/24/2019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59553-24D1-43E6-A105-C5B7D4915F5D}" type="datetime1">
              <a:rPr lang="en-US" smtClean="0"/>
              <a:pPr/>
              <a:t>11/24/2019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DEF120-8076-4A7A-B793-2274FBA28191}" type="datetime1">
              <a:rPr lang="en-US" smtClean="0"/>
              <a:pPr/>
              <a:t>11/24/2019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4B68B-BF11-44FC-994F-5C1FD159CE2B}" type="datetime1">
              <a:rPr lang="en-US" smtClean="0"/>
              <a:pPr/>
              <a:t>11/24/2019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CC4FA-4925-4400-B613-A21B29FA01B5}" type="datetime1">
              <a:rPr lang="en-US" smtClean="0"/>
              <a:pPr/>
              <a:t>11/24/2019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1596D-A42C-4123-A2C9-1AA75A8A164E}" type="datetime1">
              <a:rPr lang="en-US" smtClean="0"/>
              <a:pPr/>
              <a:t>11/24/2019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B0925-351C-415F-AE54-F89DB471B483}" type="datetime1">
              <a:rPr lang="en-US" smtClean="0"/>
              <a:pPr/>
              <a:t>11/24/2019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71209-091D-4FEB-A8CD-380AAC3CD9EC}" type="datetime1">
              <a:rPr lang="en-US" smtClean="0"/>
              <a:pPr/>
              <a:t>11/24/2019</a:t>
            </a:fld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B83C6-5B46-4D44-83C2-F3FA9C4C41C5}" type="datetime1">
              <a:rPr lang="en-US" smtClean="0"/>
              <a:pPr/>
              <a:t>11/24/2019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A77C9E0A-1FB2-4327-A4E0-FE2C9CA9BF1A}" type="datetime1">
              <a:rPr lang="en-US" smtClean="0"/>
              <a:pPr/>
              <a:t>11/24/2019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dt="0"/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COM258</a:t>
            </a:r>
            <a:endParaRPr lang="tr-T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522520"/>
          </a:xfrm>
        </p:spPr>
        <p:txBody>
          <a:bodyPr>
            <a:normAutofit/>
          </a:bodyPr>
          <a:lstStyle/>
          <a:p>
            <a:r>
              <a:rPr lang="en-US" dirty="0" smtClean="0"/>
              <a:t>Chapter </a:t>
            </a:r>
            <a:r>
              <a:rPr lang="tr-TR" dirty="0"/>
              <a:t>2</a:t>
            </a:r>
            <a:r>
              <a:rPr lang="tr-TR" dirty="0" smtClean="0"/>
              <a:t>: Database System Concepts and Architecture</a:t>
            </a:r>
            <a:endParaRPr lang="en-US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5303520" y="5638800"/>
            <a:ext cx="2831592" cy="446291"/>
          </a:xfrm>
        </p:spPr>
        <p:txBody>
          <a:bodyPr>
            <a:normAutofit lnSpcReduction="10000"/>
          </a:bodyPr>
          <a:lstStyle/>
          <a:p>
            <a:r>
              <a:rPr lang="tr-TR" b="1" dirty="0" smtClean="0">
                <a:solidFill>
                  <a:schemeClr val="tx1"/>
                </a:solidFill>
              </a:rPr>
              <a:t>Fundamentals of Database Systems</a:t>
            </a:r>
          </a:p>
          <a:p>
            <a:r>
              <a:rPr lang="tr-TR" b="1" dirty="0" smtClean="0">
                <a:solidFill>
                  <a:schemeClr val="tx1"/>
                </a:solidFill>
              </a:rPr>
              <a:t>Elmasri-Navathe</a:t>
            </a:r>
            <a:endParaRPr lang="en-US" dirty="0" smtClean="0">
              <a:solidFill>
                <a:schemeClr val="tx1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3531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4572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Three-Schema Architecture</a:t>
            </a:r>
            <a:endParaRPr lang="en-US" sz="2400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219200"/>
            <a:ext cx="7848600" cy="5257800"/>
          </a:xfrm>
        </p:spPr>
        <p:txBody>
          <a:bodyPr>
            <a:normAutofit/>
          </a:bodyPr>
          <a:lstStyle/>
          <a:p>
            <a:r>
              <a:rPr lang="tr-TR" b="1" dirty="0" smtClean="0"/>
              <a:t>Internal level:</a:t>
            </a:r>
          </a:p>
          <a:p>
            <a:pPr lvl="1"/>
            <a:r>
              <a:rPr lang="tr-TR" b="1" dirty="0" smtClean="0"/>
              <a:t>In this level, the physical storage structure of the database is described.</a:t>
            </a:r>
          </a:p>
          <a:p>
            <a:r>
              <a:rPr lang="tr-TR" b="1" dirty="0" smtClean="0"/>
              <a:t>Conceptual level:</a:t>
            </a:r>
          </a:p>
          <a:p>
            <a:pPr lvl="1"/>
            <a:r>
              <a:rPr lang="tr-TR" b="1" dirty="0" smtClean="0"/>
              <a:t>This level speciifes the structure of the whole database for a community of users.</a:t>
            </a:r>
          </a:p>
          <a:p>
            <a:r>
              <a:rPr lang="tr-TR" b="1" dirty="0" smtClean="0"/>
              <a:t>External or view level:</a:t>
            </a:r>
          </a:p>
          <a:p>
            <a:pPr lvl="1"/>
            <a:r>
              <a:rPr lang="tr-TR" b="1" dirty="0" smtClean="0"/>
              <a:t>The part of the database for a particular user group is interested in  is described.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14163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5256" y="4572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Three-Schema Architecture</a:t>
            </a:r>
            <a:endParaRPr lang="en-US" sz="2400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4876800" y="5694643"/>
            <a:ext cx="3502152" cy="553757"/>
          </a:xfrm>
        </p:spPr>
        <p:txBody>
          <a:bodyPr/>
          <a:lstStyle/>
          <a:p>
            <a:endParaRPr lang="tr-TR" b="1" dirty="0" smtClean="0">
              <a:solidFill>
                <a:schemeClr val="tx1"/>
              </a:solidFill>
            </a:endParaRPr>
          </a:p>
          <a:p>
            <a:r>
              <a:rPr lang="tr-TR" b="1" dirty="0" smtClean="0">
                <a:solidFill>
                  <a:schemeClr val="tx1"/>
                </a:solidFill>
              </a:rPr>
              <a:t>Fundamentals </a:t>
            </a:r>
            <a:r>
              <a:rPr lang="tr-TR" b="1" dirty="0">
                <a:solidFill>
                  <a:schemeClr val="tx1"/>
                </a:solidFill>
              </a:rPr>
              <a:t>of Database </a:t>
            </a:r>
            <a:r>
              <a:rPr lang="tr-TR" b="1" dirty="0" smtClean="0">
                <a:solidFill>
                  <a:schemeClr val="tx1"/>
                </a:solidFill>
              </a:rPr>
              <a:t>Systems</a:t>
            </a:r>
          </a:p>
          <a:p>
            <a:r>
              <a:rPr lang="tr-TR" b="1" dirty="0" smtClean="0">
                <a:solidFill>
                  <a:schemeClr val="tx1"/>
                </a:solidFill>
              </a:rPr>
              <a:t>Sixth Edition</a:t>
            </a:r>
            <a:endParaRPr lang="tr-TR" b="1" dirty="0">
              <a:solidFill>
                <a:schemeClr val="tx1"/>
              </a:solidFill>
            </a:endParaRPr>
          </a:p>
          <a:p>
            <a:r>
              <a:rPr lang="tr-TR" b="1" dirty="0">
                <a:solidFill>
                  <a:schemeClr val="tx1"/>
                </a:solidFill>
              </a:rPr>
              <a:t>Elmasri-Navathe</a:t>
            </a:r>
            <a:endParaRPr lang="en-US" dirty="0">
              <a:solidFill>
                <a:schemeClr val="tx1"/>
              </a:solidFill>
            </a:endParaRPr>
          </a:p>
          <a:p>
            <a:endParaRPr lang="en-US" dirty="0"/>
          </a:p>
          <a:p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1375709"/>
            <a:ext cx="7267575" cy="408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649954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4572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Data Independence</a:t>
            </a:r>
            <a:endParaRPr lang="en-US" sz="2400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219200"/>
            <a:ext cx="7848600" cy="5257800"/>
          </a:xfrm>
        </p:spPr>
        <p:txBody>
          <a:bodyPr>
            <a:normAutofit/>
          </a:bodyPr>
          <a:lstStyle/>
          <a:p>
            <a:r>
              <a:rPr lang="tr-TR" b="1" dirty="0" smtClean="0"/>
              <a:t>It is the ability to change the schema at one level without having to change the schema at the next higher level in a database system.</a:t>
            </a:r>
          </a:p>
          <a:p>
            <a:pPr marL="68580" indent="0">
              <a:buNone/>
            </a:pPr>
            <a:endParaRPr lang="tr-TR" b="1" dirty="0" smtClean="0"/>
          </a:p>
          <a:p>
            <a:r>
              <a:rPr lang="tr-TR" b="1" dirty="0" smtClean="0"/>
              <a:t>There are two types of data independence:</a:t>
            </a:r>
          </a:p>
          <a:p>
            <a:pPr lvl="1"/>
            <a:r>
              <a:rPr lang="tr-TR" b="1" dirty="0" smtClean="0"/>
              <a:t>Logical</a:t>
            </a:r>
          </a:p>
          <a:p>
            <a:pPr lvl="1"/>
            <a:r>
              <a:rPr lang="tr-TR" b="1" dirty="0" smtClean="0"/>
              <a:t>Physical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98348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1456" y="4572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DBMS Languages</a:t>
            </a:r>
            <a:endParaRPr lang="en-US" sz="2400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219200"/>
            <a:ext cx="7848600" cy="5257800"/>
          </a:xfrm>
        </p:spPr>
        <p:txBody>
          <a:bodyPr>
            <a:normAutofit/>
          </a:bodyPr>
          <a:lstStyle/>
          <a:p>
            <a:r>
              <a:rPr lang="tr-TR" b="1" dirty="0" smtClean="0"/>
              <a:t>Data definition language (DDL)</a:t>
            </a:r>
          </a:p>
          <a:p>
            <a:endParaRPr lang="tr-TR" b="1" dirty="0"/>
          </a:p>
          <a:p>
            <a:r>
              <a:rPr lang="tr-TR" b="1" dirty="0" smtClean="0"/>
              <a:t>Storage definition language (SDL)</a:t>
            </a:r>
          </a:p>
          <a:p>
            <a:endParaRPr lang="tr-TR" b="1" dirty="0"/>
          </a:p>
          <a:p>
            <a:r>
              <a:rPr lang="tr-TR" b="1" dirty="0" smtClean="0"/>
              <a:t>View definition language (VDL)</a:t>
            </a:r>
          </a:p>
          <a:p>
            <a:endParaRPr lang="tr-TR" b="1" dirty="0"/>
          </a:p>
          <a:p>
            <a:r>
              <a:rPr lang="tr-TR" b="1" dirty="0" smtClean="0"/>
              <a:t>Data manipulation language (DML)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13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13698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1456" y="4572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DBMS Languages</a:t>
            </a:r>
            <a:endParaRPr lang="en-US" sz="2400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219200"/>
            <a:ext cx="7848600" cy="5257800"/>
          </a:xfrm>
        </p:spPr>
        <p:txBody>
          <a:bodyPr>
            <a:normAutofit/>
          </a:bodyPr>
          <a:lstStyle/>
          <a:p>
            <a:r>
              <a:rPr lang="tr-TR" b="1" dirty="0" smtClean="0"/>
              <a:t>High-level or nonprocedural DML</a:t>
            </a:r>
          </a:p>
          <a:p>
            <a:pPr lvl="1"/>
            <a:r>
              <a:rPr lang="tr-TR" b="1" dirty="0" smtClean="0"/>
              <a:t>Set-at-a-time or set-oriented</a:t>
            </a:r>
          </a:p>
          <a:p>
            <a:r>
              <a:rPr lang="tr-TR" b="1" dirty="0" smtClean="0"/>
              <a:t>Low-level or procedural DML</a:t>
            </a:r>
          </a:p>
          <a:p>
            <a:pPr lvl="1"/>
            <a:r>
              <a:rPr lang="tr-TR" b="1" dirty="0" smtClean="0"/>
              <a:t>Must be embedded in a general-purpose programming language</a:t>
            </a:r>
          </a:p>
          <a:p>
            <a:pPr lvl="1"/>
            <a:r>
              <a:rPr lang="tr-TR" b="1" dirty="0" smtClean="0"/>
              <a:t>Record-at-a-time</a:t>
            </a:r>
          </a:p>
          <a:p>
            <a:pPr lvl="1"/>
            <a:endParaRPr lang="tr-TR" b="1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14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70210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1456" y="4572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DBMS Interfaces</a:t>
            </a:r>
            <a:endParaRPr lang="en-US" sz="2400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219200"/>
            <a:ext cx="7848600" cy="5257800"/>
          </a:xfrm>
        </p:spPr>
        <p:txBody>
          <a:bodyPr>
            <a:normAutofit/>
          </a:bodyPr>
          <a:lstStyle/>
          <a:p>
            <a:pPr lvl="1"/>
            <a:r>
              <a:rPr lang="tr-TR" b="1" dirty="0" smtClean="0"/>
              <a:t>Menu-based interfaces for Web clients or browsing</a:t>
            </a:r>
          </a:p>
          <a:p>
            <a:pPr lvl="1"/>
            <a:r>
              <a:rPr lang="tr-TR" b="1" dirty="0" smtClean="0"/>
              <a:t>Forms-based interfaces</a:t>
            </a:r>
          </a:p>
          <a:p>
            <a:pPr lvl="1"/>
            <a:r>
              <a:rPr lang="tr-TR" b="1" dirty="0" smtClean="0"/>
              <a:t>Graphical user interfaces</a:t>
            </a:r>
          </a:p>
          <a:p>
            <a:pPr lvl="1"/>
            <a:r>
              <a:rPr lang="tr-TR" b="1" dirty="0" smtClean="0"/>
              <a:t>Natural language interfaces</a:t>
            </a:r>
          </a:p>
          <a:p>
            <a:pPr lvl="1"/>
            <a:r>
              <a:rPr lang="tr-TR" b="1" dirty="0" smtClean="0"/>
              <a:t>Speech input and output</a:t>
            </a:r>
          </a:p>
          <a:p>
            <a:pPr lvl="1"/>
            <a:r>
              <a:rPr lang="tr-TR" b="1" dirty="0" smtClean="0"/>
              <a:t>Interfaces for parametric users</a:t>
            </a:r>
          </a:p>
          <a:p>
            <a:pPr lvl="1"/>
            <a:r>
              <a:rPr lang="tr-TR" b="1" dirty="0" smtClean="0"/>
              <a:t>Interfaces for the DBA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15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030768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043492" y="990600"/>
            <a:ext cx="7186108" cy="5105399"/>
          </a:xfrm>
        </p:spPr>
        <p:txBody>
          <a:bodyPr/>
          <a:lstStyle/>
          <a:p>
            <a:r>
              <a:rPr lang="tr-TR" sz="1900" b="1" dirty="0" smtClean="0">
                <a:solidFill>
                  <a:srgbClr val="3E3D2D"/>
                </a:solidFill>
              </a:rPr>
              <a:t>Data Models, Schemas and Instances</a:t>
            </a:r>
          </a:p>
          <a:p>
            <a:r>
              <a:rPr lang="tr-TR" sz="1900" b="1" dirty="0" smtClean="0">
                <a:solidFill>
                  <a:srgbClr val="3E3D2D"/>
                </a:solidFill>
              </a:rPr>
              <a:t>Three-Schema Architecture</a:t>
            </a:r>
          </a:p>
          <a:p>
            <a:r>
              <a:rPr lang="tr-TR" sz="1900" b="1" dirty="0" smtClean="0">
                <a:solidFill>
                  <a:srgbClr val="3E3D2D"/>
                </a:solidFill>
              </a:rPr>
              <a:t>Data Independence</a:t>
            </a:r>
            <a:endParaRPr lang="tr-TR" sz="1900" b="1" dirty="0" smtClean="0">
              <a:solidFill>
                <a:srgbClr val="3E3D2D"/>
              </a:solidFill>
            </a:endParaRPr>
          </a:p>
          <a:p>
            <a:r>
              <a:rPr lang="tr-TR" sz="1900" b="1" dirty="0" smtClean="0">
                <a:solidFill>
                  <a:srgbClr val="3E3D2D"/>
                </a:solidFill>
              </a:rPr>
              <a:t>Database Languages and Interfaces</a:t>
            </a:r>
            <a:endParaRPr lang="tr-TR" sz="1900" b="1" dirty="0" smtClean="0">
              <a:solidFill>
                <a:srgbClr val="3E3D2D"/>
              </a:solidFill>
            </a:endParaRP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4641448" y="5715000"/>
            <a:ext cx="3502152" cy="50228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762000" y="208228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Outline</a:t>
            </a:r>
            <a:endParaRPr lang="en-US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4572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Database System Concepts and Architecture</a:t>
            </a:r>
            <a:endParaRPr lang="en-US" sz="2400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219200"/>
            <a:ext cx="7848600" cy="5257800"/>
          </a:xfrm>
        </p:spPr>
        <p:txBody>
          <a:bodyPr>
            <a:normAutofit/>
          </a:bodyPr>
          <a:lstStyle/>
          <a:p>
            <a:r>
              <a:rPr lang="tr-TR" b="1" dirty="0" smtClean="0"/>
              <a:t>Basic client/server DBMS architecture</a:t>
            </a:r>
          </a:p>
          <a:p>
            <a:pPr lvl="1"/>
            <a:r>
              <a:rPr lang="tr-TR" b="1" dirty="0" smtClean="0"/>
              <a:t>Client module</a:t>
            </a:r>
          </a:p>
          <a:p>
            <a:pPr lvl="1"/>
            <a:r>
              <a:rPr lang="tr-TR" b="1" dirty="0" smtClean="0"/>
              <a:t>Server module</a:t>
            </a:r>
            <a:endParaRPr lang="tr-TR" b="1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19261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4572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Data Models, Schemas and Instances</a:t>
            </a:r>
            <a:endParaRPr lang="en-US" sz="2400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219200"/>
            <a:ext cx="7848600" cy="5257800"/>
          </a:xfrm>
        </p:spPr>
        <p:txBody>
          <a:bodyPr>
            <a:normAutofit/>
          </a:bodyPr>
          <a:lstStyle/>
          <a:p>
            <a:r>
              <a:rPr lang="tr-TR" b="1" dirty="0" smtClean="0"/>
              <a:t>Data abstraction is the fundemantal concept with respect to data models.</a:t>
            </a:r>
          </a:p>
          <a:p>
            <a:pPr marL="68580" indent="0">
              <a:buNone/>
            </a:pPr>
            <a:endParaRPr lang="tr-TR" b="1" dirty="0" smtClean="0"/>
          </a:p>
          <a:p>
            <a:r>
              <a:rPr lang="tr-TR" b="1" dirty="0" smtClean="0"/>
              <a:t>Data abstraction is defined as the suppression of details of data organization and storage</a:t>
            </a:r>
          </a:p>
          <a:p>
            <a:pPr marL="68580" indent="0">
              <a:buNone/>
            </a:pPr>
            <a:endParaRPr lang="tr-TR" b="1" dirty="0" smtClean="0"/>
          </a:p>
          <a:p>
            <a:r>
              <a:rPr lang="tr-TR" b="1" dirty="0" smtClean="0"/>
              <a:t>Its main goal is to highlight the essential features to improve understanding of data.</a:t>
            </a:r>
            <a:endParaRPr lang="tr-TR" b="1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97289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4572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Data Models, Schemas and Instances</a:t>
            </a:r>
            <a:endParaRPr lang="en-US" sz="2400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219200"/>
            <a:ext cx="7848600" cy="5257800"/>
          </a:xfrm>
        </p:spPr>
        <p:txBody>
          <a:bodyPr>
            <a:normAutofit/>
          </a:bodyPr>
          <a:lstStyle/>
          <a:p>
            <a:r>
              <a:rPr lang="tr-TR" b="1" dirty="0" smtClean="0"/>
              <a:t>Data model may be considered as the collection of concepts that define the structure of a database.</a:t>
            </a:r>
          </a:p>
          <a:p>
            <a:pPr marL="68580" indent="0">
              <a:buNone/>
            </a:pPr>
            <a:endParaRPr lang="tr-TR" b="1" dirty="0" smtClean="0"/>
          </a:p>
          <a:p>
            <a:r>
              <a:rPr lang="tr-TR" b="1" dirty="0" smtClean="0"/>
              <a:t>To achieve data abstraction, data model is used.</a:t>
            </a:r>
          </a:p>
          <a:p>
            <a:pPr marL="68580" indent="0">
              <a:buNone/>
            </a:pPr>
            <a:endParaRPr lang="tr-TR" b="1" dirty="0" smtClean="0"/>
          </a:p>
          <a:p>
            <a:r>
              <a:rPr lang="tr-TR" b="1" dirty="0" smtClean="0"/>
              <a:t>Data model specifies the basic operations like retrievals and updates on the database.</a:t>
            </a:r>
          </a:p>
          <a:p>
            <a:pPr marL="68580" indent="0">
              <a:buNone/>
            </a:pPr>
            <a:endParaRPr lang="tr-TR" b="1" dirty="0" smtClean="0"/>
          </a:p>
          <a:p>
            <a:r>
              <a:rPr lang="tr-TR" b="1" dirty="0" smtClean="0"/>
              <a:t>It also allows database designer to create a set of valid operations on database objects.</a:t>
            </a:r>
            <a:endParaRPr lang="tr-TR" b="1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17827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4572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Data Models, Schemas and Instances</a:t>
            </a:r>
            <a:endParaRPr lang="en-US" sz="2400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219200"/>
            <a:ext cx="7848600" cy="5257800"/>
          </a:xfrm>
        </p:spPr>
        <p:txBody>
          <a:bodyPr>
            <a:normAutofit/>
          </a:bodyPr>
          <a:lstStyle/>
          <a:p>
            <a:r>
              <a:rPr lang="tr-TR" b="1" dirty="0" smtClean="0"/>
              <a:t>Data Models Categories</a:t>
            </a:r>
          </a:p>
          <a:p>
            <a:pPr lvl="1"/>
            <a:r>
              <a:rPr lang="tr-TR" b="1" dirty="0" smtClean="0"/>
              <a:t>High-level or conceptual data models</a:t>
            </a:r>
          </a:p>
          <a:p>
            <a:pPr lvl="2"/>
            <a:r>
              <a:rPr lang="tr-TR" b="1" dirty="0" smtClean="0"/>
              <a:t>Many users perceive data in this manner.</a:t>
            </a:r>
          </a:p>
          <a:p>
            <a:pPr marL="685800" lvl="2" indent="0">
              <a:buNone/>
            </a:pPr>
            <a:endParaRPr lang="tr-TR" b="1" dirty="0" smtClean="0"/>
          </a:p>
          <a:p>
            <a:pPr lvl="1"/>
            <a:r>
              <a:rPr lang="tr-TR" b="1" dirty="0" smtClean="0"/>
              <a:t>Low-level or physical data models</a:t>
            </a:r>
          </a:p>
          <a:p>
            <a:pPr lvl="2"/>
            <a:r>
              <a:rPr lang="tr-TR" b="1" dirty="0" smtClean="0"/>
              <a:t>Describes the details of data storage on computer media</a:t>
            </a:r>
          </a:p>
          <a:p>
            <a:pPr marL="685800" lvl="2" indent="0">
              <a:buNone/>
            </a:pPr>
            <a:endParaRPr lang="tr-TR" b="1" dirty="0" smtClean="0"/>
          </a:p>
          <a:p>
            <a:pPr lvl="1"/>
            <a:r>
              <a:rPr lang="tr-TR" b="1" dirty="0" smtClean="0"/>
              <a:t>Representational data models</a:t>
            </a:r>
          </a:p>
          <a:p>
            <a:pPr lvl="2"/>
            <a:r>
              <a:rPr lang="tr-TR" b="1" dirty="0" smtClean="0"/>
              <a:t>Easily understood by end users</a:t>
            </a:r>
          </a:p>
          <a:p>
            <a:pPr lvl="2"/>
            <a:r>
              <a:rPr lang="tr-TR" b="1" dirty="0" smtClean="0"/>
              <a:t>Similar to how data organized in computer storage</a:t>
            </a:r>
            <a:endParaRPr lang="tr-TR" b="1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78020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4572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Data Models, Schemas and Instances</a:t>
            </a:r>
            <a:endParaRPr lang="en-US" sz="2400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219200"/>
            <a:ext cx="7848600" cy="5257800"/>
          </a:xfrm>
        </p:spPr>
        <p:txBody>
          <a:bodyPr>
            <a:normAutofit/>
          </a:bodyPr>
          <a:lstStyle/>
          <a:p>
            <a:r>
              <a:rPr lang="tr-TR" b="1" dirty="0" smtClean="0"/>
              <a:t>Entity</a:t>
            </a:r>
          </a:p>
          <a:p>
            <a:pPr lvl="1"/>
            <a:r>
              <a:rPr lang="tr-TR" b="1" dirty="0" smtClean="0"/>
              <a:t>Represents a real-world object or concept</a:t>
            </a:r>
          </a:p>
          <a:p>
            <a:r>
              <a:rPr lang="tr-TR" b="1" dirty="0" smtClean="0"/>
              <a:t>Attribute</a:t>
            </a:r>
          </a:p>
          <a:p>
            <a:pPr lvl="1"/>
            <a:r>
              <a:rPr lang="tr-TR" b="1" dirty="0" smtClean="0"/>
              <a:t>Describes an entity</a:t>
            </a:r>
          </a:p>
          <a:p>
            <a:r>
              <a:rPr lang="tr-TR" b="1" dirty="0" smtClean="0"/>
              <a:t>Relationship among two or more entities</a:t>
            </a:r>
          </a:p>
          <a:p>
            <a:pPr lvl="1"/>
            <a:r>
              <a:rPr lang="tr-TR" b="1" dirty="0" smtClean="0"/>
              <a:t>Entity-Relationship model (ER model)</a:t>
            </a:r>
            <a:endParaRPr lang="tr-TR" b="1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9052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4572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Data Models, Schemas and Instances</a:t>
            </a:r>
            <a:endParaRPr lang="en-US" sz="2400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219200"/>
            <a:ext cx="7848600" cy="5257800"/>
          </a:xfrm>
        </p:spPr>
        <p:txBody>
          <a:bodyPr>
            <a:normAutofit/>
          </a:bodyPr>
          <a:lstStyle/>
          <a:p>
            <a:r>
              <a:rPr lang="tr-TR" b="1" dirty="0" smtClean="0"/>
              <a:t>Relational data </a:t>
            </a:r>
            <a:r>
              <a:rPr lang="tr-TR" b="1" dirty="0"/>
              <a:t>m</a:t>
            </a:r>
            <a:r>
              <a:rPr lang="tr-TR" b="1" dirty="0" smtClean="0"/>
              <a:t>odel is used commonly in commercial DBMSs</a:t>
            </a:r>
          </a:p>
          <a:p>
            <a:pPr marL="68580" indent="0">
              <a:buNone/>
            </a:pPr>
            <a:endParaRPr lang="tr-TR" b="1" dirty="0" smtClean="0"/>
          </a:p>
          <a:p>
            <a:r>
              <a:rPr lang="tr-TR" b="1" dirty="0" smtClean="0"/>
              <a:t>Object data model is a new family of higher-level implementation data model</a:t>
            </a:r>
          </a:p>
          <a:p>
            <a:endParaRPr lang="tr-TR" b="1" dirty="0"/>
          </a:p>
          <a:p>
            <a:r>
              <a:rPr lang="tr-TR" b="1" dirty="0" smtClean="0"/>
              <a:t>Physical data model deals with how data is stored in disk.</a:t>
            </a:r>
          </a:p>
          <a:p>
            <a:pPr lvl="1"/>
            <a:r>
              <a:rPr lang="tr-TR" b="1" dirty="0" smtClean="0"/>
              <a:t>Access path</a:t>
            </a:r>
          </a:p>
          <a:p>
            <a:pPr lvl="1"/>
            <a:r>
              <a:rPr lang="tr-TR" b="1" dirty="0" smtClean="0"/>
              <a:t>Index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841965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4572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Data Models, Schemas and Instances</a:t>
            </a:r>
            <a:endParaRPr lang="en-US" sz="2400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219200"/>
            <a:ext cx="7848600" cy="5257800"/>
          </a:xfrm>
        </p:spPr>
        <p:txBody>
          <a:bodyPr>
            <a:normAutofit/>
          </a:bodyPr>
          <a:lstStyle/>
          <a:p>
            <a:r>
              <a:rPr lang="tr-TR" b="1" dirty="0" smtClean="0"/>
              <a:t>Define a new database:</a:t>
            </a:r>
          </a:p>
          <a:p>
            <a:pPr lvl="1"/>
            <a:r>
              <a:rPr lang="tr-TR" b="1" dirty="0" smtClean="0"/>
              <a:t>Specify database schema</a:t>
            </a:r>
          </a:p>
          <a:p>
            <a:r>
              <a:rPr lang="tr-TR" b="1" dirty="0" smtClean="0"/>
              <a:t>Initial state:</a:t>
            </a:r>
          </a:p>
          <a:p>
            <a:pPr lvl="1"/>
            <a:r>
              <a:rPr lang="tr-TR" b="1" dirty="0" smtClean="0"/>
              <a:t>Populated or loaded with the initial data</a:t>
            </a:r>
          </a:p>
          <a:p>
            <a:r>
              <a:rPr lang="tr-TR" b="1" dirty="0" smtClean="0"/>
              <a:t>Valid state:</a:t>
            </a:r>
          </a:p>
          <a:p>
            <a:pPr lvl="1"/>
            <a:r>
              <a:rPr lang="tr-TR" b="1" dirty="0" smtClean="0"/>
              <a:t>It is the state that satisfies the structure and constraints specified in the schema</a:t>
            </a:r>
          </a:p>
          <a:p>
            <a:r>
              <a:rPr lang="tr-TR" b="1" dirty="0" smtClean="0"/>
              <a:t>Schema evolution:</a:t>
            </a:r>
          </a:p>
          <a:p>
            <a:pPr lvl="1"/>
            <a:r>
              <a:rPr lang="tr-TR" b="1" dirty="0" smtClean="0"/>
              <a:t>As application requirements change, modifications are applied to schema.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5713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9001</TotalTime>
  <Words>542</Words>
  <Application>Microsoft Office PowerPoint</Application>
  <PresentationFormat>On-screen Show (4:3)</PresentationFormat>
  <Paragraphs>130</Paragraphs>
  <Slides>15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9" baseType="lpstr">
      <vt:lpstr>Calibri</vt:lpstr>
      <vt:lpstr>Century Gothic</vt:lpstr>
      <vt:lpstr>Wingdings 2</vt:lpstr>
      <vt:lpstr>Austin</vt:lpstr>
      <vt:lpstr>COM258</vt:lpstr>
      <vt:lpstr>Outline</vt:lpstr>
      <vt:lpstr>Database System Concepts and Architecture</vt:lpstr>
      <vt:lpstr>Data Models, Schemas and Instances</vt:lpstr>
      <vt:lpstr>Data Models, Schemas and Instances</vt:lpstr>
      <vt:lpstr>Data Models, Schemas and Instances</vt:lpstr>
      <vt:lpstr>Data Models, Schemas and Instances</vt:lpstr>
      <vt:lpstr>Data Models, Schemas and Instances</vt:lpstr>
      <vt:lpstr>Data Models, Schemas and Instances</vt:lpstr>
      <vt:lpstr>Three-Schema Architecture</vt:lpstr>
      <vt:lpstr>Three-Schema Architecture</vt:lpstr>
      <vt:lpstr>Data Independence</vt:lpstr>
      <vt:lpstr>DBMS Languages</vt:lpstr>
      <vt:lpstr>DBMS Languages</vt:lpstr>
      <vt:lpstr>DBMS Interfaces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COM267</dc:title>
  <dc:creator>AR</dc:creator>
  <cp:lastModifiedBy>Furkan Ar</cp:lastModifiedBy>
  <cp:revision>455</cp:revision>
  <dcterms:created xsi:type="dcterms:W3CDTF">2006-08-16T00:00:00Z</dcterms:created>
  <dcterms:modified xsi:type="dcterms:W3CDTF">2019-11-24T18:33:38Z</dcterms:modified>
</cp:coreProperties>
</file>