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97EB8E-4099-45D6-A39B-3E9300043E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07E3B29-F647-499D-8D5D-745EA39FC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8964B93-F264-4CAE-8CF1-3D1CBC449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D5C-C306-48C6-B6C3-BFAFD4069984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2790B35-D23C-41F6-85A5-D1E5DC764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839E4CC-B34F-44AB-8B71-EC70B90B1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0550-7E7E-4EE8-B7F4-D5B0B043A0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1472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CBBFAB-6D2D-496D-ADF2-CE147C1B1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0261D73-B265-4243-AF98-FECD5D437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B65AC88-E015-4F7A-8E67-31D00BA0D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D5C-C306-48C6-B6C3-BFAFD4069984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3A705D6-BE2D-42FA-9E72-566E343FC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ED2AC1-B641-48BF-8ECB-FF385172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0550-7E7E-4EE8-B7F4-D5B0B043A0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1820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65BAD53-DA2D-499F-9462-CAEC2176AF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DB8B0D1-FB07-42C5-9DC9-8DA42EE3B4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AB166F4-8E44-4879-ADCD-A70C1BA65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D5C-C306-48C6-B6C3-BFAFD4069984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4AD87DB-CC34-4E19-8FA9-F29CAA2FB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B6DE974-635B-4A52-9D37-388997123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0550-7E7E-4EE8-B7F4-D5B0B043A0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2992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CFE05-7B26-490C-8A14-50480E89C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69C073-D626-45A5-99E2-9DEC2FF60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F1990C3-684D-414F-9D32-D3C1CAAC4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D5C-C306-48C6-B6C3-BFAFD4069984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11973A0-0461-48F9-8260-AB5FB4160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04290C-AC8D-41E8-8AD1-A9BDAFCFD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0550-7E7E-4EE8-B7F4-D5B0B043A0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6094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F34BA7-EEB6-471B-B418-6ADA382E9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334F02B-5548-4312-B6A4-DB887D757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A666F3D-F9E0-4079-A04C-DBE96FC21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D5C-C306-48C6-B6C3-BFAFD4069984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EE53B0-B17F-4EFD-8580-2F7B5967F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C982FEF-AFB7-427D-8A31-C9BC32E50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0550-7E7E-4EE8-B7F4-D5B0B043A0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46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AE84B8-A594-4CB7-BCF1-ECE7CC4DB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57EA98-F706-4E57-AE17-7031E12169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182296F-DC2A-46F7-8716-17D6C0C19A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781D0D-9CC1-448E-AE99-3B9E49FAA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D5C-C306-48C6-B6C3-BFAFD4069984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A1971A9-67F0-4C5B-B409-95A59A553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8CEBC4F-43D5-4B6C-A8DB-7DA52B411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0550-7E7E-4EE8-B7F4-D5B0B043A0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2699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FCFDA4-3BBD-4776-A0E4-4BA4FFF86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B0B9CF1-99B1-4C9F-A72D-9CC014DFF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E82532B-8D0F-4557-9E0A-6D6F04F30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1D9AC96-E217-480C-9054-7FD6E2D1AB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FEF40FD-B5FA-4604-BDFF-AC9640E02E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ABAF8BC-4D1A-47A8-9370-01BF793BA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D5C-C306-48C6-B6C3-BFAFD4069984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90AFBBE-E48D-4FCD-A31F-D5C5C491C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7D93A1B-BB84-49E5-B78C-836E3100B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0550-7E7E-4EE8-B7F4-D5B0B043A0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234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71CFBE-AF46-4A5B-8249-CAB8B5ACC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EC03DE0-56D3-49AB-B6A0-276EA0E5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D5C-C306-48C6-B6C3-BFAFD4069984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1152714-0037-426A-838A-78B5F1257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779183E-EC76-4860-833F-66779582A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0550-7E7E-4EE8-B7F4-D5B0B043A0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4671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EB684BF-FA68-4914-8D0C-E3F07FF23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D5C-C306-48C6-B6C3-BFAFD4069984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36CB6AE-4113-422F-AE1F-E9088B1D3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B0C708F-B9DD-4208-B160-43E1CA2EA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0550-7E7E-4EE8-B7F4-D5B0B043A0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022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3AB7F1-B32C-4C8A-A067-42B6FE010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A879CB-03DA-4AD1-B735-5B15561AB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227E56F-1D9D-485C-95A7-C420C62A2B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5472E38-022B-4B7B-BACC-75255D35E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D5C-C306-48C6-B6C3-BFAFD4069984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1A52085-E75B-448B-AEC5-5203BF1C0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C07C7F2-5D0A-47BB-AC68-0249574BF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0550-7E7E-4EE8-B7F4-D5B0B043A0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227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9F294F-E386-44D5-A765-8975CFCF5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CAD6CB8-CA08-437C-B632-FC7B9CF0D2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008860D-A290-4856-B73D-98457763E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34B70A6-C490-47A8-A3F0-5D2F18594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DD5C-C306-48C6-B6C3-BFAFD4069984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FB5EE29-86EE-42A0-8C65-86A38C42A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A6C4EB7-9DF9-43DE-9ACE-FB55B9EA0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0550-7E7E-4EE8-B7F4-D5B0B043A0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8415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912BDA4-DC2F-476B-95F3-5B651139C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9C01C01-C697-46E0-8811-E9B6200C6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C28810E-913A-48D7-A2BD-843329BD17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0DD5C-C306-48C6-B6C3-BFAFD4069984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3E9CF5E-E9DA-422C-B6D1-66FC502F3E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4DC58D0-BD63-49D2-8CBB-47CB4F29D4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80550-7E7E-4EE8-B7F4-D5B0B043A0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427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9A2266-3B05-456C-B67C-83016991BD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Adrenokortikoid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F17ADB1-7B95-45EA-B4D0-C64A4EB1DC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112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413E42-EB99-489C-9144-2B0DE038F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863E5D-B40D-430A-8ECB-F28B5D56B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0" dirty="0" err="1"/>
              <a:t>Adrenokortikal</a:t>
            </a:r>
            <a:r>
              <a:rPr lang="tr-TR" b="1" i="0" dirty="0"/>
              <a:t> fonksiyon</a:t>
            </a:r>
            <a:r>
              <a:rPr lang="tr-TR" b="0" i="0" dirty="0"/>
              <a:t>, böbreküstü bezlerinin korteks bölgesinin uyarılması ve buradan </a:t>
            </a:r>
            <a:r>
              <a:rPr lang="tr-TR" b="0" i="0" dirty="0" err="1"/>
              <a:t>steroid</a:t>
            </a:r>
            <a:r>
              <a:rPr lang="tr-TR" b="0" i="0" dirty="0"/>
              <a:t> yapılı hormonların salgılanması sürecini ifade eder. Bu fonksiyonun düzenlenmesinde </a:t>
            </a:r>
            <a:r>
              <a:rPr lang="tr-TR" b="1" i="0" dirty="0" err="1"/>
              <a:t>adrenokortikotropik</a:t>
            </a:r>
            <a:r>
              <a:rPr lang="tr-TR" b="1" i="0" dirty="0"/>
              <a:t> hormon (ACTH)</a:t>
            </a:r>
            <a:r>
              <a:rPr lang="tr-TR" b="0" i="0" dirty="0"/>
              <a:t> önemli bir rol oynar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5968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413E42-EB99-489C-9144-2B0DE038F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/>
              <a:t>Adrenal hormon salınımının </a:t>
            </a:r>
            <a:r>
              <a:rPr lang="tr-TR" sz="4400" dirty="0" err="1"/>
              <a:t>kontrolu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863E5D-B40D-430A-8ECB-F28B5D56B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Stres sırasında beyine ve diğer temel organlara (kalp, kan hücreleri) glikoz sağlamak</a:t>
            </a:r>
            <a:endParaRPr lang="en-US" dirty="0"/>
          </a:p>
          <a:p>
            <a:r>
              <a:rPr lang="tr-TR" dirty="0"/>
              <a:t>Glikojenin, yağların ve proteinlerin glikoza çevrilmesini uyarır (direkt etkiler)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0487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413E42-EB99-489C-9144-2B0DE038F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</a:t>
            </a:r>
            <a:r>
              <a:rPr lang="tr-TR" b="1" dirty="0" err="1"/>
              <a:t>Glikokortikoidler</a:t>
            </a:r>
            <a:r>
              <a:rPr lang="tr-TR" b="1" dirty="0"/>
              <a:t> (</a:t>
            </a:r>
            <a:r>
              <a:rPr lang="tr-TR" b="1" dirty="0" err="1"/>
              <a:t>kortizol</a:t>
            </a:r>
            <a:r>
              <a:rPr lang="tr-TR" b="1" dirty="0"/>
              <a:t>, </a:t>
            </a:r>
            <a:r>
              <a:rPr lang="tr-TR" b="1" dirty="0" err="1"/>
              <a:t>hidrokortizon</a:t>
            </a:r>
            <a:r>
              <a:rPr lang="tr-TR" b="1" dirty="0"/>
              <a:t>)</a:t>
            </a:r>
            <a:br>
              <a:rPr lang="en-US" b="1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863E5D-B40D-430A-8ECB-F28B5D56B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808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413E42-EB99-489C-9144-2B0DE038F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863E5D-B40D-430A-8ECB-F28B5D56B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3751"/>
            <a:ext cx="10515600" cy="4351338"/>
          </a:xfrm>
        </p:spPr>
        <p:txBody>
          <a:bodyPr/>
          <a:lstStyle/>
          <a:p>
            <a:r>
              <a:rPr lang="tr-TR" sz="2800" dirty="0" err="1"/>
              <a:t>Glikoneogenezde</a:t>
            </a:r>
            <a:r>
              <a:rPr lang="tr-TR" sz="2800" dirty="0"/>
              <a:t> görevli kilit enzimlerin artışı </a:t>
            </a:r>
            <a:r>
              <a:rPr lang="tr-TR" sz="2800" dirty="0" err="1"/>
              <a:t>sö</a:t>
            </a:r>
            <a:r>
              <a:rPr lang="tr-TR" sz="2800" dirty="0"/>
              <a:t> konusudur:</a:t>
            </a:r>
          </a:p>
          <a:p>
            <a:pPr marL="342900" indent="-342900">
              <a:buAutoNum type="arabicPeriod"/>
            </a:pPr>
            <a:r>
              <a:rPr lang="tr-TR" sz="2800" dirty="0" err="1"/>
              <a:t>Piruvat</a:t>
            </a:r>
            <a:r>
              <a:rPr lang="tr-TR" sz="2800" dirty="0"/>
              <a:t> </a:t>
            </a:r>
            <a:r>
              <a:rPr lang="tr-TR" sz="2800" dirty="0" err="1"/>
              <a:t>karboksilaz</a:t>
            </a:r>
            <a:endParaRPr lang="tr-TR" sz="2800" dirty="0"/>
          </a:p>
          <a:p>
            <a:pPr marL="342900" indent="-342900">
              <a:buAutoNum type="arabicPeriod"/>
            </a:pPr>
            <a:r>
              <a:rPr lang="tr-TR" sz="2800" dirty="0" err="1"/>
              <a:t>Fosfoenolpiruvat</a:t>
            </a:r>
            <a:r>
              <a:rPr lang="tr-TR" sz="2800" dirty="0"/>
              <a:t> </a:t>
            </a:r>
            <a:r>
              <a:rPr lang="tr-TR" sz="2800" dirty="0" err="1"/>
              <a:t>karboksikinaz</a:t>
            </a:r>
            <a:endParaRPr lang="tr-TR" sz="2800" dirty="0"/>
          </a:p>
          <a:p>
            <a:pPr marL="342900" indent="-342900">
              <a:buAutoNum type="arabicPeriod"/>
            </a:pPr>
            <a:r>
              <a:rPr lang="tr-TR" sz="2800" dirty="0" err="1"/>
              <a:t>Fruktoz</a:t>
            </a:r>
            <a:r>
              <a:rPr lang="tr-TR" sz="2800" dirty="0"/>
              <a:t> 1,6 </a:t>
            </a:r>
            <a:r>
              <a:rPr lang="tr-TR" sz="2800" dirty="0" err="1"/>
              <a:t>difosfataz</a:t>
            </a:r>
            <a:endParaRPr lang="tr-TR" sz="2800" dirty="0"/>
          </a:p>
          <a:p>
            <a:pPr marL="342900" indent="-342900">
              <a:buAutoNum type="arabicPeriod"/>
            </a:pPr>
            <a:r>
              <a:rPr lang="tr-TR" sz="2800" dirty="0"/>
              <a:t>Glikoz-6-fosfataz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6769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413E42-EB99-489C-9144-2B0DE038F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863E5D-B40D-430A-8ECB-F28B5D56B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Adrenal </a:t>
            </a:r>
            <a:r>
              <a:rPr lang="tr-TR" dirty="0" err="1"/>
              <a:t>steroidler</a:t>
            </a:r>
            <a:r>
              <a:rPr lang="tr-TR" dirty="0"/>
              <a:t> </a:t>
            </a:r>
            <a:r>
              <a:rPr lang="tr-TR" dirty="0" err="1"/>
              <a:t>ESS’deki</a:t>
            </a:r>
            <a:r>
              <a:rPr lang="tr-TR" dirty="0"/>
              <a:t> </a:t>
            </a:r>
            <a:r>
              <a:rPr lang="tr-TR" dirty="0" err="1"/>
              <a:t>Na</a:t>
            </a:r>
            <a:r>
              <a:rPr lang="tr-TR" dirty="0"/>
              <a:t>-K miktarını düzenler</a:t>
            </a:r>
          </a:p>
          <a:p>
            <a:r>
              <a:rPr lang="tr-TR" dirty="0"/>
              <a:t>11-deoksikortikosteron ve </a:t>
            </a:r>
            <a:r>
              <a:rPr lang="tr-TR" dirty="0" err="1"/>
              <a:t>aldosteron</a:t>
            </a:r>
            <a:r>
              <a:rPr lang="tr-TR" dirty="0"/>
              <a:t> böbreklerin </a:t>
            </a:r>
            <a:r>
              <a:rPr lang="tr-TR" dirty="0" err="1"/>
              <a:t>distal</a:t>
            </a:r>
            <a:r>
              <a:rPr lang="tr-TR" dirty="0"/>
              <a:t> </a:t>
            </a:r>
            <a:r>
              <a:rPr lang="tr-TR" dirty="0" err="1"/>
              <a:t>tübülleri</a:t>
            </a:r>
            <a:r>
              <a:rPr lang="tr-TR" dirty="0"/>
              <a:t>; tükürük bezleri; Gİ mukozadaki </a:t>
            </a:r>
            <a:r>
              <a:rPr lang="tr-TR" dirty="0" err="1"/>
              <a:t>Na</a:t>
            </a:r>
            <a:r>
              <a:rPr lang="tr-TR" dirty="0"/>
              <a:t>, K, Cl ve HCO</a:t>
            </a:r>
            <a:r>
              <a:rPr lang="tr-TR" baseline="-25000" dirty="0"/>
              <a:t>3</a:t>
            </a:r>
            <a:r>
              <a:rPr lang="tr-TR" dirty="0"/>
              <a:t> </a:t>
            </a:r>
            <a:r>
              <a:rPr lang="tr-TR" dirty="0" err="1"/>
              <a:t>reabsorbisyonunu</a:t>
            </a:r>
            <a:r>
              <a:rPr lang="tr-TR" dirty="0"/>
              <a:t> arttırır</a:t>
            </a:r>
          </a:p>
          <a:p>
            <a:r>
              <a:rPr lang="tr-TR" dirty="0" err="1"/>
              <a:t>ESS’de</a:t>
            </a:r>
            <a:r>
              <a:rPr lang="tr-TR" dirty="0"/>
              <a:t> </a:t>
            </a:r>
            <a:r>
              <a:rPr lang="tr-TR" dirty="0" err="1"/>
              <a:t>Na</a:t>
            </a:r>
            <a:r>
              <a:rPr lang="tr-TR" dirty="0"/>
              <a:t> artar, ESV artar, HCO</a:t>
            </a:r>
            <a:r>
              <a:rPr lang="tr-TR" baseline="-25000" dirty="0"/>
              <a:t>3</a:t>
            </a:r>
            <a:r>
              <a:rPr lang="tr-TR" dirty="0"/>
              <a:t> artar ancak K ve Cl azalır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1230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413E42-EB99-489C-9144-2B0DE038F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Mineralokortikoid</a:t>
            </a:r>
            <a:r>
              <a:rPr lang="tr-TR" dirty="0"/>
              <a:t> noksanlığı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863E5D-B40D-430A-8ECB-F28B5D56B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Böbrek yoluyla K tutulumu artar</a:t>
            </a:r>
          </a:p>
          <a:p>
            <a:r>
              <a:rPr lang="tr-TR" dirty="0" err="1"/>
              <a:t>Hiperkalemi</a:t>
            </a:r>
            <a:r>
              <a:rPr lang="tr-TR" dirty="0"/>
              <a:t> gelişir</a:t>
            </a:r>
          </a:p>
          <a:p>
            <a:r>
              <a:rPr lang="tr-TR" dirty="0"/>
              <a:t>Böbrek yoluyla </a:t>
            </a:r>
            <a:r>
              <a:rPr lang="tr-TR" dirty="0" err="1"/>
              <a:t>Na</a:t>
            </a:r>
            <a:r>
              <a:rPr lang="tr-TR" dirty="0"/>
              <a:t> atılımı artar</a:t>
            </a:r>
          </a:p>
          <a:p>
            <a:r>
              <a:rPr lang="tr-TR" dirty="0"/>
              <a:t>Böbrek yoluyla su kaybı da artar</a:t>
            </a:r>
          </a:p>
          <a:p>
            <a:r>
              <a:rPr lang="tr-TR" dirty="0"/>
              <a:t>Kan hacmi azalır</a:t>
            </a:r>
          </a:p>
          <a:p>
            <a:r>
              <a:rPr lang="tr-TR" dirty="0"/>
              <a:t>Hipotansiyon ve </a:t>
            </a:r>
            <a:r>
              <a:rPr lang="tr-TR" dirty="0" err="1"/>
              <a:t>dehidrasyon</a:t>
            </a:r>
            <a:r>
              <a:rPr lang="tr-TR" dirty="0"/>
              <a:t> gelişir</a:t>
            </a:r>
          </a:p>
          <a:p>
            <a:r>
              <a:rPr lang="tr-TR"/>
              <a:t>Şok sebebidir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070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158</Words>
  <Application>Microsoft Office PowerPoint</Application>
  <PresentationFormat>Geniş ekran</PresentationFormat>
  <Paragraphs>22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Adrenokortikoid</vt:lpstr>
      <vt:lpstr>PowerPoint Sunusu</vt:lpstr>
      <vt:lpstr>Adrenal hormon salınımının kontrolu</vt:lpstr>
      <vt:lpstr>1. Glikokortikoidler (kortizol, hidrokortizon) </vt:lpstr>
      <vt:lpstr>PowerPoint Sunusu</vt:lpstr>
      <vt:lpstr>PowerPoint Sunusu</vt:lpstr>
      <vt:lpstr>Mineralokortikoid noksanlığı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Adrenokortikoid</dc:title>
  <dc:creator>Efe Kurtdede</dc:creator>
  <cp:lastModifiedBy>Efe Kurtdede</cp:lastModifiedBy>
  <cp:revision>1</cp:revision>
  <dcterms:created xsi:type="dcterms:W3CDTF">2025-07-10T10:20:33Z</dcterms:created>
  <dcterms:modified xsi:type="dcterms:W3CDTF">2025-07-10T10:22:15Z</dcterms:modified>
</cp:coreProperties>
</file>