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5EB76-668D-4AA8-8F27-278A8075723F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97F5-92D5-4258-BC1F-E292E02709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5EB76-668D-4AA8-8F27-278A8075723F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97F5-92D5-4258-BC1F-E292E02709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5EB76-668D-4AA8-8F27-278A8075723F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97F5-92D5-4258-BC1F-E292E02709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5EB76-668D-4AA8-8F27-278A8075723F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97F5-92D5-4258-BC1F-E292E02709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5EB76-668D-4AA8-8F27-278A8075723F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97F5-92D5-4258-BC1F-E292E02709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5EB76-668D-4AA8-8F27-278A8075723F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97F5-92D5-4258-BC1F-E292E02709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5EB76-668D-4AA8-8F27-278A8075723F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97F5-92D5-4258-BC1F-E292E02709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5EB76-668D-4AA8-8F27-278A8075723F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97F5-92D5-4258-BC1F-E292E02709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5EB76-668D-4AA8-8F27-278A8075723F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97F5-92D5-4258-BC1F-E292E02709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5EB76-668D-4AA8-8F27-278A8075723F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97F5-92D5-4258-BC1F-E292E02709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5EB76-668D-4AA8-8F27-278A8075723F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97F5-92D5-4258-BC1F-E292E02709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5EB76-668D-4AA8-8F27-278A8075723F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C97F5-92D5-4258-BC1F-E292E027090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eaLnBrk="1" hangingPunct="1"/>
            <a:r>
              <a:rPr lang="tr-TR" b="1" u="sng" smtClean="0">
                <a:solidFill>
                  <a:srgbClr val="CC3300"/>
                </a:solidFill>
              </a:rPr>
              <a:t>Kanama (Hemoraji)</a:t>
            </a:r>
          </a:p>
          <a:p>
            <a:pPr eaLnBrk="1" hangingPunct="1">
              <a:buFontTx/>
              <a:buNone/>
            </a:pPr>
            <a:endParaRPr lang="tr-TR" smtClean="0"/>
          </a:p>
          <a:p>
            <a:pPr eaLnBrk="1" hangingPunct="1">
              <a:buFontTx/>
              <a:buNone/>
            </a:pPr>
            <a:endParaRPr lang="tr-TR" smtClean="0"/>
          </a:p>
          <a:p>
            <a:pPr eaLnBrk="1" hangingPunct="1">
              <a:buFontTx/>
              <a:buNone/>
            </a:pPr>
            <a:r>
              <a:rPr lang="tr-TR" sz="2400" smtClean="0"/>
              <a:t>	</a:t>
            </a:r>
            <a:r>
              <a:rPr lang="tr-TR" sz="2800" smtClean="0"/>
              <a:t>kanın kalp ve damar ağının dışına çıkmasıdır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153400" cy="4800600"/>
          </a:xfrm>
        </p:spPr>
        <p:txBody>
          <a:bodyPr/>
          <a:lstStyle/>
          <a:p>
            <a:pPr eaLnBrk="1" hangingPunct="1"/>
            <a:r>
              <a:rPr lang="tr-TR" b="1" smtClean="0">
                <a:solidFill>
                  <a:srgbClr val="C00000"/>
                </a:solidFill>
              </a:rPr>
              <a:t>Şok tipleri:</a:t>
            </a:r>
          </a:p>
          <a:p>
            <a:pPr eaLnBrk="1" hangingPunct="1">
              <a:buFontTx/>
              <a:buNone/>
            </a:pPr>
            <a:endParaRPr lang="tr-TR" sz="1000" b="1" smtClean="0"/>
          </a:p>
          <a:p>
            <a:pPr eaLnBrk="1" hangingPunct="1">
              <a:buFontTx/>
              <a:buNone/>
            </a:pPr>
            <a:r>
              <a:rPr lang="tr-TR" smtClean="0"/>
              <a:t>	</a:t>
            </a:r>
            <a:r>
              <a:rPr lang="tr-TR" sz="2800" smtClean="0"/>
              <a:t>1. </a:t>
            </a:r>
            <a:r>
              <a:rPr lang="tr-TR" sz="2800" u="sng" smtClean="0"/>
              <a:t>Kardiyojenik şok</a:t>
            </a:r>
            <a:r>
              <a:rPr lang="tr-TR" sz="2800" smtClean="0"/>
              <a:t>: kalbin pompa görevini yapamaması durumu (enfarkt, tamponat vs)</a:t>
            </a:r>
          </a:p>
          <a:p>
            <a:pPr eaLnBrk="1" hangingPunct="1">
              <a:buFontTx/>
              <a:buNone/>
            </a:pPr>
            <a:r>
              <a:rPr lang="tr-TR" sz="2800" smtClean="0"/>
              <a:t>	2. </a:t>
            </a:r>
            <a:r>
              <a:rPr lang="tr-TR" sz="2800" u="sng" smtClean="0"/>
              <a:t>Hipovolemik (hemorajik) şok</a:t>
            </a:r>
            <a:r>
              <a:rPr lang="tr-TR" sz="2800" smtClean="0"/>
              <a:t>: kanama, ağır yanıklar</a:t>
            </a:r>
          </a:p>
          <a:p>
            <a:pPr eaLnBrk="1" hangingPunct="1">
              <a:buFontTx/>
              <a:buNone/>
            </a:pPr>
            <a:r>
              <a:rPr lang="tr-TR" sz="2800" smtClean="0"/>
              <a:t>	3. </a:t>
            </a:r>
            <a:r>
              <a:rPr lang="tr-TR" sz="2800" u="sng" smtClean="0"/>
              <a:t>Septik şok</a:t>
            </a:r>
            <a:r>
              <a:rPr lang="tr-TR" sz="2800" smtClean="0"/>
              <a:t>: ağır bakteriyemik enfeksiyonlar</a:t>
            </a:r>
          </a:p>
          <a:p>
            <a:pPr eaLnBrk="1" hangingPunct="1">
              <a:buFontTx/>
              <a:buNone/>
            </a:pPr>
            <a:r>
              <a:rPr lang="tr-TR" sz="2800" smtClean="0"/>
              <a:t>	4. </a:t>
            </a:r>
            <a:r>
              <a:rPr lang="tr-TR" sz="2800" u="sng" smtClean="0"/>
              <a:t>Nörojenik şok</a:t>
            </a:r>
            <a:r>
              <a:rPr lang="tr-TR" sz="2800" smtClean="0"/>
              <a:t>: anestezi, omurilik travmaları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b="1" u="sng" smtClean="0">
                <a:solidFill>
                  <a:srgbClr val="C00000"/>
                </a:solidFill>
              </a:rPr>
              <a:t>Şokun kliniği: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sz="900" smtClean="0"/>
          </a:p>
          <a:p>
            <a:pPr eaLnBrk="1" hangingPunct="1">
              <a:lnSpc>
                <a:spcPct val="90000"/>
              </a:lnSpc>
            </a:pPr>
            <a:r>
              <a:rPr lang="tr-TR" sz="2800" u="sng" smtClean="0"/>
              <a:t>Başlangıç dönemi</a:t>
            </a:r>
            <a:r>
              <a:rPr lang="tr-TR" sz="2800" smtClean="0"/>
              <a:t>: kan hacmini düzeltmeye yönelik fizyolojik reaksiyonlar gerçekleşir.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	- kan hayati organlara (beyin, kalp, akciğerler) yönlendirilir. Deri ve karın organlarında yaygın vazokonstrüksiyon olur.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	- reversibl şok dönemidir.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u="sng" smtClean="0"/>
              <a:t>İrreversibl şok</a:t>
            </a:r>
            <a:r>
              <a:rPr lang="tr-TR" sz="2800" smtClean="0"/>
              <a:t>: düzenleyici fizyolojik mekanizmalarla veya tedavi ile şok durumunun geri döndürülememesi durumudur.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72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b="1" smtClean="0">
                <a:solidFill>
                  <a:srgbClr val="CC3300"/>
                </a:solidFill>
              </a:rPr>
              <a:t>İSKEMİ</a:t>
            </a:r>
          </a:p>
          <a:p>
            <a:pPr eaLnBrk="1" hangingPunct="1">
              <a:buFontTx/>
              <a:buNone/>
            </a:pPr>
            <a:endParaRPr lang="tr-TR" b="1" smtClean="0">
              <a:solidFill>
                <a:srgbClr val="CC3300"/>
              </a:solidFill>
            </a:endParaRPr>
          </a:p>
          <a:p>
            <a:pPr eaLnBrk="1" hangingPunct="1"/>
            <a:r>
              <a:rPr lang="tr-TR" sz="2800" smtClean="0"/>
              <a:t>Vücudun bir bölgesine gelen kan akımının azalması veya tamamen kesilmesi sonucu, damarın beslediği bçlgenin bir süre kansız kalması durumu.</a:t>
            </a:r>
          </a:p>
          <a:p>
            <a:pPr eaLnBrk="1" hangingPunct="1"/>
            <a:r>
              <a:rPr lang="tr-TR" sz="2800" smtClean="0"/>
              <a:t>Genellikle arteriyal dolaşım için kullanılır.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eaLnBrk="1" hangingPunct="1"/>
            <a:r>
              <a:rPr lang="tr-TR" b="1" u="sng" smtClean="0">
                <a:solidFill>
                  <a:srgbClr val="C00000"/>
                </a:solidFill>
              </a:rPr>
              <a:t>İskemi- etyoloji</a:t>
            </a:r>
          </a:p>
          <a:p>
            <a:pPr eaLnBrk="1" hangingPunct="1">
              <a:buFontTx/>
              <a:buNone/>
            </a:pPr>
            <a:endParaRPr lang="tr-TR" sz="1000" smtClean="0"/>
          </a:p>
          <a:p>
            <a:pPr eaLnBrk="1" hangingPunct="1">
              <a:buFontTx/>
              <a:buNone/>
            </a:pPr>
            <a:r>
              <a:rPr lang="tr-TR" smtClean="0"/>
              <a:t>	</a:t>
            </a:r>
            <a:r>
              <a:rPr lang="tr-TR" sz="2800" smtClean="0"/>
              <a:t>- trombüs</a:t>
            </a:r>
          </a:p>
          <a:p>
            <a:pPr eaLnBrk="1" hangingPunct="1">
              <a:buFontTx/>
              <a:buNone/>
            </a:pPr>
            <a:r>
              <a:rPr lang="tr-TR" sz="2800" smtClean="0"/>
              <a:t>	- emboli</a:t>
            </a:r>
          </a:p>
          <a:p>
            <a:pPr eaLnBrk="1" hangingPunct="1">
              <a:buFontTx/>
              <a:buNone/>
            </a:pPr>
            <a:r>
              <a:rPr lang="tr-TR" sz="2800" smtClean="0"/>
              <a:t>	- ateroskleroz</a:t>
            </a:r>
          </a:p>
          <a:p>
            <a:pPr eaLnBrk="1" hangingPunct="1">
              <a:buFontTx/>
              <a:buNone/>
            </a:pPr>
            <a:r>
              <a:rPr lang="tr-TR" sz="2800" smtClean="0"/>
              <a:t>	- damarda spazm (vazospazm-fonksiyonel damar tıkanması)</a:t>
            </a:r>
          </a:p>
          <a:p>
            <a:pPr eaLnBrk="1" hangingPunct="1">
              <a:buFontTx/>
              <a:buNone/>
            </a:pPr>
            <a:r>
              <a:rPr lang="tr-TR" sz="2800" smtClean="0"/>
              <a:t>	- damara dışarıdan bası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 eaLnBrk="1" hangingPunct="1"/>
            <a:r>
              <a:rPr lang="tr-TR" b="1" u="sng" smtClean="0">
                <a:solidFill>
                  <a:srgbClr val="C00000"/>
                </a:solidFill>
              </a:rPr>
              <a:t>İskemide doku hasarının  şiddetini belirleyen faktörler</a:t>
            </a:r>
          </a:p>
          <a:p>
            <a:pPr eaLnBrk="1" hangingPunct="1">
              <a:buFontTx/>
              <a:buNone/>
            </a:pPr>
            <a:endParaRPr lang="tr-TR" sz="1000" smtClean="0"/>
          </a:p>
          <a:p>
            <a:pPr eaLnBrk="1" hangingPunct="1">
              <a:buFontTx/>
              <a:buNone/>
            </a:pPr>
            <a:r>
              <a:rPr lang="tr-TR" smtClean="0"/>
              <a:t>	</a:t>
            </a:r>
            <a:r>
              <a:rPr lang="tr-TR" sz="2800" smtClean="0"/>
              <a:t>1. İskeminin gelişme hızı</a:t>
            </a:r>
          </a:p>
          <a:p>
            <a:pPr eaLnBrk="1" hangingPunct="1">
              <a:buFontTx/>
              <a:buNone/>
            </a:pPr>
            <a:r>
              <a:rPr lang="tr-TR" sz="2800" smtClean="0"/>
              <a:t>	2. İskemi gelişen organın kansızlığa dayanıklılığı</a:t>
            </a:r>
          </a:p>
          <a:p>
            <a:pPr eaLnBrk="1" hangingPunct="1">
              <a:buFontTx/>
              <a:buNone/>
            </a:pPr>
            <a:r>
              <a:rPr lang="tr-TR" sz="2800" smtClean="0"/>
              <a:t>	3. Kollateral dolaşımın durumu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b="1" smtClean="0">
                <a:solidFill>
                  <a:srgbClr val="CC3300"/>
                </a:solidFill>
              </a:rPr>
              <a:t>İNFARKTÜS / ENFARKTÜS</a:t>
            </a:r>
          </a:p>
          <a:p>
            <a:pPr eaLnBrk="1" hangingPunct="1">
              <a:buFontTx/>
              <a:buNone/>
            </a:pPr>
            <a:endParaRPr lang="tr-TR" sz="1200" b="1" smtClean="0"/>
          </a:p>
          <a:p>
            <a:pPr eaLnBrk="1" hangingPunct="1"/>
            <a:r>
              <a:rPr lang="tr-TR" sz="2800" smtClean="0"/>
              <a:t>Bir organın arteriyal veya venöz kan akımında oluşan tıkanma sonucunda gelişen sınırlı doku nekrozu</a:t>
            </a:r>
          </a:p>
          <a:p>
            <a:pPr eaLnBrk="1" hangingPunct="1"/>
            <a:r>
              <a:rPr lang="tr-TR" sz="2800" smtClean="0"/>
              <a:t>En sık kalp, beyin, akciğer, böbrek ve dalakda görülür.</a:t>
            </a:r>
          </a:p>
          <a:p>
            <a:pPr eaLnBrk="1" hangingPunct="1"/>
            <a:r>
              <a:rPr lang="tr-TR" sz="2800" smtClean="0"/>
              <a:t>Ven tıkanmalarına göre arter tıkanmalarında daha fazla gelişir.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b="1" u="sng" smtClean="0">
                <a:solidFill>
                  <a:srgbClr val="C00000"/>
                </a:solidFill>
              </a:rPr>
              <a:t>Enfarktüs-etyoloji</a:t>
            </a:r>
          </a:p>
          <a:p>
            <a:pPr eaLnBrk="1" hangingPunct="1">
              <a:buFontTx/>
              <a:buNone/>
            </a:pPr>
            <a:endParaRPr lang="tr-TR" sz="1000" smtClean="0"/>
          </a:p>
          <a:p>
            <a:pPr eaLnBrk="1" hangingPunct="1">
              <a:buFontTx/>
              <a:buNone/>
            </a:pPr>
            <a:r>
              <a:rPr lang="tr-TR" smtClean="0"/>
              <a:t>	</a:t>
            </a:r>
            <a:r>
              <a:rPr lang="tr-TR" sz="2800" smtClean="0"/>
              <a:t>1. Tüm iskemi nedenleri</a:t>
            </a:r>
          </a:p>
          <a:p>
            <a:pPr eaLnBrk="1" hangingPunct="1">
              <a:buFontTx/>
              <a:buNone/>
            </a:pPr>
            <a:r>
              <a:rPr lang="tr-TR" sz="2800" smtClean="0"/>
              <a:t>	2. Organların kendi etrafında dönmesi (torsiyon) sonucunda, organı besleyen damarlarda tıkanma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b="1" u="sng" smtClean="0">
                <a:solidFill>
                  <a:srgbClr val="C00000"/>
                </a:solidFill>
              </a:rPr>
              <a:t>Enfarktüs-çeşitleri</a:t>
            </a:r>
          </a:p>
          <a:p>
            <a:pPr eaLnBrk="1" hangingPunct="1">
              <a:buFontTx/>
              <a:buNone/>
            </a:pPr>
            <a:endParaRPr lang="tr-TR" sz="1000" b="1" u="sng" smtClean="0"/>
          </a:p>
          <a:p>
            <a:pPr eaLnBrk="1" hangingPunct="1">
              <a:buFontTx/>
              <a:buNone/>
            </a:pPr>
            <a:r>
              <a:rPr lang="tr-TR" smtClean="0"/>
              <a:t>	</a:t>
            </a:r>
            <a:r>
              <a:rPr lang="tr-TR" sz="2800" smtClean="0"/>
              <a:t>1. Venöz enfarktüs (kırmızı enfarktüs)</a:t>
            </a:r>
          </a:p>
          <a:p>
            <a:pPr eaLnBrk="1" hangingPunct="1">
              <a:buFontTx/>
              <a:buNone/>
            </a:pPr>
            <a:r>
              <a:rPr lang="tr-TR" sz="2800" smtClean="0"/>
              <a:t>	2. Arteriyal enfarktüs (beyaz enfarktüs)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b="1" u="sng" smtClean="0">
                <a:solidFill>
                  <a:srgbClr val="C00000"/>
                </a:solidFill>
              </a:rPr>
              <a:t>Enfarktüs sonuçlarını etkileyen faktörler</a:t>
            </a:r>
          </a:p>
          <a:p>
            <a:pPr eaLnBrk="1" hangingPunct="1">
              <a:buFontTx/>
              <a:buNone/>
            </a:pPr>
            <a:endParaRPr lang="tr-TR" sz="1000" smtClean="0"/>
          </a:p>
          <a:p>
            <a:pPr eaLnBrk="1" hangingPunct="1">
              <a:buFontTx/>
              <a:buNone/>
            </a:pPr>
            <a:r>
              <a:rPr lang="tr-TR" smtClean="0"/>
              <a:t>	</a:t>
            </a:r>
            <a:r>
              <a:rPr lang="tr-TR" sz="2800" smtClean="0"/>
              <a:t>1. Meydana geldiği doku veya organ</a:t>
            </a:r>
          </a:p>
          <a:p>
            <a:pPr eaLnBrk="1" hangingPunct="1">
              <a:buFontTx/>
              <a:buNone/>
            </a:pPr>
            <a:r>
              <a:rPr lang="tr-TR" sz="2800" smtClean="0"/>
              <a:t>	2. Enfarktüsün büyüklüğü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 descr="infarkü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196975"/>
            <a:ext cx="8153400" cy="496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457200" y="549275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>
                <a:latin typeface="Times New Roman" pitchFamily="18" charset="0"/>
              </a:rPr>
              <a:t>Venöz enfarktüs</a:t>
            </a: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5562600" y="549275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>
                <a:latin typeface="Times New Roman" pitchFamily="18" charset="0"/>
              </a:rPr>
              <a:t>Arteriyal enfarktüs</a:t>
            </a:r>
          </a:p>
        </p:txBody>
      </p:sp>
      <p:sp>
        <p:nvSpPr>
          <p:cNvPr id="52229" name="5 Metin kutusu"/>
          <p:cNvSpPr txBox="1">
            <a:spLocks noChangeArrowheads="1"/>
          </p:cNvSpPr>
          <p:nvPr/>
        </p:nvSpPr>
        <p:spPr bwMode="auto">
          <a:xfrm>
            <a:off x="2555875" y="5876925"/>
            <a:ext cx="4319588" cy="288925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200">
                <a:solidFill>
                  <a:srgbClr val="000000"/>
                </a:solidFill>
              </a:rPr>
              <a:t>Robbins and Cotran, Pathologic Basis of Disease, 7th ed.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b="1" smtClean="0">
                <a:solidFill>
                  <a:srgbClr val="CC3300"/>
                </a:solidFill>
              </a:rPr>
              <a:t>Hemoraji – sınıflama</a:t>
            </a:r>
          </a:p>
          <a:p>
            <a:pPr eaLnBrk="1" hangingPunct="1"/>
            <a:r>
              <a:rPr lang="tr-TR" b="1" smtClean="0">
                <a:solidFill>
                  <a:srgbClr val="00B050"/>
                </a:solidFill>
              </a:rPr>
              <a:t>Etyolojiye göre</a:t>
            </a:r>
          </a:p>
          <a:p>
            <a:pPr eaLnBrk="1" hangingPunct="1">
              <a:buFontTx/>
              <a:buNone/>
            </a:pPr>
            <a:endParaRPr lang="tr-TR" sz="1000" smtClean="0"/>
          </a:p>
          <a:p>
            <a:pPr eaLnBrk="1" hangingPunct="1">
              <a:buFontTx/>
              <a:buNone/>
            </a:pPr>
            <a:r>
              <a:rPr lang="tr-TR" smtClean="0"/>
              <a:t>	</a:t>
            </a:r>
            <a:r>
              <a:rPr lang="tr-TR" sz="2800" smtClean="0"/>
              <a:t>- </a:t>
            </a:r>
            <a:r>
              <a:rPr lang="tr-TR" sz="2800" u="sng" smtClean="0"/>
              <a:t>damar yırtılması</a:t>
            </a:r>
            <a:r>
              <a:rPr lang="tr-TR" sz="2800" smtClean="0"/>
              <a:t>: travma sonucu veya spontan (varis, ateroskleroz, anevrizma vs)</a:t>
            </a:r>
          </a:p>
          <a:p>
            <a:pPr eaLnBrk="1" hangingPunct="1">
              <a:buFontTx/>
              <a:buNone/>
            </a:pPr>
            <a:endParaRPr lang="tr-TR" sz="1000" smtClean="0"/>
          </a:p>
          <a:p>
            <a:pPr eaLnBrk="1" hangingPunct="1">
              <a:buFontTx/>
              <a:buNone/>
            </a:pPr>
            <a:r>
              <a:rPr lang="tr-TR" sz="2800" smtClean="0"/>
              <a:t>	- </a:t>
            </a:r>
            <a:r>
              <a:rPr lang="tr-TR" sz="2800" u="sng" smtClean="0"/>
              <a:t>diapedez</a:t>
            </a:r>
            <a:r>
              <a:rPr lang="tr-TR" sz="2800" smtClean="0"/>
              <a:t>: damar duvarında yırtılma olmaksızın, eritrositlerin damar duvarının dışına çıkması (böbrek hastalıkları, enfeksiyon hastalıkları, allerjik reaksiyonlar vs)</a:t>
            </a:r>
            <a:endParaRPr lang="tr-TR" sz="2800" smtClean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715000"/>
          </a:xfrm>
        </p:spPr>
        <p:txBody>
          <a:bodyPr/>
          <a:lstStyle/>
          <a:p>
            <a:pPr eaLnBrk="1" hangingPunct="1"/>
            <a:r>
              <a:rPr lang="tr-TR" sz="2800" b="1" smtClean="0">
                <a:solidFill>
                  <a:srgbClr val="00B050"/>
                </a:solidFill>
              </a:rPr>
              <a:t>Kanamanın gerçekleştiği yere/organa göre</a:t>
            </a:r>
          </a:p>
          <a:p>
            <a:pPr eaLnBrk="1" hangingPunct="1">
              <a:buFontTx/>
              <a:buNone/>
            </a:pPr>
            <a:endParaRPr lang="tr-TR" sz="1000" smtClean="0"/>
          </a:p>
          <a:p>
            <a:pPr eaLnBrk="1" hangingPunct="1">
              <a:buFontTx/>
              <a:buNone/>
            </a:pPr>
            <a:r>
              <a:rPr lang="tr-TR" sz="2400" smtClean="0"/>
              <a:t>	- </a:t>
            </a:r>
            <a:r>
              <a:rPr lang="tr-TR" sz="2400" u="sng" smtClean="0"/>
              <a:t>iç kanama</a:t>
            </a:r>
            <a:r>
              <a:rPr lang="tr-TR" sz="2400" smtClean="0"/>
              <a:t>: vücut içine kanama olması</a:t>
            </a:r>
          </a:p>
          <a:p>
            <a:pPr eaLnBrk="1" hangingPunct="1">
              <a:buFontTx/>
              <a:buNone/>
            </a:pPr>
            <a:r>
              <a:rPr lang="tr-TR" sz="2400" smtClean="0"/>
              <a:t>		ör: </a:t>
            </a:r>
            <a:r>
              <a:rPr lang="tr-TR" sz="2400" b="1" smtClean="0"/>
              <a:t>hemotoraks</a:t>
            </a:r>
            <a:r>
              <a:rPr lang="tr-TR" sz="2400" smtClean="0"/>
              <a:t>: toraks içine kanama</a:t>
            </a:r>
          </a:p>
          <a:p>
            <a:pPr eaLnBrk="1" hangingPunct="1">
              <a:buFontTx/>
              <a:buNone/>
            </a:pPr>
            <a:r>
              <a:rPr lang="tr-TR" sz="2400" smtClean="0"/>
              <a:t>		      </a:t>
            </a:r>
            <a:r>
              <a:rPr lang="tr-TR" sz="2400" b="1" smtClean="0"/>
              <a:t>hemoperikardiyum</a:t>
            </a:r>
            <a:r>
              <a:rPr lang="tr-TR" sz="2400" smtClean="0"/>
              <a:t>: perikard boşluğuna kanama</a:t>
            </a:r>
          </a:p>
          <a:p>
            <a:pPr eaLnBrk="1" hangingPunct="1">
              <a:buFontTx/>
              <a:buNone/>
            </a:pPr>
            <a:endParaRPr lang="tr-TR" sz="1000" smtClean="0"/>
          </a:p>
          <a:p>
            <a:pPr eaLnBrk="1" hangingPunct="1">
              <a:buFontTx/>
              <a:buNone/>
            </a:pPr>
            <a:r>
              <a:rPr lang="tr-TR" sz="2400" smtClean="0"/>
              <a:t>	- </a:t>
            </a:r>
            <a:r>
              <a:rPr lang="tr-TR" sz="2400" u="sng" smtClean="0"/>
              <a:t>dış kanama</a:t>
            </a:r>
            <a:r>
              <a:rPr lang="tr-TR" sz="2400" smtClean="0"/>
              <a:t>: direk vücut dışına veya vücut dışına açılan organ boşluklarına kanama</a:t>
            </a:r>
          </a:p>
          <a:p>
            <a:pPr eaLnBrk="1" hangingPunct="1">
              <a:buFontTx/>
              <a:buNone/>
            </a:pPr>
            <a:r>
              <a:rPr lang="tr-TR" sz="2400" smtClean="0"/>
              <a:t>		ör: </a:t>
            </a:r>
            <a:r>
              <a:rPr lang="tr-TR" sz="2400" b="1" smtClean="0"/>
              <a:t>hemoptizi</a:t>
            </a:r>
            <a:r>
              <a:rPr lang="tr-TR" sz="2400" smtClean="0"/>
              <a:t>: solunum yollarında kanama</a:t>
            </a:r>
          </a:p>
          <a:p>
            <a:pPr eaLnBrk="1" hangingPunct="1">
              <a:buFontTx/>
              <a:buNone/>
            </a:pPr>
            <a:r>
              <a:rPr lang="tr-TR" sz="2400" smtClean="0"/>
              <a:t>		     </a:t>
            </a:r>
            <a:r>
              <a:rPr lang="tr-TR" sz="2400" b="1" smtClean="0"/>
              <a:t> hematemez</a:t>
            </a:r>
            <a:r>
              <a:rPr lang="tr-TR" sz="2400" smtClean="0"/>
              <a:t>: üst gastrointestinal sistemde kanama</a:t>
            </a:r>
          </a:p>
          <a:p>
            <a:pPr eaLnBrk="1" hangingPunct="1">
              <a:buFontTx/>
              <a:buNone/>
            </a:pPr>
            <a:r>
              <a:rPr lang="tr-TR" sz="2400" smtClean="0"/>
              <a:t>		      </a:t>
            </a:r>
            <a:r>
              <a:rPr lang="tr-TR" sz="2400" b="1" smtClean="0"/>
              <a:t>melena</a:t>
            </a:r>
            <a:r>
              <a:rPr lang="tr-TR" sz="2400" smtClean="0"/>
              <a:t>: alt gastrointestinal sistemde kanama</a:t>
            </a:r>
          </a:p>
          <a:p>
            <a:pPr eaLnBrk="1" hangingPunct="1">
              <a:buFontTx/>
              <a:buNone/>
            </a:pPr>
            <a:r>
              <a:rPr lang="tr-TR" sz="2400" smtClean="0"/>
              <a:t>		     </a:t>
            </a:r>
            <a:r>
              <a:rPr lang="tr-TR" sz="2400" b="1" smtClean="0"/>
              <a:t> hematüri</a:t>
            </a:r>
            <a:r>
              <a:rPr lang="tr-TR" sz="2400" smtClean="0"/>
              <a:t>: idrar yollarında kanama</a:t>
            </a:r>
          </a:p>
          <a:p>
            <a:pPr eaLnBrk="1" hangingPunct="1">
              <a:buFontTx/>
              <a:buNone/>
            </a:pPr>
            <a:r>
              <a:rPr lang="tr-TR" sz="2400" smtClean="0"/>
              <a:t>		      </a:t>
            </a:r>
            <a:r>
              <a:rPr lang="tr-TR" sz="2400" b="1" smtClean="0"/>
              <a:t>epistaksis</a:t>
            </a:r>
            <a:r>
              <a:rPr lang="tr-TR" sz="2400" smtClean="0"/>
              <a:t>: burun kanaması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029200"/>
          </a:xfrm>
        </p:spPr>
        <p:txBody>
          <a:bodyPr/>
          <a:lstStyle/>
          <a:p>
            <a:pPr eaLnBrk="1" hangingPunct="1"/>
            <a:r>
              <a:rPr lang="tr-TR" b="1" smtClean="0">
                <a:solidFill>
                  <a:srgbClr val="00B050"/>
                </a:solidFill>
              </a:rPr>
              <a:t>Kanama sırasında oluşan lezyonun büyüklüğüne göre:</a:t>
            </a:r>
          </a:p>
          <a:p>
            <a:pPr eaLnBrk="1" hangingPunct="1">
              <a:buFontTx/>
              <a:buNone/>
            </a:pPr>
            <a:endParaRPr lang="tr-TR" sz="1000" smtClean="0"/>
          </a:p>
          <a:p>
            <a:pPr eaLnBrk="1" hangingPunct="1">
              <a:buFontTx/>
              <a:buNone/>
            </a:pPr>
            <a:r>
              <a:rPr lang="tr-TR" smtClean="0"/>
              <a:t>	</a:t>
            </a:r>
            <a:r>
              <a:rPr lang="tr-TR" sz="2800" smtClean="0"/>
              <a:t>- </a:t>
            </a:r>
            <a:r>
              <a:rPr lang="tr-TR" sz="2800" u="sng" smtClean="0"/>
              <a:t>peteşi:</a:t>
            </a:r>
            <a:r>
              <a:rPr lang="tr-TR" sz="2800" smtClean="0"/>
              <a:t> kapiller (kılcal damar) kaynaklı birkaç mm büyüklüğünde noktasal kanama odakları</a:t>
            </a:r>
          </a:p>
          <a:p>
            <a:pPr eaLnBrk="1" hangingPunct="1">
              <a:buFontTx/>
              <a:buNone/>
            </a:pPr>
            <a:endParaRPr lang="tr-TR" sz="2800" smtClean="0"/>
          </a:p>
          <a:p>
            <a:pPr eaLnBrk="1" hangingPunct="1">
              <a:buFontTx/>
              <a:buNone/>
            </a:pPr>
            <a:r>
              <a:rPr lang="tr-TR" smtClean="0"/>
              <a:t>	</a:t>
            </a:r>
            <a:r>
              <a:rPr lang="tr-TR" sz="2800" smtClean="0"/>
              <a:t>- </a:t>
            </a:r>
            <a:r>
              <a:rPr lang="tr-TR" sz="2800" u="sng" smtClean="0"/>
              <a:t>ekimoz</a:t>
            </a:r>
            <a:r>
              <a:rPr lang="tr-TR" sz="2800" smtClean="0"/>
              <a:t>: 2-3 cm çaplı kanama odakları</a:t>
            </a:r>
          </a:p>
          <a:p>
            <a:pPr eaLnBrk="1" hangingPunct="1">
              <a:buFontTx/>
              <a:buNone/>
            </a:pPr>
            <a:endParaRPr lang="tr-TR" sz="1000" smtClean="0"/>
          </a:p>
          <a:p>
            <a:pPr eaLnBrk="1" hangingPunct="1">
              <a:buFontTx/>
              <a:buNone/>
            </a:pPr>
            <a:r>
              <a:rPr lang="tr-TR" smtClean="0"/>
              <a:t>	</a:t>
            </a:r>
            <a:r>
              <a:rPr lang="tr-TR" sz="2800" smtClean="0"/>
              <a:t>- </a:t>
            </a:r>
            <a:r>
              <a:rPr lang="tr-TR" sz="2800" u="sng" smtClean="0"/>
              <a:t>hematom</a:t>
            </a:r>
            <a:r>
              <a:rPr lang="tr-TR" sz="2800" smtClean="0"/>
              <a:t>: doku içinde sınırlı ancak 2-3 cm.den daha büyük, kitle etkisi yapan kanama odakları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emoraj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181225"/>
            <a:ext cx="8458200" cy="298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 Box 5"/>
          <p:cNvSpPr txBox="1">
            <a:spLocks noChangeArrowheads="1"/>
          </p:cNvSpPr>
          <p:nvPr/>
        </p:nvSpPr>
        <p:spPr bwMode="auto">
          <a:xfrm>
            <a:off x="685800" y="12954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>
                <a:latin typeface="Times New Roman" pitchFamily="18" charset="0"/>
              </a:rPr>
              <a:t>Peteşi </a:t>
            </a:r>
          </a:p>
        </p:txBody>
      </p:sp>
      <p:sp>
        <p:nvSpPr>
          <p:cNvPr id="21508" name="Text Box 6"/>
          <p:cNvSpPr txBox="1">
            <a:spLocks noChangeArrowheads="1"/>
          </p:cNvSpPr>
          <p:nvPr/>
        </p:nvSpPr>
        <p:spPr bwMode="auto">
          <a:xfrm>
            <a:off x="4953000" y="13716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>
                <a:latin typeface="Times New Roman" pitchFamily="18" charset="0"/>
              </a:rPr>
              <a:t>Hematom</a:t>
            </a:r>
            <a:r>
              <a:rPr lang="tr-TR" sz="2400">
                <a:latin typeface="Times New Roman" pitchFamily="18" charset="0"/>
              </a:rPr>
              <a:t> </a:t>
            </a:r>
          </a:p>
        </p:txBody>
      </p:sp>
      <p:sp>
        <p:nvSpPr>
          <p:cNvPr id="21509" name="5 Metin kutusu"/>
          <p:cNvSpPr txBox="1">
            <a:spLocks noChangeArrowheads="1"/>
          </p:cNvSpPr>
          <p:nvPr/>
        </p:nvSpPr>
        <p:spPr bwMode="auto">
          <a:xfrm>
            <a:off x="2339975" y="5516563"/>
            <a:ext cx="4319588" cy="288925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200">
                <a:solidFill>
                  <a:srgbClr val="000000"/>
                </a:solidFill>
              </a:rPr>
              <a:t>Robbins and Cotran, Pathologic Basis of Disease, 7th ed.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pPr eaLnBrk="1" hangingPunct="1"/>
            <a:r>
              <a:rPr lang="tr-TR" u="sng" smtClean="0">
                <a:solidFill>
                  <a:srgbClr val="FF0000"/>
                </a:solidFill>
              </a:rPr>
              <a:t>Hemoraji/kanamanın sonuçlarını etkileyen faktörler:</a:t>
            </a:r>
          </a:p>
          <a:p>
            <a:pPr eaLnBrk="1" hangingPunct="1">
              <a:buFontTx/>
              <a:buNone/>
            </a:pPr>
            <a:endParaRPr lang="tr-TR" u="sng" smtClean="0"/>
          </a:p>
          <a:p>
            <a:pPr eaLnBrk="1" hangingPunct="1">
              <a:buFontTx/>
              <a:buNone/>
            </a:pPr>
            <a:r>
              <a:rPr lang="tr-TR" smtClean="0"/>
              <a:t>	1. Kanamanın hızı</a:t>
            </a:r>
          </a:p>
          <a:p>
            <a:pPr eaLnBrk="1" hangingPunct="1">
              <a:buFontTx/>
              <a:buNone/>
            </a:pPr>
            <a:r>
              <a:rPr lang="tr-TR" smtClean="0"/>
              <a:t>	2. Kaybedilen kan miktarı</a:t>
            </a:r>
          </a:p>
          <a:p>
            <a:pPr eaLnBrk="1" hangingPunct="1">
              <a:buFontTx/>
              <a:buNone/>
            </a:pPr>
            <a:r>
              <a:rPr lang="tr-TR" smtClean="0"/>
              <a:t>	3. Kanamanın meydana geldiği organ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pPr eaLnBrk="1" hangingPunct="1"/>
            <a:r>
              <a:rPr lang="tr-TR" b="1" u="sng" smtClean="0">
                <a:solidFill>
                  <a:srgbClr val="C00000"/>
                </a:solidFill>
              </a:rPr>
              <a:t>Hemostaz:</a:t>
            </a:r>
            <a:r>
              <a:rPr lang="tr-TR" smtClean="0">
                <a:solidFill>
                  <a:srgbClr val="C00000"/>
                </a:solidFill>
              </a:rPr>
              <a:t> </a:t>
            </a:r>
          </a:p>
          <a:p>
            <a:pPr eaLnBrk="1" hangingPunct="1">
              <a:buFontTx/>
              <a:buNone/>
            </a:pPr>
            <a:r>
              <a:rPr lang="tr-TR" smtClean="0"/>
              <a:t>		kanamanın durdurulması</a:t>
            </a:r>
          </a:p>
          <a:p>
            <a:pPr eaLnBrk="1" hangingPunct="1">
              <a:buFontTx/>
              <a:buNone/>
            </a:pPr>
            <a:endParaRPr lang="tr-TR" sz="1000" smtClean="0"/>
          </a:p>
          <a:p>
            <a:pPr eaLnBrk="1" hangingPunct="1">
              <a:buFontTx/>
              <a:buNone/>
            </a:pPr>
            <a:r>
              <a:rPr lang="tr-TR" sz="2800" smtClean="0"/>
              <a:t>	1. </a:t>
            </a:r>
            <a:r>
              <a:rPr lang="tr-TR" sz="2800" u="sng" smtClean="0"/>
              <a:t>Fizyolojik hemostaz</a:t>
            </a:r>
            <a:r>
              <a:rPr lang="tr-TR" sz="2800" smtClean="0"/>
              <a:t>: küçük damarlarda etkili olur.</a:t>
            </a:r>
          </a:p>
          <a:p>
            <a:pPr eaLnBrk="1" hangingPunct="1">
              <a:buFontTx/>
              <a:buNone/>
            </a:pPr>
            <a:r>
              <a:rPr lang="tr-TR" sz="2800" smtClean="0"/>
              <a:t>		- vazokonstrüksiyon</a:t>
            </a:r>
          </a:p>
          <a:p>
            <a:pPr eaLnBrk="1" hangingPunct="1">
              <a:buFontTx/>
              <a:buNone/>
            </a:pPr>
            <a:r>
              <a:rPr lang="tr-TR" sz="2800" smtClean="0"/>
              <a:t>		- pıhtı oluşumu</a:t>
            </a:r>
          </a:p>
          <a:p>
            <a:pPr eaLnBrk="1" hangingPunct="1">
              <a:buFontTx/>
              <a:buNone/>
            </a:pPr>
            <a:endParaRPr lang="tr-TR" sz="1000" smtClean="0"/>
          </a:p>
          <a:p>
            <a:pPr eaLnBrk="1" hangingPunct="1">
              <a:buFontTx/>
              <a:buNone/>
            </a:pPr>
            <a:r>
              <a:rPr lang="tr-TR" sz="2800" smtClean="0"/>
              <a:t>	2. </a:t>
            </a:r>
            <a:r>
              <a:rPr lang="tr-TR" sz="2800" u="sng" smtClean="0"/>
              <a:t>Cerrahi hemostaz</a:t>
            </a:r>
            <a:r>
              <a:rPr lang="tr-TR" sz="2800" smtClean="0"/>
              <a:t>: yırtılan damarın bağlanarak kanamanın durdurulması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2800" b="1" smtClean="0">
                <a:solidFill>
                  <a:srgbClr val="C00000"/>
                </a:solidFill>
              </a:rPr>
              <a:t>Büyük kanamaların sonuçları:</a:t>
            </a:r>
            <a:endParaRPr lang="tr-TR" sz="2800" smtClean="0">
              <a:solidFill>
                <a:srgbClr val="C00000"/>
              </a:solidFill>
            </a:endParaRPr>
          </a:p>
          <a:p>
            <a:pPr eaLnBrk="1" hangingPunct="1">
              <a:buFontTx/>
              <a:buNone/>
            </a:pPr>
            <a:endParaRPr lang="tr-TR" sz="2800" smtClean="0"/>
          </a:p>
          <a:p>
            <a:pPr eaLnBrk="1" hangingPunct="1"/>
            <a:r>
              <a:rPr lang="tr-TR" sz="2800" smtClean="0"/>
              <a:t>Genel vazokonstrüksiyon. Nabız zayıflar, deri ve mukozalar soluklaşır.</a:t>
            </a:r>
          </a:p>
          <a:p>
            <a:pPr eaLnBrk="1" hangingPunct="1"/>
            <a:r>
              <a:rPr lang="tr-TR" sz="2800" smtClean="0"/>
              <a:t>Kısa sürede kaybedilen kan miktarı 500 cc.den az ise tolere edilebilir.</a:t>
            </a:r>
          </a:p>
          <a:p>
            <a:pPr eaLnBrk="1" hangingPunct="1"/>
            <a:r>
              <a:rPr lang="tr-TR" sz="2800" smtClean="0"/>
              <a:t>Kısa sürede kaybedilen kan miktarı, toplam kan hacminin %20’sinden fazla ise, şok ve ölüm olur.</a:t>
            </a:r>
          </a:p>
          <a:p>
            <a:pPr eaLnBrk="1" hangingPunct="1"/>
            <a:r>
              <a:rPr lang="tr-TR" sz="2800" smtClean="0"/>
              <a:t>Yavaş ve uzun süreli kanamalar anemiye yol açar.</a:t>
            </a:r>
          </a:p>
          <a:p>
            <a:pPr eaLnBrk="1" hangingPunct="1"/>
            <a:endParaRPr lang="tr-TR" sz="28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b="1" smtClean="0">
                <a:solidFill>
                  <a:srgbClr val="CC3300"/>
                </a:solidFill>
              </a:rPr>
              <a:t>ŞOK</a:t>
            </a:r>
          </a:p>
          <a:p>
            <a:pPr eaLnBrk="1" hangingPunct="1">
              <a:buFontTx/>
              <a:buNone/>
            </a:pPr>
            <a:endParaRPr lang="tr-TR" b="1" smtClean="0">
              <a:solidFill>
                <a:srgbClr val="CC3300"/>
              </a:solidFill>
            </a:endParaRPr>
          </a:p>
          <a:p>
            <a:pPr eaLnBrk="1" hangingPunct="1">
              <a:buFontTx/>
              <a:buNone/>
            </a:pPr>
            <a:r>
              <a:rPr lang="tr-TR" b="1" smtClean="0"/>
              <a:t>	</a:t>
            </a:r>
            <a:r>
              <a:rPr lang="tr-TR" smtClean="0"/>
              <a:t>Dolaşımdaki kan hacminin azalması sonucu, dokuların yetersiz kanlanması ile ortaya çıkan bir dolaşım bozukluğu</a:t>
            </a:r>
            <a:endParaRPr lang="tr-TR" b="1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211</Words>
  <Application>Microsoft Office PowerPoint</Application>
  <PresentationFormat>Ekran Gösterisi (4:3)</PresentationFormat>
  <Paragraphs>102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user</cp:lastModifiedBy>
  <cp:revision>2</cp:revision>
  <dcterms:created xsi:type="dcterms:W3CDTF">2018-03-09T08:02:16Z</dcterms:created>
  <dcterms:modified xsi:type="dcterms:W3CDTF">2018-03-09T08:03:38Z</dcterms:modified>
</cp:coreProperties>
</file>