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4" r:id="rId4"/>
    <p:sldId id="1085" r:id="rId5"/>
    <p:sldId id="1086" r:id="rId6"/>
    <p:sldId id="1087" r:id="rId7"/>
    <p:sldId id="1088" r:id="rId8"/>
    <p:sldId id="1089" r:id="rId9"/>
    <p:sldId id="1090" r:id="rId10"/>
    <p:sldId id="1091" r:id="rId11"/>
    <p:sldId id="1083"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1471" autoAdjust="0"/>
  </p:normalViewPr>
  <p:slideViewPr>
    <p:cSldViewPr snapToGrid="0">
      <p:cViewPr varScale="1">
        <p:scale>
          <a:sx n="79" d="100"/>
          <a:sy n="79" d="100"/>
        </p:scale>
        <p:origin x="1668"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a:t>Asıl başlık stili için tıklatın</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23804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0.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30.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3292" y="2492991"/>
            <a:ext cx="8137603" cy="1274195"/>
          </a:xfrm>
          <a:prstGeom prst="rect">
            <a:avLst/>
          </a:prstGeom>
        </p:spPr>
        <p:txBody>
          <a:bodyPr wrap="square">
            <a:spAutoFit/>
          </a:bodyPr>
          <a:lstStyle/>
          <a:p>
            <a:pPr marL="0" lvl="1" algn="ctr" defTabSz="685800">
              <a:spcBef>
                <a:spcPct val="20000"/>
              </a:spcBef>
              <a:buClr>
                <a:srgbClr val="AD0101"/>
              </a:buClr>
              <a:defRPr/>
            </a:pPr>
            <a:r>
              <a:rPr lang="tr-TR" sz="2400" b="1" dirty="0" smtClean="0">
                <a:solidFill>
                  <a:prstClr val="black"/>
                </a:solidFill>
                <a:latin typeface="Arial"/>
              </a:rPr>
              <a:t>GGY313</a:t>
            </a:r>
            <a:endParaRPr lang="tr-TR" sz="2400" b="1" dirty="0">
              <a:solidFill>
                <a:prstClr val="black"/>
              </a:solidFill>
              <a:latin typeface="Arial"/>
            </a:endParaRPr>
          </a:p>
          <a:p>
            <a:pPr marL="0" lvl="1" algn="ctr" defTabSz="685800">
              <a:spcBef>
                <a:spcPct val="20000"/>
              </a:spcBef>
              <a:buClr>
                <a:srgbClr val="AD0101"/>
              </a:buClr>
              <a:defRPr/>
            </a:pPr>
            <a:r>
              <a:rPr lang="tr-TR" sz="2400" b="1" dirty="0" smtClean="0">
                <a:solidFill>
                  <a:prstClr val="black"/>
                </a:solidFill>
                <a:latin typeface="Arial"/>
              </a:rPr>
              <a:t>DOĞAL VE KÜLTÜREL KORUNAN ALANLAR VE YÖNETİMLERİ</a:t>
            </a:r>
            <a:endParaRPr lang="en-US" sz="2400" b="1" dirty="0">
              <a:solidFill>
                <a:srgbClr val="303030"/>
              </a:solidFill>
              <a:latin typeface="Arial"/>
            </a:endParaRPr>
          </a:p>
        </p:txBody>
      </p:sp>
      <p:sp>
        <p:nvSpPr>
          <p:cNvPr id="10" name="Dikdörtgen 9"/>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Doç. </a:t>
            </a:r>
            <a:r>
              <a:rPr lang="tr-TR" sz="1600" b="1" dirty="0">
                <a:effectLst/>
                <a:latin typeface="Arial" panose="020B0604020202020204" pitchFamily="34" charset="0"/>
                <a:ea typeface="Times New Roman" panose="02020603050405020304" pitchFamily="18" charset="0"/>
                <a:cs typeface="Arial" panose="020B0604020202020204" pitchFamily="34" charset="0"/>
              </a:rPr>
              <a:t>Dr. </a:t>
            </a: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Yeşim</a:t>
            </a:r>
            <a:r>
              <a:rPr lang="en-US" sz="1600" b="1" dirty="0" smtClean="0">
                <a:effectLst/>
                <a:latin typeface="Arial" panose="020B0604020202020204" pitchFamily="34" charset="0"/>
                <a:ea typeface="Times New Roman" panose="02020603050405020304" pitchFamily="18" charset="0"/>
                <a:cs typeface="Arial" panose="020B0604020202020204" pitchFamily="34" charset="0"/>
              </a:rPr>
              <a:t> </a:t>
            </a:r>
            <a:r>
              <a:rPr lang="tr-TR" sz="1600" b="1" dirty="0">
                <a:effectLst/>
                <a:latin typeface="Arial" panose="020B0604020202020204" pitchFamily="34" charset="0"/>
                <a:ea typeface="Times New Roman" panose="02020603050405020304" pitchFamily="18" charset="0"/>
                <a:cs typeface="Arial" panose="020B0604020202020204" pitchFamily="34" charset="0"/>
              </a:rPr>
              <a:t>TANRIVERMİŞ </a:t>
            </a:r>
            <a:endParaRPr lang="tr-TR"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175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6"/>
            <a:ext cx="8137603" cy="686099"/>
          </a:xfrm>
        </p:spPr>
        <p:txBody>
          <a:bodyPr anchor="t">
            <a:noAutofit/>
          </a:bodyPr>
          <a:lstStyle/>
          <a:p>
            <a:pPr algn="ctr"/>
            <a:r>
              <a:rPr lang="tr-TR" sz="2100" dirty="0"/>
              <a:t>Koruma Amaçlı Planlama Yaklaşımları ve Sistem Planlaması</a:t>
            </a:r>
          </a:p>
        </p:txBody>
      </p:sp>
      <p:sp>
        <p:nvSpPr>
          <p:cNvPr id="13" name="Dikdörtgen 12">
            <a:extLst>
              <a:ext uri="{FF2B5EF4-FFF2-40B4-BE49-F238E27FC236}">
                <a16:creationId xmlns:a16="http://schemas.microsoft.com/office/drawing/2014/main" id="{120EA01A-2BA3-4743-BCD2-79D3F4D87B69}"/>
              </a:ext>
            </a:extLst>
          </p:cNvPr>
          <p:cNvSpPr/>
          <p:nvPr/>
        </p:nvSpPr>
        <p:spPr>
          <a:xfrm>
            <a:off x="781982" y="2012373"/>
            <a:ext cx="7520222" cy="3102388"/>
          </a:xfrm>
          <a:prstGeom prst="rect">
            <a:avLst/>
          </a:prstGeom>
        </p:spPr>
        <p:txBody>
          <a:bodyPr wrap="square">
            <a:spAutoFit/>
          </a:bodyPr>
          <a:lstStyle/>
          <a:p>
            <a:pPr marL="257175" lvl="2" indent="-257175" algn="just">
              <a:spcBef>
                <a:spcPct val="20000"/>
              </a:spcBef>
              <a:buClr>
                <a:srgbClr val="AD0101"/>
              </a:buClr>
              <a:buFont typeface="Arial" panose="020B0604020202020204" pitchFamily="34" charset="0"/>
              <a:buChar char="•"/>
            </a:pPr>
            <a:r>
              <a:rPr lang="tr-TR" sz="1500" b="1" dirty="0">
                <a:solidFill>
                  <a:srgbClr val="303030"/>
                </a:solidFill>
                <a:effectLst>
                  <a:outerShdw blurRad="38100" dist="38100" dir="2700000" algn="tl">
                    <a:srgbClr val="000000">
                      <a:alpha val="43137"/>
                    </a:srgbClr>
                  </a:outerShdw>
                </a:effectLst>
              </a:rPr>
              <a:t>«Koruma Amaçlı İmar Planı» </a:t>
            </a:r>
            <a:r>
              <a:rPr lang="tr-TR" sz="1500" dirty="0">
                <a:solidFill>
                  <a:srgbClr val="303030"/>
                </a:solidFill>
              </a:rPr>
              <a:t>kavramı; </a:t>
            </a:r>
            <a:r>
              <a:rPr lang="tr-TR" sz="1200" dirty="0">
                <a:solidFill>
                  <a:srgbClr val="303030"/>
                </a:solidFill>
              </a:rPr>
              <a:t>(3.Md. 8.Fk.)</a:t>
            </a:r>
          </a:p>
          <a:p>
            <a:pPr marL="257175" lvl="2" indent="-257175" algn="just">
              <a:spcBef>
                <a:spcPct val="20000"/>
              </a:spcBef>
              <a:buClr>
                <a:srgbClr val="AD0101"/>
              </a:buClr>
              <a:buFont typeface="Arial" panose="020B0604020202020204" pitchFamily="34" charset="0"/>
              <a:buChar char="•"/>
            </a:pPr>
            <a:endParaRPr lang="tr-TR" sz="1200" dirty="0">
              <a:solidFill>
                <a:srgbClr val="303030"/>
              </a:solidFill>
            </a:endParaRPr>
          </a:p>
          <a:p>
            <a:pPr marL="600075" lvl="3" indent="-257175" algn="just">
              <a:spcBef>
                <a:spcPct val="20000"/>
              </a:spcBef>
              <a:buClr>
                <a:srgbClr val="AD0101"/>
              </a:buClr>
              <a:buFont typeface="Arial" panose="020B0604020202020204" pitchFamily="34" charset="0"/>
              <a:buChar char="•"/>
            </a:pPr>
            <a:r>
              <a:rPr lang="tr-TR" sz="1350" dirty="0">
                <a:solidFill>
                  <a:prstClr val="black"/>
                </a:solidFill>
              </a:rPr>
              <a:t>… belirlenen </a:t>
            </a:r>
            <a:r>
              <a:rPr lang="tr-TR" sz="1500" b="1" dirty="0">
                <a:solidFill>
                  <a:prstClr val="black"/>
                </a:solidFill>
              </a:rPr>
              <a:t>sit alanlarında</a:t>
            </a:r>
            <a:r>
              <a:rPr lang="tr-TR" sz="1350" dirty="0">
                <a:solidFill>
                  <a:prstClr val="black"/>
                </a:solidFill>
              </a:rPr>
              <a:t>, alanın etkileşim-geçiş sahasını da göz önünde bulundurarak, kültür ve tabiat varlıklarının </a:t>
            </a:r>
            <a:r>
              <a:rPr lang="tr-TR" sz="1500" b="1" dirty="0">
                <a:solidFill>
                  <a:prstClr val="black"/>
                </a:solidFill>
              </a:rPr>
              <a:t>sürdürülebilirlik ilk</a:t>
            </a:r>
            <a:r>
              <a:rPr lang="tr-TR" sz="1350" b="1" dirty="0">
                <a:solidFill>
                  <a:prstClr val="black"/>
                </a:solidFill>
              </a:rPr>
              <a:t>esi </a:t>
            </a:r>
            <a:r>
              <a:rPr lang="tr-TR" sz="1350" dirty="0">
                <a:solidFill>
                  <a:prstClr val="black"/>
                </a:solidFill>
              </a:rPr>
              <a:t>doğrultusunda </a:t>
            </a:r>
            <a:r>
              <a:rPr lang="tr-TR" sz="1500" b="1" dirty="0">
                <a:solidFill>
                  <a:prstClr val="black"/>
                </a:solidFill>
              </a:rPr>
              <a:t>korunması</a:t>
            </a:r>
            <a:r>
              <a:rPr lang="tr-TR" sz="1500" dirty="0">
                <a:solidFill>
                  <a:prstClr val="black"/>
                </a:solidFill>
              </a:rPr>
              <a:t> </a:t>
            </a:r>
            <a:r>
              <a:rPr lang="tr-TR" sz="1500" b="1" dirty="0">
                <a:solidFill>
                  <a:prstClr val="black"/>
                </a:solidFill>
              </a:rPr>
              <a:t>amacıyla</a:t>
            </a:r>
            <a:r>
              <a:rPr lang="tr-TR" sz="1500" dirty="0">
                <a:solidFill>
                  <a:prstClr val="black"/>
                </a:solidFill>
              </a:rPr>
              <a:t> </a:t>
            </a:r>
            <a:r>
              <a:rPr lang="tr-TR" sz="1350" dirty="0">
                <a:solidFill>
                  <a:prstClr val="black"/>
                </a:solidFill>
              </a:rPr>
              <a:t>arkeolojik, ..., mülkiyet ve yapılaşma verilerini içeren alan araştırmasına dayalı olarak; …, koruma alanı içinde yaşayan hane halkları ve faaliyet gösteren iş yerlerinin </a:t>
            </a:r>
            <a:r>
              <a:rPr lang="tr-TR" sz="1500" b="1" dirty="0">
                <a:solidFill>
                  <a:prstClr val="black"/>
                </a:solidFill>
              </a:rPr>
              <a:t>sosyal ve ekonomik yapılarını iyileştiren</a:t>
            </a:r>
            <a:r>
              <a:rPr lang="tr-TR" sz="1350" dirty="0">
                <a:solidFill>
                  <a:prstClr val="black"/>
                </a:solidFill>
              </a:rPr>
              <a:t>, </a:t>
            </a:r>
            <a:r>
              <a:rPr lang="tr-TR" sz="1500" b="1" dirty="0">
                <a:solidFill>
                  <a:prstClr val="black"/>
                </a:solidFill>
              </a:rPr>
              <a:t>istihdam ve katma değer yaratan</a:t>
            </a:r>
            <a:r>
              <a:rPr lang="tr-TR" sz="1350" dirty="0">
                <a:solidFill>
                  <a:prstClr val="black"/>
                </a:solidFill>
              </a:rPr>
              <a:t> stratejileri, koruma esasları ve kullanma şartları ile </a:t>
            </a:r>
            <a:r>
              <a:rPr lang="tr-TR" sz="1500" b="1" dirty="0">
                <a:solidFill>
                  <a:prstClr val="black"/>
                </a:solidFill>
              </a:rPr>
              <a:t>yapılaşma sınırlamalarını</a:t>
            </a:r>
            <a:r>
              <a:rPr lang="tr-TR" sz="1350" dirty="0">
                <a:solidFill>
                  <a:prstClr val="black"/>
                </a:solidFill>
              </a:rPr>
              <a:t>, </a:t>
            </a:r>
            <a:r>
              <a:rPr lang="tr-TR" sz="1500" b="1" dirty="0" err="1">
                <a:solidFill>
                  <a:prstClr val="black"/>
                </a:solidFill>
              </a:rPr>
              <a:t>sağlıklaştırma</a:t>
            </a:r>
            <a:r>
              <a:rPr lang="tr-TR" sz="1350" dirty="0">
                <a:solidFill>
                  <a:prstClr val="black"/>
                </a:solidFill>
              </a:rPr>
              <a:t>, </a:t>
            </a:r>
            <a:r>
              <a:rPr lang="tr-TR" sz="1500" b="1" dirty="0">
                <a:solidFill>
                  <a:prstClr val="black"/>
                </a:solidFill>
              </a:rPr>
              <a:t>yenileme</a:t>
            </a:r>
            <a:r>
              <a:rPr lang="tr-TR" sz="1350" dirty="0">
                <a:solidFill>
                  <a:prstClr val="black"/>
                </a:solidFill>
              </a:rPr>
              <a:t> alan ve projelerini …, uygulamanın finansmanı ilkeleri uyarınca </a:t>
            </a:r>
            <a:r>
              <a:rPr lang="tr-TR" sz="1500" b="1" dirty="0">
                <a:solidFill>
                  <a:prstClr val="black"/>
                </a:solidFill>
              </a:rPr>
              <a:t>katılımcı alan yönetimi</a:t>
            </a:r>
            <a:r>
              <a:rPr lang="tr-TR" sz="1500" dirty="0">
                <a:solidFill>
                  <a:prstClr val="black"/>
                </a:solidFill>
              </a:rPr>
              <a:t> </a:t>
            </a:r>
            <a:r>
              <a:rPr lang="tr-TR" sz="1350" dirty="0">
                <a:solidFill>
                  <a:prstClr val="black"/>
                </a:solidFill>
              </a:rPr>
              <a:t>modellerini de içerecek şekilde hazırlanan, hedefler, araçlar, stratejiler ile plânlama kararları, tutumları, plân notları ve açıklama raporu ile bir bütün olan </a:t>
            </a:r>
            <a:r>
              <a:rPr lang="tr-TR" sz="1500" b="1" dirty="0">
                <a:solidFill>
                  <a:prstClr val="black"/>
                </a:solidFill>
              </a:rPr>
              <a:t>nazım ve uygulama imar plânlarının gerektirdiği ölçekteki </a:t>
            </a:r>
            <a:r>
              <a:rPr lang="tr-TR" sz="1350" dirty="0">
                <a:solidFill>
                  <a:prstClr val="black"/>
                </a:solidFill>
              </a:rPr>
              <a:t>plânlardır.</a:t>
            </a:r>
            <a:endParaRPr lang="tr-TR" sz="1350" dirty="0">
              <a:solidFill>
                <a:srgbClr val="303030"/>
              </a:solidFill>
            </a:endParaRPr>
          </a:p>
          <a:p>
            <a:pPr marL="0" lvl="1" algn="ctr">
              <a:spcBef>
                <a:spcPct val="20000"/>
              </a:spcBef>
              <a:buClr>
                <a:srgbClr val="AD0101"/>
              </a:buClr>
            </a:pPr>
            <a:endParaRPr lang="en-US" sz="1350" dirty="0">
              <a:solidFill>
                <a:srgbClr val="303030"/>
              </a:solidFill>
            </a:endParaRPr>
          </a:p>
        </p:txBody>
      </p:sp>
    </p:spTree>
    <p:extLst>
      <p:ext uri="{BB962C8B-B14F-4D97-AF65-F5344CB8AC3E}">
        <p14:creationId xmlns:p14="http://schemas.microsoft.com/office/powerpoint/2010/main" val="94707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6"/>
            <a:ext cx="8137603" cy="686099"/>
          </a:xfrm>
        </p:spPr>
        <p:txBody>
          <a:bodyPr anchor="t">
            <a:noAutofit/>
          </a:bodyPr>
          <a:lstStyle/>
          <a:p>
            <a:pPr algn="ctr"/>
            <a:r>
              <a:rPr lang="tr-TR" sz="2100" dirty="0"/>
              <a:t>Koruma Amaçlı Planlama Yaklaşımları ve Sistem Planlaması</a:t>
            </a:r>
          </a:p>
        </p:txBody>
      </p:sp>
      <p:sp>
        <p:nvSpPr>
          <p:cNvPr id="13" name="Dikdörtgen 12">
            <a:extLst>
              <a:ext uri="{FF2B5EF4-FFF2-40B4-BE49-F238E27FC236}">
                <a16:creationId xmlns:a16="http://schemas.microsoft.com/office/drawing/2014/main" id="{D69DBBE2-C808-4936-B845-7857D7EC991A}"/>
              </a:ext>
            </a:extLst>
          </p:cNvPr>
          <p:cNvSpPr/>
          <p:nvPr/>
        </p:nvSpPr>
        <p:spPr>
          <a:xfrm>
            <a:off x="782857" y="1919893"/>
            <a:ext cx="7520222" cy="2917722"/>
          </a:xfrm>
          <a:prstGeom prst="rect">
            <a:avLst/>
          </a:prstGeom>
        </p:spPr>
        <p:txBody>
          <a:bodyPr wrap="square">
            <a:spAutoFit/>
          </a:bodyPr>
          <a:lstStyle/>
          <a:p>
            <a:pPr marL="0" lvl="2" algn="ctr">
              <a:spcBef>
                <a:spcPct val="20000"/>
              </a:spcBef>
              <a:buClr>
                <a:srgbClr val="AD0101"/>
              </a:buClr>
            </a:pPr>
            <a:r>
              <a:rPr lang="tr-TR" sz="1350" b="1" dirty="0">
                <a:solidFill>
                  <a:prstClr val="black"/>
                </a:solidFill>
              </a:rPr>
              <a:t>“Korunan Alanlarda Yapılacak Planlara Dair Yönetmelik” </a:t>
            </a:r>
            <a:r>
              <a:rPr lang="tr-TR" sz="1200" dirty="0">
                <a:solidFill>
                  <a:prstClr val="black"/>
                </a:solidFill>
              </a:rPr>
              <a:t>(R.G. 23/03/2012 – 28242) (3.Md. 1.Fk.)</a:t>
            </a:r>
          </a:p>
          <a:p>
            <a:pPr marL="0" lvl="2" algn="just">
              <a:spcBef>
                <a:spcPct val="20000"/>
              </a:spcBef>
              <a:buClr>
                <a:srgbClr val="AD0101"/>
              </a:buClr>
            </a:pPr>
            <a:endParaRPr lang="tr-TR" sz="1200" dirty="0">
              <a:solidFill>
                <a:prstClr val="black"/>
              </a:solidFill>
            </a:endParaRPr>
          </a:p>
          <a:p>
            <a:pPr marL="0" lvl="2" algn="just">
              <a:spcBef>
                <a:spcPct val="20000"/>
              </a:spcBef>
              <a:buClr>
                <a:srgbClr val="AD0101"/>
              </a:buClr>
            </a:pPr>
            <a:r>
              <a:rPr lang="tr-TR" sz="1350" dirty="0">
                <a:solidFill>
                  <a:prstClr val="black"/>
                </a:solidFill>
              </a:rPr>
              <a:t>“</a:t>
            </a:r>
            <a:r>
              <a:rPr lang="tr-TR" sz="1350" b="1" i="1" dirty="0">
                <a:solidFill>
                  <a:prstClr val="black"/>
                </a:solidFill>
              </a:rPr>
              <a:t>Koruma Amaçlı İmar Planı</a:t>
            </a:r>
            <a:r>
              <a:rPr lang="tr-TR" sz="1350" i="1" dirty="0">
                <a:solidFill>
                  <a:prstClr val="black"/>
                </a:solidFill>
              </a:rPr>
              <a:t>: </a:t>
            </a:r>
            <a:r>
              <a:rPr lang="tr-TR" sz="1350" dirty="0">
                <a:solidFill>
                  <a:prstClr val="black"/>
                </a:solidFill>
              </a:rPr>
              <a:t>2863 sayılı Kültür ve Tabiat Varlıklarını Koruma Kanunu uyarınca belirlenen doğal sit alanları ve kentsel, arkeolojik, tarihi sit alanları ile çakışan doğal sit alanlarının büyüklüğü ve özelliğine göre, doğal ve çevresel değerlerin </a:t>
            </a:r>
            <a:r>
              <a:rPr lang="tr-TR" sz="1500" b="1" dirty="0">
                <a:solidFill>
                  <a:prstClr val="black"/>
                </a:solidFill>
              </a:rPr>
              <a:t>etkileşim geçiş sahası </a:t>
            </a:r>
            <a:r>
              <a:rPr lang="tr-TR" sz="1350" dirty="0">
                <a:solidFill>
                  <a:prstClr val="black"/>
                </a:solidFill>
              </a:rPr>
              <a:t>da dikkate alınarak </a:t>
            </a:r>
            <a:r>
              <a:rPr lang="tr-TR" sz="1500" b="1" dirty="0">
                <a:solidFill>
                  <a:prstClr val="black"/>
                </a:solidFill>
              </a:rPr>
              <a:t>sürdürülebilirliğini</a:t>
            </a:r>
            <a:r>
              <a:rPr lang="tr-TR" sz="1350" dirty="0">
                <a:solidFill>
                  <a:prstClr val="black"/>
                </a:solidFill>
              </a:rPr>
              <a:t>, </a:t>
            </a:r>
            <a:r>
              <a:rPr lang="tr-TR" sz="1500" b="1" dirty="0">
                <a:solidFill>
                  <a:prstClr val="black"/>
                </a:solidFill>
              </a:rPr>
              <a:t>mutlak korunmasını </a:t>
            </a:r>
            <a:r>
              <a:rPr lang="tr-TR" sz="1350" dirty="0">
                <a:solidFill>
                  <a:prstClr val="black"/>
                </a:solidFill>
              </a:rPr>
              <a:t>ve </a:t>
            </a:r>
            <a:r>
              <a:rPr lang="tr-TR" sz="1500" b="1" dirty="0">
                <a:solidFill>
                  <a:prstClr val="black"/>
                </a:solidFill>
              </a:rPr>
              <a:t>gelecek nesillere intikalini </a:t>
            </a:r>
            <a:r>
              <a:rPr lang="tr-TR" sz="1350" dirty="0">
                <a:solidFill>
                  <a:prstClr val="black"/>
                </a:solidFill>
              </a:rPr>
              <a:t>sağlamak amacıyla halihazır haritalar ve mülkiyet verilerine dayalı olarak, gerekli asgari meslek gruplarının ortak çalışması ile istihdam ve katma değer yaratan stratejileri, </a:t>
            </a:r>
            <a:r>
              <a:rPr lang="tr-TR" sz="1500" b="1" dirty="0">
                <a:solidFill>
                  <a:prstClr val="black"/>
                </a:solidFill>
              </a:rPr>
              <a:t>koruma esaslarını</a:t>
            </a:r>
            <a:r>
              <a:rPr lang="tr-TR" sz="1350" dirty="0">
                <a:solidFill>
                  <a:prstClr val="black"/>
                </a:solidFill>
              </a:rPr>
              <a:t>, </a:t>
            </a:r>
            <a:r>
              <a:rPr lang="tr-TR" sz="1500" b="1" dirty="0" err="1">
                <a:solidFill>
                  <a:prstClr val="black"/>
                </a:solidFill>
              </a:rPr>
              <a:t>sağlıklaştırma</a:t>
            </a:r>
            <a:r>
              <a:rPr lang="tr-TR" sz="1350" dirty="0">
                <a:solidFill>
                  <a:prstClr val="black"/>
                </a:solidFill>
              </a:rPr>
              <a:t>, </a:t>
            </a:r>
            <a:r>
              <a:rPr lang="tr-TR" sz="1500" b="1" dirty="0">
                <a:solidFill>
                  <a:prstClr val="black"/>
                </a:solidFill>
              </a:rPr>
              <a:t>yenilenme</a:t>
            </a:r>
            <a:r>
              <a:rPr lang="tr-TR" sz="1350" dirty="0">
                <a:solidFill>
                  <a:prstClr val="black"/>
                </a:solidFill>
              </a:rPr>
              <a:t> projelerini, uygulama etap ve programlarını, açık alan sistemini, yaya dolaşımı ve varsa taşıt ulaşımını, altyapı tesislerinin tasarım esaslarını, yerel sahiplilik, uygulamanın finansmanı ilkeleri uyarınca katılımcı alan yönetimi modellerini de içerecek şekilde hazırlanacak, hazırlanacak hedefler, araçlar, stratejiler ile planlama kararları, tutumları, plan notları ve açıklama raporu ile bir bütün olan nazım ve uygulama imar planlarını ifade etmektedir” hükmü bulunmaktadır.</a:t>
            </a:r>
            <a:endParaRPr lang="en-US" sz="1350" dirty="0">
              <a:solidFill>
                <a:srgbClr val="303030"/>
              </a:solidFill>
            </a:endParaRPr>
          </a:p>
        </p:txBody>
      </p:sp>
    </p:spTree>
    <p:extLst>
      <p:ext uri="{BB962C8B-B14F-4D97-AF65-F5344CB8AC3E}">
        <p14:creationId xmlns:p14="http://schemas.microsoft.com/office/powerpoint/2010/main" val="95315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088095"/>
            <a:ext cx="8137603" cy="836034"/>
          </a:xfrm>
        </p:spPr>
        <p:txBody>
          <a:bodyPr anchor="t">
            <a:normAutofit/>
          </a:bodyPr>
          <a:lstStyle/>
          <a:p>
            <a:pPr lvl="1" algn="ctr">
              <a:spcBef>
                <a:spcPct val="20000"/>
              </a:spcBef>
              <a:buClr>
                <a:schemeClr val="accent1"/>
              </a:buClr>
            </a:pPr>
            <a:r>
              <a:rPr lang="tr-TR" sz="1950" dirty="0"/>
              <a:t>Koruma Amaçlı Planlama Yaklaşımları ve Sistem Planlaması</a:t>
            </a:r>
          </a:p>
        </p:txBody>
      </p:sp>
      <p:sp>
        <p:nvSpPr>
          <p:cNvPr id="14" name="Dikdörtgen 13"/>
          <p:cNvSpPr/>
          <p:nvPr/>
        </p:nvSpPr>
        <p:spPr>
          <a:xfrm>
            <a:off x="782857" y="1886908"/>
            <a:ext cx="7520222" cy="2986972"/>
          </a:xfrm>
          <a:prstGeom prst="rect">
            <a:avLst/>
          </a:prstGeom>
        </p:spPr>
        <p:txBody>
          <a:bodyPr wrap="square">
            <a:spAutoFit/>
          </a:bodyPr>
          <a:lstStyle/>
          <a:p>
            <a:pPr marL="257175" lvl="2" indent="-257175" algn="just">
              <a:spcBef>
                <a:spcPct val="20000"/>
              </a:spcBef>
              <a:buClr>
                <a:srgbClr val="AD0101"/>
              </a:buClr>
              <a:buFont typeface="Arial" panose="020B0604020202020204" pitchFamily="34" charset="0"/>
              <a:buChar char="•"/>
            </a:pPr>
            <a:r>
              <a:rPr lang="tr-TR" sz="1350" dirty="0">
                <a:solidFill>
                  <a:prstClr val="black"/>
                </a:solidFill>
              </a:rPr>
              <a:t>2863 Sayılı Kanun uyarınca "Koruma Amaçlı Planların" </a:t>
            </a:r>
            <a:r>
              <a:rPr lang="tr-TR" sz="1350" b="1" dirty="0">
                <a:solidFill>
                  <a:prstClr val="black"/>
                </a:solidFill>
              </a:rPr>
              <a:t>Belediyeler</a:t>
            </a:r>
            <a:r>
              <a:rPr lang="tr-TR" sz="1350" dirty="0">
                <a:solidFill>
                  <a:prstClr val="black"/>
                </a:solidFill>
              </a:rPr>
              <a:t> tarafından yapılması gerekmektedir.</a:t>
            </a:r>
          </a:p>
          <a:p>
            <a:pPr marL="600075" lvl="3" indent="-257175" algn="just">
              <a:spcBef>
                <a:spcPct val="20000"/>
              </a:spcBef>
              <a:buClr>
                <a:srgbClr val="AD0101"/>
              </a:buClr>
              <a:buFont typeface="Wingdings" panose="05000000000000000000" pitchFamily="2" charset="2"/>
              <a:buChar char="Ø"/>
            </a:pPr>
            <a:r>
              <a:rPr lang="tr-TR" sz="1350" dirty="0">
                <a:solidFill>
                  <a:prstClr val="black"/>
                </a:solidFill>
              </a:rPr>
              <a:t>Ancak, gerekli görüldüğünde Belediyeler Kültür ve Turizm Bakanlığı’ndan teknik ve parasal yardım alabilmektedir.</a:t>
            </a:r>
          </a:p>
          <a:p>
            <a:pPr marL="0" lvl="2" algn="just">
              <a:spcBef>
                <a:spcPct val="20000"/>
              </a:spcBef>
              <a:buClr>
                <a:srgbClr val="AD0101"/>
              </a:buClr>
            </a:pPr>
            <a:endParaRPr lang="tr-TR" sz="1350" dirty="0">
              <a:solidFill>
                <a:prstClr val="black"/>
              </a:solidFill>
            </a:endParaRPr>
          </a:p>
          <a:p>
            <a:pPr marL="257175" lvl="2" indent="-257175" algn="just">
              <a:spcBef>
                <a:spcPct val="20000"/>
              </a:spcBef>
              <a:buClr>
                <a:srgbClr val="AD0101"/>
              </a:buClr>
              <a:buFont typeface="Arial" panose="020B0604020202020204" pitchFamily="34" charset="0"/>
              <a:buChar char="•"/>
            </a:pPr>
            <a:r>
              <a:rPr lang="tr-TR" sz="1350" dirty="0">
                <a:solidFill>
                  <a:prstClr val="black"/>
                </a:solidFill>
              </a:rPr>
              <a:t>Bazı kentlerde (İstanbul, Ankara, İzmir, Bursa, Antalya vb.) koruma amaçlı planlama çalışmaları, </a:t>
            </a:r>
            <a:r>
              <a:rPr lang="tr-TR" sz="1350" b="1" dirty="0">
                <a:solidFill>
                  <a:prstClr val="black"/>
                </a:solidFill>
              </a:rPr>
              <a:t>yerel yönetimlerin kendi bünyelerinde </a:t>
            </a:r>
            <a:r>
              <a:rPr lang="tr-TR" sz="1350" dirty="0">
                <a:solidFill>
                  <a:prstClr val="black"/>
                </a:solidFill>
              </a:rPr>
              <a:t>oluşturdukları birimler aracılığı ile yapılmış bulunmakta ve halen yapılmaktadır.</a:t>
            </a:r>
          </a:p>
          <a:p>
            <a:pPr marL="257175" lvl="2" indent="-257175" algn="just">
              <a:spcBef>
                <a:spcPct val="20000"/>
              </a:spcBef>
              <a:buClr>
                <a:srgbClr val="AD0101"/>
              </a:buClr>
              <a:buFont typeface="Arial" panose="020B0604020202020204" pitchFamily="34" charset="0"/>
              <a:buChar char="•"/>
            </a:pPr>
            <a:endParaRPr lang="tr-TR" sz="1500" dirty="0">
              <a:solidFill>
                <a:srgbClr val="303030"/>
              </a:solidFill>
            </a:endParaRPr>
          </a:p>
          <a:p>
            <a:pPr marL="214313" indent="-214313" algn="just">
              <a:buClr>
                <a:srgbClr val="C00000"/>
              </a:buClr>
              <a:buFont typeface="Arial" panose="020B0604020202020204" pitchFamily="34" charset="0"/>
              <a:buChar char="•"/>
            </a:pPr>
            <a:r>
              <a:rPr lang="tr-TR" sz="1350" dirty="0">
                <a:solidFill>
                  <a:prstClr val="black"/>
                </a:solidFill>
              </a:rPr>
              <a:t>Koruma amaçlı imar planlarının konusu sit alanları ile sınırlı olup, </a:t>
            </a:r>
            <a:r>
              <a:rPr lang="tr-TR" sz="1350" i="1" dirty="0">
                <a:solidFill>
                  <a:prstClr val="black"/>
                </a:solidFill>
              </a:rPr>
              <a:t>doğal sit alanları hariç </a:t>
            </a:r>
            <a:r>
              <a:rPr lang="tr-TR" sz="1350" dirty="0">
                <a:solidFill>
                  <a:prstClr val="black"/>
                </a:solidFill>
              </a:rPr>
              <a:t>bu planlar, </a:t>
            </a:r>
            <a:r>
              <a:rPr lang="tr-TR" sz="1350" b="1" dirty="0">
                <a:solidFill>
                  <a:prstClr val="black"/>
                </a:solidFill>
              </a:rPr>
              <a:t>«Koruma Amaçlı İmar Planları ve Çevre Düzenleme Projelerinin Hazırlanması, Gösterimi, Uygulaması, Denetimi, Müelliflerine İlişkin Usul ve Esaslara Ait Yönetmelik» </a:t>
            </a:r>
            <a:r>
              <a:rPr lang="tr-TR" sz="1350" dirty="0">
                <a:solidFill>
                  <a:prstClr val="black"/>
                </a:solidFill>
              </a:rPr>
              <a:t>ile açıklanan ilke ve esaslara göre yapılacaktır.</a:t>
            </a:r>
            <a:endParaRPr lang="en-US" sz="2400" dirty="0">
              <a:solidFill>
                <a:srgbClr val="303030"/>
              </a:solidFill>
            </a:endParaRPr>
          </a:p>
        </p:txBody>
      </p:sp>
    </p:spTree>
    <p:extLst>
      <p:ext uri="{BB962C8B-B14F-4D97-AF65-F5344CB8AC3E}">
        <p14:creationId xmlns:p14="http://schemas.microsoft.com/office/powerpoint/2010/main" val="122687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6"/>
            <a:ext cx="8137603" cy="686099"/>
          </a:xfrm>
        </p:spPr>
        <p:txBody>
          <a:bodyPr anchor="t">
            <a:noAutofit/>
          </a:bodyPr>
          <a:lstStyle/>
          <a:p>
            <a:pPr algn="ctr"/>
            <a:r>
              <a:rPr lang="tr-TR" sz="2100" dirty="0"/>
              <a:t>Koruma Amaçlı Planlama Yaklaşımları ve Sistem Planlaması</a:t>
            </a:r>
          </a:p>
        </p:txBody>
      </p:sp>
      <p:sp>
        <p:nvSpPr>
          <p:cNvPr id="9" name="İçerik Yer Tutucusu 2"/>
          <p:cNvSpPr>
            <a:spLocks noGrp="1"/>
          </p:cNvSpPr>
          <p:nvPr>
            <p:ph idx="1"/>
          </p:nvPr>
        </p:nvSpPr>
        <p:spPr>
          <a:xfrm>
            <a:off x="782857" y="1914548"/>
            <a:ext cx="7520222" cy="3373284"/>
          </a:xfrm>
        </p:spPr>
        <p:txBody>
          <a:bodyPr anchor="t">
            <a:noAutofit/>
          </a:bodyPr>
          <a:lstStyle/>
          <a:p>
            <a:pPr>
              <a:buFont typeface="Wingdings" panose="05000000000000000000" pitchFamily="2" charset="2"/>
              <a:buChar char="Ø"/>
            </a:pPr>
            <a:r>
              <a:rPr lang="tr-TR" sz="1500" dirty="0">
                <a:solidFill>
                  <a:schemeClr val="tx1">
                    <a:lumMod val="95000"/>
                    <a:lumOff val="5000"/>
                  </a:schemeClr>
                </a:solidFill>
              </a:rPr>
              <a:t>İlk insandan günümüze, tarım sektörü ve arazi mülkiyet düzeninin geçirdiği evrimleri; toplayıcılık ve avcılık evresinden tarımsal faaliyetlere geçiş dönemi sonrasına kadar olan dönemin analizi.</a:t>
            </a:r>
          </a:p>
          <a:p>
            <a:pPr>
              <a:buFont typeface="Wingdings" panose="05000000000000000000" pitchFamily="2" charset="2"/>
              <a:buChar char="Ø"/>
            </a:pPr>
            <a:r>
              <a:rPr lang="tr-TR" sz="1500" dirty="0">
                <a:solidFill>
                  <a:schemeClr val="tx1">
                    <a:lumMod val="95000"/>
                    <a:lumOff val="5000"/>
                  </a:schemeClr>
                </a:solidFill>
              </a:rPr>
              <a:t> Arazinin işlenmesi ile birlikte ortak uygulamaların ortaya çıkışı ve ortak mülkiyet olgusu ile arazi mülkiyeti düzeninde değişmelerin olması.</a:t>
            </a:r>
          </a:p>
          <a:p>
            <a:pPr>
              <a:buFont typeface="Wingdings" panose="05000000000000000000" pitchFamily="2" charset="2"/>
              <a:buChar char="Ø"/>
            </a:pPr>
            <a:r>
              <a:rPr lang="tr-TR" sz="1500" dirty="0">
                <a:solidFill>
                  <a:schemeClr val="tx1">
                    <a:lumMod val="95000"/>
                    <a:lumOff val="5000"/>
                  </a:schemeClr>
                </a:solidFill>
              </a:rPr>
              <a:t>Son olarak ferdiyetçi uygulamaların başlaması ve özel mülkiyetin ortaya çıkışı, endüstri devrimi ile birlikte tarımda modernizasyonun başlaması ve sonuçları</a:t>
            </a:r>
          </a:p>
          <a:p>
            <a:pPr marL="539354" indent="-204788">
              <a:buFont typeface="Wingdings" panose="05000000000000000000" pitchFamily="2" charset="2"/>
              <a:buChar char="§"/>
            </a:pPr>
            <a:r>
              <a:rPr lang="tr-TR" sz="1500" dirty="0">
                <a:solidFill>
                  <a:schemeClr val="tx1">
                    <a:lumMod val="95000"/>
                    <a:lumOff val="5000"/>
                  </a:schemeClr>
                </a:solidFill>
              </a:rPr>
              <a:t>1944 sonrası dönem – yeşil devrim ve sonuçları</a:t>
            </a:r>
          </a:p>
          <a:p>
            <a:pPr marL="539354" indent="-204788">
              <a:buFont typeface="Wingdings" panose="05000000000000000000" pitchFamily="2" charset="2"/>
              <a:buChar char="§"/>
            </a:pPr>
            <a:r>
              <a:rPr lang="tr-TR" sz="1500" dirty="0">
                <a:solidFill>
                  <a:schemeClr val="tx1">
                    <a:lumMod val="95000"/>
                    <a:lumOff val="5000"/>
                  </a:schemeClr>
                </a:solidFill>
              </a:rPr>
              <a:t>1970’lerden </a:t>
            </a:r>
            <a:r>
              <a:rPr lang="sv-SE" sz="1500" dirty="0">
                <a:solidFill>
                  <a:schemeClr val="tx1">
                    <a:lumMod val="95000"/>
                    <a:lumOff val="5000"/>
                  </a:schemeClr>
                </a:solidFill>
                <a:latin typeface="ArialMT"/>
              </a:rPr>
              <a:t>sonraki dönem – biyoteknoloji devrimi ve</a:t>
            </a:r>
            <a:r>
              <a:rPr lang="tr-TR" sz="1500" dirty="0">
                <a:solidFill>
                  <a:schemeClr val="tx1">
                    <a:lumMod val="95000"/>
                    <a:lumOff val="5000"/>
                  </a:schemeClr>
                </a:solidFill>
                <a:latin typeface="ArialMT"/>
              </a:rPr>
              <a:t> sonuçları</a:t>
            </a:r>
          </a:p>
          <a:p>
            <a:pPr marL="539354" indent="-204788">
              <a:buFont typeface="Wingdings" panose="05000000000000000000" pitchFamily="2" charset="2"/>
              <a:buChar char="§"/>
            </a:pPr>
            <a:r>
              <a:rPr lang="tr-TR" sz="1500" dirty="0">
                <a:solidFill>
                  <a:schemeClr val="tx1">
                    <a:lumMod val="95000"/>
                    <a:lumOff val="5000"/>
                  </a:schemeClr>
                </a:solidFill>
                <a:latin typeface="ArialMT"/>
              </a:rPr>
              <a:t>Çok amaçlı arazi kullanımı ve sonuçları</a:t>
            </a:r>
            <a:endParaRPr lang="tr-TR" sz="1500" dirty="0">
              <a:solidFill>
                <a:schemeClr val="tx1">
                  <a:lumMod val="95000"/>
                  <a:lumOff val="5000"/>
                </a:schemeClr>
              </a:solidFill>
            </a:endParaRPr>
          </a:p>
        </p:txBody>
      </p:sp>
    </p:spTree>
    <p:extLst>
      <p:ext uri="{BB962C8B-B14F-4D97-AF65-F5344CB8AC3E}">
        <p14:creationId xmlns:p14="http://schemas.microsoft.com/office/powerpoint/2010/main" val="428828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088095"/>
            <a:ext cx="8137603" cy="836034"/>
          </a:xfrm>
        </p:spPr>
        <p:txBody>
          <a:bodyPr anchor="t">
            <a:normAutofit/>
          </a:bodyPr>
          <a:lstStyle/>
          <a:p>
            <a:pPr lvl="1" algn="ctr">
              <a:spcBef>
                <a:spcPct val="20000"/>
              </a:spcBef>
              <a:buClr>
                <a:schemeClr val="accent1"/>
              </a:buClr>
            </a:pPr>
            <a:r>
              <a:rPr lang="tr-TR" sz="1950" dirty="0"/>
              <a:t>Koruma Amaçlı Planlama Yaklaşımları ve Sistem Planlaması</a:t>
            </a:r>
          </a:p>
        </p:txBody>
      </p:sp>
      <p:sp>
        <p:nvSpPr>
          <p:cNvPr id="2" name="Dikdörtgen 1"/>
          <p:cNvSpPr/>
          <p:nvPr/>
        </p:nvSpPr>
        <p:spPr>
          <a:xfrm>
            <a:off x="832079" y="1682282"/>
            <a:ext cx="7520222" cy="1777410"/>
          </a:xfrm>
          <a:prstGeom prst="rect">
            <a:avLst/>
          </a:prstGeom>
        </p:spPr>
        <p:txBody>
          <a:bodyPr wrap="square">
            <a:spAutoFit/>
          </a:bodyPr>
          <a:lstStyle/>
          <a:p>
            <a:pPr marL="214313" indent="-214313">
              <a:buClr>
                <a:srgbClr val="C00000"/>
              </a:buClr>
              <a:buFont typeface="Arial" panose="020B0604020202020204" pitchFamily="34" charset="0"/>
              <a:buChar char="•"/>
            </a:pPr>
            <a:r>
              <a:rPr lang="tr-TR" sz="1350" dirty="0">
                <a:solidFill>
                  <a:prstClr val="black"/>
                </a:solidFill>
              </a:rPr>
              <a:t>Yönetmelik kapsamında sit alanları özelliklerine göre; kentsel sit, tarihi sit, </a:t>
            </a:r>
            <a:r>
              <a:rPr lang="da-DK" sz="1350" dirty="0">
                <a:solidFill>
                  <a:prstClr val="black"/>
                </a:solidFill>
              </a:rPr>
              <a:t>arkeolojik sit, doğal sit</a:t>
            </a:r>
            <a:r>
              <a:rPr lang="tr-TR" sz="1350" dirty="0">
                <a:solidFill>
                  <a:prstClr val="black"/>
                </a:solidFill>
              </a:rPr>
              <a:t>, </a:t>
            </a:r>
            <a:r>
              <a:rPr lang="da-DK" sz="1350" dirty="0">
                <a:solidFill>
                  <a:prstClr val="black"/>
                </a:solidFill>
              </a:rPr>
              <a:t>ören yeri</a:t>
            </a:r>
            <a:r>
              <a:rPr lang="tr-TR" sz="1350" dirty="0">
                <a:solidFill>
                  <a:prstClr val="black"/>
                </a:solidFill>
              </a:rPr>
              <a:t> ve etkileşim geçiş sahası </a:t>
            </a:r>
            <a:r>
              <a:rPr lang="tr-TR" sz="1050" dirty="0">
                <a:solidFill>
                  <a:prstClr val="black"/>
                </a:solidFill>
              </a:rPr>
              <a:t>(R.G: 5/01/2017 – 29939) </a:t>
            </a:r>
            <a:r>
              <a:rPr lang="tr-TR" sz="1350" dirty="0">
                <a:solidFill>
                  <a:prstClr val="black"/>
                </a:solidFill>
              </a:rPr>
              <a:t>vb.</a:t>
            </a:r>
            <a:r>
              <a:rPr lang="tr-TR" sz="1050" dirty="0">
                <a:solidFill>
                  <a:prstClr val="black"/>
                </a:solidFill>
              </a:rPr>
              <a:t> </a:t>
            </a:r>
            <a:r>
              <a:rPr lang="tr-TR" sz="1350" dirty="0">
                <a:solidFill>
                  <a:prstClr val="black"/>
                </a:solidFill>
              </a:rPr>
              <a:t>olarak ayrıştırılmaktadır.</a:t>
            </a:r>
          </a:p>
          <a:p>
            <a:pPr marL="214313" indent="-214313">
              <a:buClr>
                <a:srgbClr val="C00000"/>
              </a:buClr>
              <a:buFont typeface="Arial" panose="020B0604020202020204" pitchFamily="34" charset="0"/>
              <a:buChar char="•"/>
            </a:pPr>
            <a:endParaRPr lang="tr-TR" sz="1050" dirty="0">
              <a:solidFill>
                <a:prstClr val="black"/>
              </a:solidFill>
            </a:endParaRPr>
          </a:p>
          <a:p>
            <a:pPr marL="557213" lvl="1" indent="-214313" algn="just">
              <a:buClr>
                <a:srgbClr val="C00000"/>
              </a:buClr>
              <a:buFont typeface="Wingdings" panose="05000000000000000000" pitchFamily="2" charset="2"/>
              <a:buChar char="Ø"/>
            </a:pPr>
            <a:r>
              <a:rPr lang="tr-TR" sz="1350" b="1" dirty="0">
                <a:solidFill>
                  <a:prstClr val="black"/>
                </a:solidFill>
              </a:rPr>
              <a:t>Kentsel sit: </a:t>
            </a:r>
            <a:r>
              <a:rPr lang="tr-TR" sz="1500" b="1" dirty="0">
                <a:solidFill>
                  <a:prstClr val="black"/>
                </a:solidFill>
              </a:rPr>
              <a:t>Mimari</a:t>
            </a:r>
            <a:r>
              <a:rPr lang="tr-TR" sz="1500" dirty="0">
                <a:solidFill>
                  <a:prstClr val="black"/>
                </a:solidFill>
              </a:rPr>
              <a:t>, </a:t>
            </a:r>
            <a:r>
              <a:rPr lang="tr-TR" sz="1500" b="1" dirty="0">
                <a:solidFill>
                  <a:prstClr val="black"/>
                </a:solidFill>
              </a:rPr>
              <a:t>mahalli</a:t>
            </a:r>
            <a:r>
              <a:rPr lang="tr-TR" sz="1500" dirty="0">
                <a:solidFill>
                  <a:prstClr val="black"/>
                </a:solidFill>
              </a:rPr>
              <a:t>, </a:t>
            </a:r>
            <a:r>
              <a:rPr lang="tr-TR" sz="1500" b="1" dirty="0">
                <a:solidFill>
                  <a:prstClr val="black"/>
                </a:solidFill>
              </a:rPr>
              <a:t>tarihsel</a:t>
            </a:r>
            <a:r>
              <a:rPr lang="tr-TR" sz="1500" dirty="0">
                <a:solidFill>
                  <a:prstClr val="black"/>
                </a:solidFill>
              </a:rPr>
              <a:t>, </a:t>
            </a:r>
            <a:r>
              <a:rPr lang="tr-TR" sz="1500" b="1" dirty="0">
                <a:solidFill>
                  <a:prstClr val="black"/>
                </a:solidFill>
              </a:rPr>
              <a:t>estetik</a:t>
            </a:r>
            <a:r>
              <a:rPr lang="tr-TR" sz="1350" dirty="0">
                <a:solidFill>
                  <a:prstClr val="black"/>
                </a:solidFill>
              </a:rPr>
              <a:t> ve </a:t>
            </a:r>
            <a:r>
              <a:rPr lang="tr-TR" sz="1500" b="1" dirty="0">
                <a:solidFill>
                  <a:prstClr val="black"/>
                </a:solidFill>
              </a:rPr>
              <a:t>sanat özelliği </a:t>
            </a:r>
            <a:r>
              <a:rPr lang="tr-TR" sz="1350" dirty="0">
                <a:solidFill>
                  <a:prstClr val="black"/>
                </a:solidFill>
              </a:rPr>
              <a:t>bulunan ve bir arada bulunmaları ve </a:t>
            </a:r>
            <a:r>
              <a:rPr lang="tr-TR" sz="1500" b="1" dirty="0">
                <a:solidFill>
                  <a:prstClr val="black"/>
                </a:solidFill>
              </a:rPr>
              <a:t>bir bütün olarak </a:t>
            </a:r>
            <a:r>
              <a:rPr lang="tr-TR" sz="1350" dirty="0">
                <a:solidFill>
                  <a:prstClr val="black"/>
                </a:solidFill>
              </a:rPr>
              <a:t>o yerleşmenin ait oldukları dönemin yaşam biçimini gelecek nesillere aktarmaları </a:t>
            </a:r>
            <a:r>
              <a:rPr lang="tr-TR" sz="1500" dirty="0">
                <a:solidFill>
                  <a:prstClr val="black"/>
                </a:solidFill>
              </a:rPr>
              <a:t>sebebiyle </a:t>
            </a:r>
            <a:r>
              <a:rPr lang="tr-TR" sz="1500" b="1" dirty="0">
                <a:solidFill>
                  <a:prstClr val="black"/>
                </a:solidFill>
              </a:rPr>
              <a:t>teker teker taşıdıkları kıymetten daha fazla kıymeti olan</a:t>
            </a:r>
            <a:r>
              <a:rPr lang="tr-TR" sz="1350" dirty="0">
                <a:solidFill>
                  <a:prstClr val="black"/>
                </a:solidFill>
              </a:rPr>
              <a:t>, kültürel ve tabii çevre elemanlarının (yapılar, bahçeler, bitki örtüleri, yerleşim dokuları, duvarlar, sokak ve meydanlar vb.) birlikte bulundukları alanlar.</a:t>
            </a:r>
            <a:endParaRPr lang="tr-TR" sz="750" dirty="0">
              <a:solidFill>
                <a:prstClr val="black"/>
              </a:solidFill>
            </a:endParaRPr>
          </a:p>
        </p:txBody>
      </p:sp>
      <p:pic>
        <p:nvPicPr>
          <p:cNvPr id="3074" name="Picture 2" descr="Ä°lgili resi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92930" y="3858760"/>
            <a:ext cx="2197970" cy="14594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entsel sit ile ilgili gÃ¶rsel sonucu"/>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6582" y="3858759"/>
            <a:ext cx="2191217" cy="14549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Ä°lgili resi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93481" y="3858759"/>
            <a:ext cx="21431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076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088095"/>
            <a:ext cx="8137603" cy="836034"/>
          </a:xfrm>
        </p:spPr>
        <p:txBody>
          <a:bodyPr anchor="t">
            <a:normAutofit/>
          </a:bodyPr>
          <a:lstStyle/>
          <a:p>
            <a:pPr lvl="1" algn="ctr">
              <a:spcBef>
                <a:spcPct val="20000"/>
              </a:spcBef>
              <a:buClr>
                <a:schemeClr val="accent1"/>
              </a:buClr>
            </a:pPr>
            <a:r>
              <a:rPr lang="tr-TR" sz="1950" dirty="0"/>
              <a:t>Koruma Amaçlı Planlama Yaklaşımları ve Sistem Planlaması</a:t>
            </a:r>
          </a:p>
        </p:txBody>
      </p:sp>
      <p:sp>
        <p:nvSpPr>
          <p:cNvPr id="2" name="Dikdörtgen 1"/>
          <p:cNvSpPr/>
          <p:nvPr/>
        </p:nvSpPr>
        <p:spPr>
          <a:xfrm>
            <a:off x="571501" y="1640250"/>
            <a:ext cx="7739426" cy="1754326"/>
          </a:xfrm>
          <a:prstGeom prst="rect">
            <a:avLst/>
          </a:prstGeom>
        </p:spPr>
        <p:txBody>
          <a:bodyPr wrap="square">
            <a:spAutoFit/>
          </a:bodyPr>
          <a:lstStyle/>
          <a:p>
            <a:pPr marL="557213" lvl="1" indent="-214313" algn="just">
              <a:buClr>
                <a:srgbClr val="C00000"/>
              </a:buClr>
              <a:buFont typeface="Arial" panose="020B0604020202020204" pitchFamily="34" charset="0"/>
              <a:buChar char="•"/>
            </a:pPr>
            <a:endParaRPr lang="tr-TR" sz="1350" dirty="0">
              <a:solidFill>
                <a:prstClr val="black"/>
              </a:solidFill>
            </a:endParaRPr>
          </a:p>
          <a:p>
            <a:pPr marL="557213" lvl="1" indent="-214313" algn="just">
              <a:buClr>
                <a:srgbClr val="C00000"/>
              </a:buClr>
              <a:buFont typeface="Arial" panose="020B0604020202020204" pitchFamily="34" charset="0"/>
              <a:buChar char="•"/>
            </a:pPr>
            <a:r>
              <a:rPr lang="tr-TR" sz="1350" b="1" dirty="0">
                <a:solidFill>
                  <a:prstClr val="black"/>
                </a:solidFill>
              </a:rPr>
              <a:t>Tarihi sit:</a:t>
            </a:r>
            <a:r>
              <a:rPr lang="tr-TR" sz="1350" dirty="0">
                <a:solidFill>
                  <a:prstClr val="black"/>
                </a:solidFill>
              </a:rPr>
              <a:t> İnsanlık tarihi, </a:t>
            </a:r>
            <a:r>
              <a:rPr lang="tr-TR" sz="1500" b="1" dirty="0">
                <a:solidFill>
                  <a:prstClr val="black"/>
                </a:solidFill>
              </a:rPr>
              <a:t>milli tarihimiz </a:t>
            </a:r>
            <a:r>
              <a:rPr lang="tr-TR" sz="1350" dirty="0">
                <a:solidFill>
                  <a:prstClr val="black"/>
                </a:solidFill>
              </a:rPr>
              <a:t>veya </a:t>
            </a:r>
            <a:r>
              <a:rPr lang="tr-TR" sz="1500" b="1" dirty="0">
                <a:solidFill>
                  <a:prstClr val="black"/>
                </a:solidFill>
              </a:rPr>
              <a:t>askeri harp tarihi </a:t>
            </a:r>
            <a:r>
              <a:rPr lang="tr-TR" sz="1350" dirty="0">
                <a:solidFill>
                  <a:prstClr val="black"/>
                </a:solidFill>
              </a:rPr>
              <a:t>açısından çok önemli tarihi olayların cereyan ettiği ve bu sebeple korunması gerekli yerler.</a:t>
            </a:r>
          </a:p>
          <a:p>
            <a:pPr marL="557213" lvl="1" indent="-214313" algn="just">
              <a:buClr>
                <a:srgbClr val="C00000"/>
              </a:buClr>
              <a:buFont typeface="Arial" panose="020B0604020202020204" pitchFamily="34" charset="0"/>
              <a:buChar char="•"/>
            </a:pPr>
            <a:endParaRPr lang="tr-TR" sz="1350" dirty="0">
              <a:solidFill>
                <a:prstClr val="black"/>
              </a:solidFill>
            </a:endParaRPr>
          </a:p>
          <a:p>
            <a:pPr marL="557213" lvl="1" indent="-214313" algn="just">
              <a:buClr>
                <a:srgbClr val="C00000"/>
              </a:buClr>
              <a:buFont typeface="Arial" panose="020B0604020202020204" pitchFamily="34" charset="0"/>
              <a:buChar char="•"/>
            </a:pPr>
            <a:r>
              <a:rPr lang="tr-TR" sz="1350" b="1" dirty="0">
                <a:solidFill>
                  <a:prstClr val="black"/>
                </a:solidFill>
              </a:rPr>
              <a:t>Arkeolojik sit: </a:t>
            </a:r>
            <a:r>
              <a:rPr lang="tr-TR" sz="1500" b="1" dirty="0">
                <a:solidFill>
                  <a:prstClr val="black"/>
                </a:solidFill>
              </a:rPr>
              <a:t>İnsanlığın varoluşundan günümüze kadar </a:t>
            </a:r>
            <a:r>
              <a:rPr lang="tr-TR" sz="1350" dirty="0">
                <a:solidFill>
                  <a:prstClr val="black"/>
                </a:solidFill>
              </a:rPr>
              <a:t>ulaşan eski uygarlıkların yer altında, yer üstünde ve su altındaki ürünlerini, </a:t>
            </a:r>
            <a:r>
              <a:rPr lang="tr-TR" sz="1500" b="1" dirty="0">
                <a:solidFill>
                  <a:prstClr val="black"/>
                </a:solidFill>
              </a:rPr>
              <a:t>yaşadıkları devirlerin </a:t>
            </a:r>
            <a:r>
              <a:rPr lang="tr-TR" sz="1350" dirty="0">
                <a:solidFill>
                  <a:prstClr val="black"/>
                </a:solidFill>
              </a:rPr>
              <a:t>sosyal, ekonomik ve kültürel </a:t>
            </a:r>
            <a:r>
              <a:rPr lang="tr-TR" sz="1500" b="1" dirty="0">
                <a:solidFill>
                  <a:prstClr val="black"/>
                </a:solidFill>
              </a:rPr>
              <a:t>özelliklerini yansıtan </a:t>
            </a:r>
            <a:r>
              <a:rPr lang="tr-TR" sz="1350" dirty="0">
                <a:solidFill>
                  <a:prstClr val="black"/>
                </a:solidFill>
              </a:rPr>
              <a:t>her türlü kültür varlığının yer aldığı yerleşmeler ve alanlar.</a:t>
            </a:r>
          </a:p>
          <a:p>
            <a:pPr marL="557213" lvl="1" indent="-214313" algn="just">
              <a:buClr>
                <a:srgbClr val="C00000"/>
              </a:buClr>
              <a:buFont typeface="Arial" panose="020B0604020202020204" pitchFamily="34" charset="0"/>
              <a:buChar char="•"/>
            </a:pPr>
            <a:endParaRPr lang="tr-TR" sz="750" dirty="0">
              <a:solidFill>
                <a:prstClr val="black"/>
              </a:solidFill>
            </a:endParaRPr>
          </a:p>
        </p:txBody>
      </p:sp>
      <p:pic>
        <p:nvPicPr>
          <p:cNvPr id="5122" name="Picture 2" descr="tarihi sit tÃ¼rkiye ile ilgili gÃ¶rsel sonucu"/>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5806" y="3753810"/>
            <a:ext cx="2269751" cy="1454969"/>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85849" y="3753811"/>
            <a:ext cx="2269751" cy="1454969"/>
          </a:xfrm>
          <a:prstGeom prst="rect">
            <a:avLst/>
          </a:prstGeom>
        </p:spPr>
      </p:pic>
      <p:pic>
        <p:nvPicPr>
          <p:cNvPr id="4" name="Resim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5893" y="3754965"/>
            <a:ext cx="1869858" cy="1453814"/>
          </a:xfrm>
          <a:prstGeom prst="rect">
            <a:avLst/>
          </a:prstGeom>
        </p:spPr>
      </p:pic>
    </p:spTree>
    <p:extLst>
      <p:ext uri="{BB962C8B-B14F-4D97-AF65-F5344CB8AC3E}">
        <p14:creationId xmlns:p14="http://schemas.microsoft.com/office/powerpoint/2010/main" val="58210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088095"/>
            <a:ext cx="8137603" cy="836034"/>
          </a:xfrm>
        </p:spPr>
        <p:txBody>
          <a:bodyPr anchor="t">
            <a:normAutofit/>
          </a:bodyPr>
          <a:lstStyle/>
          <a:p>
            <a:pPr lvl="1" algn="ctr">
              <a:spcBef>
                <a:spcPct val="20000"/>
              </a:spcBef>
              <a:buClr>
                <a:schemeClr val="accent1"/>
              </a:buClr>
            </a:pPr>
            <a:r>
              <a:rPr lang="tr-TR" sz="1950" dirty="0"/>
              <a:t>Koruma Amaçlı Planlama Yaklaşımları ve Sistem Planlaması</a:t>
            </a:r>
          </a:p>
        </p:txBody>
      </p:sp>
      <p:sp>
        <p:nvSpPr>
          <p:cNvPr id="2" name="Dikdörtgen 1"/>
          <p:cNvSpPr/>
          <p:nvPr/>
        </p:nvSpPr>
        <p:spPr>
          <a:xfrm>
            <a:off x="792938" y="1785181"/>
            <a:ext cx="7520222" cy="1754326"/>
          </a:xfrm>
          <a:prstGeom prst="rect">
            <a:avLst/>
          </a:prstGeom>
        </p:spPr>
        <p:txBody>
          <a:bodyPr wrap="square">
            <a:spAutoFit/>
          </a:bodyPr>
          <a:lstStyle/>
          <a:p>
            <a:pPr marL="557213" lvl="1" indent="-214313" algn="just">
              <a:buClr>
                <a:srgbClr val="C00000"/>
              </a:buClr>
              <a:buFont typeface="Arial" panose="020B0604020202020204" pitchFamily="34" charset="0"/>
              <a:buChar char="•"/>
            </a:pPr>
            <a:r>
              <a:rPr lang="tr-TR" sz="1350" b="1" dirty="0">
                <a:solidFill>
                  <a:prstClr val="black"/>
                </a:solidFill>
              </a:rPr>
              <a:t>Doğal sit: </a:t>
            </a:r>
            <a:r>
              <a:rPr lang="tr-TR" sz="1500" b="1" dirty="0">
                <a:solidFill>
                  <a:prstClr val="black"/>
                </a:solidFill>
              </a:rPr>
              <a:t>İlginç</a:t>
            </a:r>
            <a:r>
              <a:rPr lang="tr-TR" sz="1350" dirty="0">
                <a:solidFill>
                  <a:prstClr val="black"/>
                </a:solidFill>
              </a:rPr>
              <a:t> özellik ve güzelliklere sahip olan ve </a:t>
            </a:r>
            <a:r>
              <a:rPr lang="tr-TR" sz="1500" b="1" dirty="0">
                <a:solidFill>
                  <a:prstClr val="black"/>
                </a:solidFill>
              </a:rPr>
              <a:t>ender bulunan </a:t>
            </a:r>
            <a:r>
              <a:rPr lang="tr-TR" sz="1350" dirty="0">
                <a:solidFill>
                  <a:prstClr val="black"/>
                </a:solidFill>
              </a:rPr>
              <a:t>korunması gerekli alanları ve taşınmaz tabiat varlıkları barındıran alanlar.</a:t>
            </a:r>
          </a:p>
          <a:p>
            <a:pPr marL="557213" lvl="1" indent="-214313" algn="just">
              <a:buClr>
                <a:srgbClr val="C00000"/>
              </a:buClr>
              <a:buFont typeface="Arial" panose="020B0604020202020204" pitchFamily="34" charset="0"/>
              <a:buChar char="•"/>
            </a:pPr>
            <a:endParaRPr lang="tr-TR" sz="1350" dirty="0">
              <a:solidFill>
                <a:prstClr val="black"/>
              </a:solidFill>
            </a:endParaRPr>
          </a:p>
          <a:p>
            <a:pPr marL="557213" lvl="1" indent="-214313" algn="just">
              <a:buClr>
                <a:srgbClr val="C00000"/>
              </a:buClr>
              <a:buFont typeface="Arial" panose="020B0604020202020204" pitchFamily="34" charset="0"/>
              <a:buChar char="•"/>
            </a:pPr>
            <a:r>
              <a:rPr lang="tr-TR" sz="1350" b="1" dirty="0">
                <a:solidFill>
                  <a:prstClr val="black"/>
                </a:solidFill>
              </a:rPr>
              <a:t>Ören yeri: </a:t>
            </a:r>
            <a:r>
              <a:rPr lang="tr-TR" sz="1350" dirty="0">
                <a:solidFill>
                  <a:prstClr val="black"/>
                </a:solidFill>
              </a:rPr>
              <a:t>Tarih öncesinden günümüze kadar gelen çeşitli uygarlıkların ürünü olup </a:t>
            </a:r>
            <a:r>
              <a:rPr lang="tr-TR" sz="1350" dirty="0" err="1">
                <a:solidFill>
                  <a:prstClr val="black"/>
                </a:solidFill>
              </a:rPr>
              <a:t>topografik</a:t>
            </a:r>
            <a:r>
              <a:rPr lang="tr-TR" sz="1350" dirty="0">
                <a:solidFill>
                  <a:prstClr val="black"/>
                </a:solidFill>
              </a:rPr>
              <a:t> olarak tanımlanabilecek derecede yeterince </a:t>
            </a:r>
            <a:r>
              <a:rPr lang="tr-TR" sz="1500" b="1" dirty="0">
                <a:solidFill>
                  <a:prstClr val="black"/>
                </a:solidFill>
              </a:rPr>
              <a:t>belirgin ve mütecanis </a:t>
            </a:r>
            <a:r>
              <a:rPr lang="tr-TR" sz="1350" dirty="0">
                <a:solidFill>
                  <a:prstClr val="black"/>
                </a:solidFill>
              </a:rPr>
              <a:t>özelliklere sahip, aynı zamanda tarihsel, arkeolojik, sanatsal, bilimsel, sosyal veya teknik bakımlardan </a:t>
            </a:r>
            <a:r>
              <a:rPr lang="tr-TR" sz="1500" b="1" dirty="0">
                <a:solidFill>
                  <a:prstClr val="black"/>
                </a:solidFill>
              </a:rPr>
              <a:t>dikkate değer</a:t>
            </a:r>
            <a:r>
              <a:rPr lang="tr-TR" sz="1500" dirty="0">
                <a:solidFill>
                  <a:prstClr val="black"/>
                </a:solidFill>
              </a:rPr>
              <a:t>, </a:t>
            </a:r>
            <a:r>
              <a:rPr lang="tr-TR" sz="1500" b="1" dirty="0">
                <a:solidFill>
                  <a:prstClr val="black"/>
                </a:solidFill>
              </a:rPr>
              <a:t>kısmen inşa edilmiş</a:t>
            </a:r>
            <a:r>
              <a:rPr lang="tr-TR" sz="1500" dirty="0">
                <a:solidFill>
                  <a:prstClr val="black"/>
                </a:solidFill>
              </a:rPr>
              <a:t>, </a:t>
            </a:r>
            <a:r>
              <a:rPr lang="tr-TR" sz="1500" b="1" dirty="0">
                <a:solidFill>
                  <a:prstClr val="black"/>
                </a:solidFill>
              </a:rPr>
              <a:t>insan emeği </a:t>
            </a:r>
            <a:r>
              <a:rPr lang="tr-TR" sz="1350" dirty="0">
                <a:solidFill>
                  <a:prstClr val="black"/>
                </a:solidFill>
              </a:rPr>
              <a:t>kültür varlıkları ile tabiat varlıklarının </a:t>
            </a:r>
            <a:r>
              <a:rPr lang="tr-TR" sz="1500" b="1" dirty="0">
                <a:solidFill>
                  <a:prstClr val="black"/>
                </a:solidFill>
              </a:rPr>
              <a:t>birleştiği</a:t>
            </a:r>
            <a:r>
              <a:rPr lang="tr-TR" sz="1350" dirty="0">
                <a:solidFill>
                  <a:prstClr val="black"/>
                </a:solidFill>
              </a:rPr>
              <a:t> alanlar.</a:t>
            </a:r>
          </a:p>
          <a:p>
            <a:pPr marL="557213" lvl="1" indent="-214313" algn="just">
              <a:buClr>
                <a:srgbClr val="C00000"/>
              </a:buClr>
              <a:buFont typeface="Arial" panose="020B0604020202020204" pitchFamily="34" charset="0"/>
              <a:buChar char="•"/>
            </a:pPr>
            <a:endParaRPr lang="tr-TR" sz="750" dirty="0">
              <a:solidFill>
                <a:prstClr val="black"/>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0885" y="3754358"/>
            <a:ext cx="2277267" cy="1459787"/>
          </a:xfrm>
          <a:prstGeom prst="rect">
            <a:avLst/>
          </a:prstGeom>
        </p:spPr>
      </p:pic>
      <p:pic>
        <p:nvPicPr>
          <p:cNvPr id="6150" name="Picture 6" descr="Ã¶ren yeri tÃ¼rkiye ile ilgili gÃ¶rsel sonucu"/>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8152" y="3754358"/>
            <a:ext cx="2381649" cy="14554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oÄal sit tÃ¼rkiye ile ilgili gÃ¶rsel sonucu"/>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04985" y="3750022"/>
            <a:ext cx="2559197" cy="145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86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600164"/>
          </a:xfrm>
          <a:prstGeom prst="rect">
            <a:avLst/>
          </a:prstGeom>
        </p:spPr>
        <p:txBody>
          <a:bodyPr wrap="square">
            <a:spAutoFit/>
          </a:bodyPr>
          <a:lstStyle/>
          <a:p>
            <a:pPr marL="0" lvl="1" algn="ctr" defTabSz="685800">
              <a:spcBef>
                <a:spcPct val="20000"/>
              </a:spcBef>
              <a:buClr>
                <a:srgbClr val="AD0101"/>
              </a:buClr>
              <a:defRPr/>
            </a:pPr>
            <a:r>
              <a:rPr lang="tr-TR" sz="1500" b="1" dirty="0" smtClean="0">
                <a:solidFill>
                  <a:prstClr val="black"/>
                </a:solidFill>
                <a:latin typeface="Arial"/>
              </a:rPr>
              <a:t>KAYNAKLAR</a:t>
            </a:r>
            <a:endParaRPr lang="en-US" sz="1500" b="1" dirty="0">
              <a:solidFill>
                <a:prstClr val="black"/>
              </a:solidFill>
              <a:latin typeface="Arial"/>
            </a:endParaRPr>
          </a:p>
          <a:p>
            <a:pPr marL="0" lvl="1" algn="ctr" defTabSz="685800">
              <a:spcBef>
                <a:spcPct val="20000"/>
              </a:spcBef>
              <a:buClr>
                <a:srgbClr val="AD0101"/>
              </a:buClr>
              <a:defRPr/>
            </a:pPr>
            <a:endParaRPr lang="en-US" sz="1500" b="1" dirty="0">
              <a:solidFill>
                <a:prstClr val="black"/>
              </a:solidFill>
              <a:latin typeface="Arial"/>
            </a:endParaRPr>
          </a:p>
        </p:txBody>
      </p:sp>
      <p:sp>
        <p:nvSpPr>
          <p:cNvPr id="4" name="Dikdörtgen 3"/>
          <p:cNvSpPr/>
          <p:nvPr/>
        </p:nvSpPr>
        <p:spPr>
          <a:xfrm>
            <a:off x="473293" y="1703101"/>
            <a:ext cx="8012450" cy="2400657"/>
          </a:xfrm>
          <a:prstGeom prst="rect">
            <a:avLst/>
          </a:prstGeom>
        </p:spPr>
        <p:txBody>
          <a:bodyPr wrap="square">
            <a:spAutoFit/>
          </a:bodyPr>
          <a:lstStyle/>
          <a:p>
            <a:pPr marL="257175" indent="-257175" algn="just" defTabSz="685800">
              <a:buFont typeface="Wingdings" panose="05000000000000000000" pitchFamily="2" charset="2"/>
              <a:buChar char="Ø"/>
              <a:defRPr/>
            </a:pPr>
            <a:endParaRPr lang="tr-TR" sz="1500" dirty="0">
              <a:solidFill>
                <a:prstClr val="black"/>
              </a:solidFill>
              <a:latin typeface="Arial"/>
            </a:endParaRPr>
          </a:p>
          <a:p>
            <a:pPr marL="257175" indent="-257175" algn="just" defTabSz="685800">
              <a:buFont typeface="Wingdings" panose="05000000000000000000" pitchFamily="2" charset="2"/>
              <a:buChar char="Ø"/>
              <a:defRPr/>
            </a:pPr>
            <a:r>
              <a:rPr lang="tr-TR" sz="1500" dirty="0" smtClean="0">
                <a:solidFill>
                  <a:prstClr val="black"/>
                </a:solidFill>
                <a:latin typeface="Arial"/>
              </a:rPr>
              <a:t>Çevre </a:t>
            </a:r>
            <a:r>
              <a:rPr lang="tr-TR" sz="1500" dirty="0">
                <a:solidFill>
                  <a:prstClr val="black"/>
                </a:solidFill>
                <a:latin typeface="Arial"/>
              </a:rPr>
              <a:t>ve Orman Bakanlığı Korunan Alan Planlaması ve Yönetimi, Biyolojik çeşitlilik ve Doğal Kaynak Yönetimi Projesi Deneyimi, Ankara, 2007.</a:t>
            </a:r>
          </a:p>
          <a:p>
            <a:pPr marL="257175" indent="-257175" algn="just" defTabSz="685800">
              <a:buFont typeface="Wingdings" panose="05000000000000000000" pitchFamily="2" charset="2"/>
              <a:buChar char="Ø"/>
              <a:defRPr/>
            </a:pPr>
            <a:r>
              <a:rPr lang="tr-TR" sz="1500" dirty="0">
                <a:solidFill>
                  <a:prstClr val="black"/>
                </a:solidFill>
                <a:latin typeface="Arial"/>
              </a:rPr>
              <a:t>Ekolojik Sorunlar ve Çözümleri, N. Çepel, TÜBİTAK Popüler Bilim Kitapları, Ankara,2003.</a:t>
            </a:r>
          </a:p>
          <a:p>
            <a:pPr marL="257175" indent="-257175" algn="just" defTabSz="685800">
              <a:buFont typeface="Wingdings" panose="05000000000000000000" pitchFamily="2" charset="2"/>
              <a:buChar char="Ø"/>
              <a:defRPr/>
            </a:pPr>
            <a:r>
              <a:rPr lang="tr-TR" sz="1500" dirty="0">
                <a:solidFill>
                  <a:prstClr val="black"/>
                </a:solidFill>
                <a:latin typeface="Arial"/>
              </a:rPr>
              <a:t>Kuş Araştırmaları Derneği, Doğa Korumacının El Kitabı. Editör: Tansu Gürpınar, 2007.</a:t>
            </a:r>
          </a:p>
          <a:p>
            <a:pPr marL="257175" indent="-257175" algn="just" defTabSz="685800">
              <a:buFont typeface="Wingdings" panose="05000000000000000000" pitchFamily="2" charset="2"/>
              <a:buChar char="Ø"/>
              <a:defRPr/>
            </a:pPr>
            <a:r>
              <a:rPr lang="tr-TR" sz="1500" dirty="0">
                <a:solidFill>
                  <a:prstClr val="black"/>
                </a:solidFill>
                <a:latin typeface="Arial"/>
              </a:rPr>
              <a:t>Kültür ve Turizm Bakanlığı-Teftiş Kurulu Başkanlığı, Bakanlık Mevzuatı, Kültür Varlıkları ve Müzeler Genel Müdürlüğü İle İlgili Mevzuat, İlke Kararları, 2012.</a:t>
            </a:r>
          </a:p>
          <a:p>
            <a:pPr marL="257175" indent="-257175" algn="just" defTabSz="685800">
              <a:buFont typeface="Wingdings" panose="05000000000000000000" pitchFamily="2" charset="2"/>
              <a:buChar char="Ø"/>
              <a:defRPr/>
            </a:pPr>
            <a:r>
              <a:rPr lang="tr-TR" sz="1500" dirty="0">
                <a:solidFill>
                  <a:prstClr val="black"/>
                </a:solidFill>
                <a:latin typeface="Arial"/>
              </a:rPr>
              <a:t>Orman’da Doğa Koruma A.H. Çolak, Milli Parklar ve Av-Yaban Hayatı Genel Müdürlüğü Yayını, Ankara, 2001.</a:t>
            </a:r>
          </a:p>
          <a:p>
            <a:pPr marL="257175" indent="-257175" algn="just" defTabSz="685800">
              <a:buFont typeface="Wingdings" panose="05000000000000000000" pitchFamily="2" charset="2"/>
              <a:buChar char="Ø"/>
              <a:defRPr/>
            </a:pPr>
            <a:endParaRPr lang="tr-TR" sz="1500" dirty="0">
              <a:solidFill>
                <a:prstClr val="black"/>
              </a:solidFill>
              <a:latin typeface="Arial"/>
            </a:endParaRPr>
          </a:p>
        </p:txBody>
      </p:sp>
      <p:sp>
        <p:nvSpPr>
          <p:cNvPr id="22" name="Altbilgi Yer Tutucusu 1">
            <a:extLst>
              <a:ext uri="{FF2B5EF4-FFF2-40B4-BE49-F238E27FC236}">
                <a16:creationId xmlns:a16="http://schemas.microsoft.com/office/drawing/2014/main" id="{B6477F57-3F59-417D-BE18-5CBA26DCF964}"/>
              </a:ext>
            </a:extLst>
          </p:cNvPr>
          <p:cNvSpPr txBox="1">
            <a:spLocks/>
          </p:cNvSpPr>
          <p:nvPr/>
        </p:nvSpPr>
        <p:spPr>
          <a:xfrm>
            <a:off x="4747980" y="5618203"/>
            <a:ext cx="3994184" cy="273844"/>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750"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41910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12496</TotalTime>
  <Words>929</Words>
  <Application>Microsoft Office PowerPoint</Application>
  <PresentationFormat>Ekran Gösterisi (4:3)</PresentationFormat>
  <Paragraphs>46</Paragraphs>
  <Slides>9</Slides>
  <Notes>0</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9</vt:i4>
      </vt:variant>
    </vt:vector>
  </HeadingPairs>
  <TitlesOfParts>
    <vt:vector size="19" baseType="lpstr">
      <vt:lpstr>ＭＳ Ｐゴシック</vt:lpstr>
      <vt:lpstr>Arial</vt:lpstr>
      <vt:lpstr>ArialMT</vt:lpstr>
      <vt:lpstr>Calibri</vt:lpstr>
      <vt:lpstr>Century Gothic</vt:lpstr>
      <vt:lpstr>Times New Roman</vt:lpstr>
      <vt:lpstr>Wingdings</vt:lpstr>
      <vt:lpstr>ekonomi</vt:lpstr>
      <vt:lpstr>1_Rics</vt:lpstr>
      <vt:lpstr>h.t.</vt:lpstr>
      <vt:lpstr>PowerPoint Sunusu</vt:lpstr>
      <vt:lpstr>Koruma Amaçlı Planlama Yaklaşımları ve Sistem Planlaması</vt:lpstr>
      <vt:lpstr>Koruma Amaçlı Planlama Yaklaşımları ve Sistem Planlaması</vt:lpstr>
      <vt:lpstr>Koruma Amaçlı Planlama Yaklaşımları ve Sistem Planlaması</vt:lpstr>
      <vt:lpstr>Koruma Amaçlı Planlama Yaklaşımları ve Sistem Planlaması</vt:lpstr>
      <vt:lpstr>Koruma Amaçlı Planlama Yaklaşımları ve Sistem Planlaması</vt:lpstr>
      <vt:lpstr>Koruma Amaçlı Planlama Yaklaşımları ve Sistem Planlaması</vt:lpstr>
      <vt:lpstr>Koruma Amaçlı Planlama Yaklaşımları ve Sistem Planlaması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814</cp:revision>
  <cp:lastPrinted>2016-10-24T07:53:35Z</cp:lastPrinted>
  <dcterms:created xsi:type="dcterms:W3CDTF">2016-09-18T09:35:24Z</dcterms:created>
  <dcterms:modified xsi:type="dcterms:W3CDTF">2020-02-25T11:19:32Z</dcterms:modified>
</cp:coreProperties>
</file>