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6"/>
  </p:notesMasterIdLst>
  <p:sldIdLst>
    <p:sldId id="256" r:id="rId2"/>
    <p:sldId id="257" r:id="rId3"/>
    <p:sldId id="258" r:id="rId4"/>
    <p:sldId id="263" r:id="rId5"/>
    <p:sldId id="270" r:id="rId6"/>
    <p:sldId id="283" r:id="rId7"/>
    <p:sldId id="284" r:id="rId8"/>
    <p:sldId id="285" r:id="rId9"/>
    <p:sldId id="269" r:id="rId10"/>
    <p:sldId id="286" r:id="rId11"/>
    <p:sldId id="268" r:id="rId12"/>
    <p:sldId id="267" r:id="rId13"/>
    <p:sldId id="287" r:id="rId14"/>
    <p:sldId id="282" r:id="rId1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95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90917-F5ED-457B-9509-5CDE141FCAA2}" type="datetimeFigureOut">
              <a:rPr lang="tr-TR" smtClean="0"/>
              <a:pPr/>
              <a:t>22.12.2017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B3B56-BD8A-4C1D-BE86-7A3D7580848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7B3B56-BD8A-4C1D-BE86-7A3D75808481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0480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7B3B56-BD8A-4C1D-BE86-7A3D75808481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3312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7B3B56-BD8A-4C1D-BE86-7A3D75808481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2074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B3B56-BD8A-4C1D-BE86-7A3D7580848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E7BD8-D42A-4906-9A69-E497EB81A1C9}" type="datetime1">
              <a:rPr lang="fr-FR" smtClean="0"/>
              <a:pPr>
                <a:defRPr/>
              </a:pPr>
              <a:t>22/12/2017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5717C-A1AC-4CC5-A9AD-3E0D1EBBEA66}" type="datetime1">
              <a:rPr lang="fr-FR" smtClean="0"/>
              <a:pPr>
                <a:defRPr/>
              </a:pPr>
              <a:t>22/12/2017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371CD-ED9D-4CE3-8835-1080047BEB81}" type="datetime1">
              <a:rPr lang="fr-FR" smtClean="0"/>
              <a:pPr>
                <a:defRPr/>
              </a:pPr>
              <a:t>22/12/2017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D18D5-FA1A-4DAF-BBB8-DA5D458A78E0}" type="datetime1">
              <a:rPr lang="fr-FR" smtClean="0"/>
              <a:pPr>
                <a:defRPr/>
              </a:pPr>
              <a:t>22/12/2017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D704C-087C-4922-8E0F-78B61628CEDD}" type="datetime1">
              <a:rPr lang="fr-FR" smtClean="0"/>
              <a:pPr>
                <a:defRPr/>
              </a:pPr>
              <a:t>22/12/2017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8D5DA-9F25-4B78-AA06-D183D2439C41}" type="datetime1">
              <a:rPr lang="fr-FR" smtClean="0"/>
              <a:pPr>
                <a:defRPr/>
              </a:pPr>
              <a:t>22/12/2017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B4F56-1C7B-4401-98F5-6212B17E3644}" type="datetime1">
              <a:rPr lang="fr-FR" smtClean="0"/>
              <a:pPr>
                <a:defRPr/>
              </a:pPr>
              <a:t>22/12/2017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B9A5B-183D-4F7D-A554-07A7896A48CB}" type="datetime1">
              <a:rPr lang="fr-FR" smtClean="0"/>
              <a:pPr>
                <a:defRPr/>
              </a:pPr>
              <a:t>22/12/2017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C9EEE-F01D-4AA3-A020-1CDBD813F6E3}" type="datetime1">
              <a:rPr lang="fr-FR" smtClean="0"/>
              <a:pPr>
                <a:defRPr/>
              </a:pPr>
              <a:t>22/12/2017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407D4-1A48-4ECC-A8C8-415AF21415B5}" type="datetime1">
              <a:rPr lang="fr-FR" smtClean="0"/>
              <a:pPr>
                <a:defRPr/>
              </a:pPr>
              <a:t>22/12/2017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/>
              <a:t>Resim eklemek için simgeyi tıklatın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D0EE0-131B-437E-A915-F12F94652CB4}" type="datetime1">
              <a:rPr lang="fr-FR" smtClean="0"/>
              <a:pPr>
                <a:defRPr/>
              </a:pPr>
              <a:t>22/12/2017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E5FFFA-C23B-4E47-AAD7-133FB26A0681}" type="datetime1">
              <a:rPr lang="fr-FR" smtClean="0"/>
              <a:pPr>
                <a:defRPr/>
              </a:pPr>
              <a:t>22/12/2017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tr-TR" dirty="0">
                <a:solidFill>
                  <a:srgbClr val="879504"/>
                </a:solidFill>
              </a:rPr>
              <a:t>YEŞİL KİMYA</a:t>
            </a:r>
            <a:br>
              <a:rPr lang="tr-TR" dirty="0">
                <a:solidFill>
                  <a:srgbClr val="879504"/>
                </a:solidFill>
              </a:rPr>
            </a:br>
            <a:r>
              <a:rPr lang="tr-TR" sz="3000" dirty="0">
                <a:solidFill>
                  <a:srgbClr val="879504"/>
                </a:solidFill>
              </a:rPr>
              <a:t>ECZ 297- Laboratuvar Güvenliği</a:t>
            </a:r>
            <a:br>
              <a:rPr lang="tr-TR" sz="3000" dirty="0">
                <a:solidFill>
                  <a:srgbClr val="879504"/>
                </a:solidFill>
              </a:rPr>
            </a:br>
            <a:r>
              <a:rPr lang="tr-TR" sz="3000" dirty="0">
                <a:solidFill>
                  <a:srgbClr val="879504"/>
                </a:solidFill>
              </a:rPr>
              <a:t>13. Hafta</a:t>
            </a:r>
            <a:endParaRPr lang="fr-FR" sz="3000" dirty="0">
              <a:solidFill>
                <a:srgbClr val="879504"/>
              </a:solidFill>
            </a:endParaRP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285852" y="1000108"/>
            <a:ext cx="6400800" cy="1752600"/>
          </a:xfrm>
        </p:spPr>
        <p:txBody>
          <a:bodyPr>
            <a:normAutofit/>
          </a:bodyPr>
          <a:lstStyle/>
          <a:p>
            <a:endParaRPr lang="tr-TR" sz="1600" dirty="0">
              <a:solidFill>
                <a:srgbClr val="879504"/>
              </a:solidFill>
            </a:endParaRPr>
          </a:p>
          <a:p>
            <a:endParaRPr lang="tr-TR" sz="1600" dirty="0">
              <a:solidFill>
                <a:srgbClr val="879504"/>
              </a:solidFill>
            </a:endParaRPr>
          </a:p>
          <a:p>
            <a:endParaRPr lang="fr-FR" sz="1600" dirty="0">
              <a:solidFill>
                <a:srgbClr val="879504"/>
              </a:solidFill>
              <a:latin typeface="Lucida Calligraphy" pitchFamily="66" charset="0"/>
              <a:cs typeface="Aparajit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515FA8-49C1-4E4E-9356-8182F4809B0F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242860" y="1712393"/>
            <a:ext cx="8649620" cy="5009082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7. </a:t>
            </a:r>
            <a:r>
              <a:rPr lang="tr-TR" sz="2000" dirty="0"/>
              <a:t>Atom ekonomisi.</a:t>
            </a:r>
            <a:r>
              <a:rPr lang="en-US" sz="2000" dirty="0"/>
              <a:t> </a:t>
            </a:r>
            <a:r>
              <a:rPr lang="tr-TR" sz="2000" dirty="0"/>
              <a:t>Son ürün maddesinin maksimum seviyede başlangıç materyallerini içereceği sentez yöntemlerinin tasarımı. Olabildiğince az atom israf edilmelidir.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i="1" dirty="0"/>
          </a:p>
          <a:p>
            <a:pPr marL="0" indent="0">
              <a:buNone/>
            </a:pPr>
            <a:endParaRPr lang="tr-TR" sz="2000" i="1" dirty="0"/>
          </a:p>
          <a:p>
            <a:pPr marL="0" indent="0">
              <a:buNone/>
            </a:pPr>
            <a:endParaRPr lang="tr-TR" sz="2000" i="1" dirty="0"/>
          </a:p>
          <a:p>
            <a:pPr marL="0" indent="0">
              <a:buNone/>
            </a:pPr>
            <a:endParaRPr lang="tr-TR" sz="2000" i="1" dirty="0"/>
          </a:p>
          <a:p>
            <a:pPr marL="0" indent="0">
              <a:buNone/>
            </a:pPr>
            <a:endParaRPr lang="tr-TR" sz="2000" i="1" dirty="0"/>
          </a:p>
          <a:p>
            <a:pPr marL="0" indent="0">
              <a:buNone/>
            </a:pPr>
            <a:r>
              <a:rPr lang="tr-TR" sz="2000" i="1" dirty="0"/>
              <a:t>Daha az zararlı yan ürünler	</a:t>
            </a:r>
            <a:r>
              <a:rPr lang="en-US" sz="2000" i="1" dirty="0"/>
              <a:t> </a:t>
            </a:r>
            <a:r>
              <a:rPr lang="tr-TR" sz="2000" i="1" dirty="0"/>
              <a:t>	</a:t>
            </a:r>
            <a:r>
              <a:rPr lang="tr-TR" sz="2000" dirty="0"/>
              <a:t> Daha güvenli çalışma ortamı</a:t>
            </a:r>
            <a:endParaRPr lang="en-US" sz="2000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642910" y="0"/>
            <a:ext cx="78295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Yeşil Kimyanın on iki prensibi </a:t>
            </a:r>
          </a:p>
        </p:txBody>
      </p:sp>
      <p:graphicFrame>
        <p:nvGraphicFramePr>
          <p:cNvPr id="5" name="Nesne 4">
            <a:extLst>
              <a:ext uri="{FF2B5EF4-FFF2-40B4-BE49-F238E27FC236}">
                <a16:creationId xmlns:a16="http://schemas.microsoft.com/office/drawing/2014/main" id="{1170FBA7-F991-4CF4-AA4C-C005C9E58E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03996"/>
              </p:ext>
            </p:extLst>
          </p:nvPr>
        </p:nvGraphicFramePr>
        <p:xfrm>
          <a:off x="1835696" y="2944213"/>
          <a:ext cx="4922837" cy="3079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4" imgW="6071433" imgH="3798842" progId="">
                  <p:embed/>
                </p:oleObj>
              </mc:Choice>
              <mc:Fallback>
                <p:oleObj r:id="rId4" imgW="6071433" imgH="3798842" progId="">
                  <p:embed/>
                  <p:pic>
                    <p:nvPicPr>
                      <p:cNvPr id="2" name="Nesne 1">
                        <a:extLst>
                          <a:ext uri="{FF2B5EF4-FFF2-40B4-BE49-F238E27FC236}">
                            <a16:creationId xmlns:a16="http://schemas.microsoft.com/office/drawing/2014/main" id="{CDC10461-94A3-4DE4-A9E8-609248954D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35696" y="2944213"/>
                        <a:ext cx="4922837" cy="30798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Düz Ok Bağlayıcısı 7">
            <a:extLst>
              <a:ext uri="{FF2B5EF4-FFF2-40B4-BE49-F238E27FC236}">
                <a16:creationId xmlns:a16="http://schemas.microsoft.com/office/drawing/2014/main" id="{4DACBA54-4CA2-438E-82A8-F7524695360C}"/>
              </a:ext>
            </a:extLst>
          </p:cNvPr>
          <p:cNvCxnSpPr/>
          <p:nvPr/>
        </p:nvCxnSpPr>
        <p:spPr>
          <a:xfrm>
            <a:off x="3563888" y="6165304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ikdörtgen 8">
            <a:extLst>
              <a:ext uri="{FF2B5EF4-FFF2-40B4-BE49-F238E27FC236}">
                <a16:creationId xmlns:a16="http://schemas.microsoft.com/office/drawing/2014/main" id="{5C9809F5-B9AF-42C8-8263-53FC9629EF2D}"/>
              </a:ext>
            </a:extLst>
          </p:cNvPr>
          <p:cNvSpPr/>
          <p:nvPr/>
        </p:nvSpPr>
        <p:spPr>
          <a:xfrm>
            <a:off x="0" y="6519446"/>
            <a:ext cx="63001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P.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Anastas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and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J. Warner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Italic"/>
              </a:rPr>
              <a:t>Green Chemistry: Theory and Practice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,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Oxford University Press, New York, 1998, pp. 8–9.</a:t>
            </a:r>
            <a:endParaRPr kumimoji="0" lang="tr-TR" sz="800" b="0" i="0" u="none" strike="noStrike" kern="0" cap="none" spc="0" normalizeH="0" baseline="0" noProof="0" dirty="0">
              <a:ln>
                <a:noFill/>
              </a:ln>
              <a:solidFill>
                <a:srgbClr val="A5A5A5">
                  <a:lumMod val="75000"/>
                </a:srgbClr>
              </a:solidFill>
              <a:effectLst/>
              <a:uLnTx/>
              <a:uFillTx/>
              <a:latin typeface="Times-Roman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D.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Finster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, J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Whitford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and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J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Fortunak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</a:t>
            </a:r>
            <a:r>
              <a:rPr kumimoji="0" lang="tr-TR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«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How to Create a Safer and More Sustainable Lab</a:t>
            </a:r>
            <a:r>
              <a:rPr kumimoji="0" lang="tr-TR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Through Green Chemistry”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ACS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Webinars</a:t>
            </a:r>
            <a:endParaRPr kumimoji="0" lang="tr-TR" sz="1800" b="0" i="1" u="none" strike="noStrike" kern="0" cap="none" spc="0" normalizeH="0" baseline="0" noProof="0" dirty="0">
              <a:ln>
                <a:noFill/>
              </a:ln>
              <a:solidFill>
                <a:srgbClr val="A5A5A5">
                  <a:lumMod val="75000"/>
                </a:srgb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692744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242860" y="1916832"/>
            <a:ext cx="8229600" cy="431165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8. </a:t>
            </a:r>
            <a:r>
              <a:rPr lang="tr-TR" sz="2000" dirty="0"/>
              <a:t>Daha güvenilir çözücü ve reaksiyon koşullarının kullanımı. Çözücü, ayırma ajanları veya yardımcı kimyasallar kullanılmamalı, kullanılması gerekiyorsa da tehlikesiz olanları kullanılmalıdır.</a:t>
            </a:r>
            <a:endParaRPr lang="en-US" sz="2000" dirty="0"/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642910" y="0"/>
            <a:ext cx="78295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Yeşil Kimyanın on iki prensibi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AD094C14-912E-4EB8-81E0-2E2FF534E7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872" y="3194708"/>
            <a:ext cx="1857782" cy="1438176"/>
          </a:xfrm>
          <a:prstGeom prst="rect">
            <a:avLst/>
          </a:prstGeom>
        </p:spPr>
      </p:pic>
      <p:sp>
        <p:nvSpPr>
          <p:cNvPr id="2" name="Dikdörtgen 1">
            <a:extLst>
              <a:ext uri="{FF2B5EF4-FFF2-40B4-BE49-F238E27FC236}">
                <a16:creationId xmlns:a16="http://schemas.microsoft.com/office/drawing/2014/main" id="{F3841ED1-3AE6-47D7-8FA6-B7D1413006F9}"/>
              </a:ext>
            </a:extLst>
          </p:cNvPr>
          <p:cNvSpPr/>
          <p:nvPr/>
        </p:nvSpPr>
        <p:spPr>
          <a:xfrm>
            <a:off x="0" y="4784351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Daha güvenli</a:t>
            </a:r>
            <a:r>
              <a:rPr lang="en-US" dirty="0"/>
              <a:t> (</a:t>
            </a:r>
            <a:r>
              <a:rPr lang="tr-TR" dirty="0"/>
              <a:t>veya hiç</a:t>
            </a:r>
            <a:r>
              <a:rPr lang="en-US" dirty="0"/>
              <a:t>!) </a:t>
            </a:r>
            <a:r>
              <a:rPr lang="tr-TR" dirty="0"/>
              <a:t>çözücü</a:t>
            </a:r>
            <a:r>
              <a:rPr lang="en-US" dirty="0"/>
              <a:t>/</a:t>
            </a:r>
            <a:r>
              <a:rPr lang="tr-TR" dirty="0"/>
              <a:t>yardımcı kimyasallar</a:t>
            </a:r>
            <a:r>
              <a:rPr lang="en-US" dirty="0"/>
              <a:t> </a:t>
            </a:r>
            <a:r>
              <a:rPr lang="tr-TR" dirty="0"/>
              <a:t>	         Daha güvenli çalışma ortamı</a:t>
            </a:r>
            <a:endParaRPr lang="en-US" dirty="0"/>
          </a:p>
        </p:txBody>
      </p:sp>
      <p:cxnSp>
        <p:nvCxnSpPr>
          <p:cNvPr id="8" name="Düz Ok Bağlayıcısı 7">
            <a:extLst>
              <a:ext uri="{FF2B5EF4-FFF2-40B4-BE49-F238E27FC236}">
                <a16:creationId xmlns:a16="http://schemas.microsoft.com/office/drawing/2014/main" id="{F1BB44D7-67C8-4DC4-B934-C1C0716A7825}"/>
              </a:ext>
            </a:extLst>
          </p:cNvPr>
          <p:cNvCxnSpPr/>
          <p:nvPr/>
        </p:nvCxnSpPr>
        <p:spPr>
          <a:xfrm>
            <a:off x="5580112" y="5013176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ikdörtgen 8">
            <a:extLst>
              <a:ext uri="{FF2B5EF4-FFF2-40B4-BE49-F238E27FC236}">
                <a16:creationId xmlns:a16="http://schemas.microsoft.com/office/drawing/2014/main" id="{603BC4ED-90CC-4E53-9185-B63C582BE5F0}"/>
              </a:ext>
            </a:extLst>
          </p:cNvPr>
          <p:cNvSpPr/>
          <p:nvPr/>
        </p:nvSpPr>
        <p:spPr>
          <a:xfrm>
            <a:off x="0" y="6519446"/>
            <a:ext cx="63001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P.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Anastas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and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J. Warner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Italic"/>
              </a:rPr>
              <a:t>Green Chemistry: Theory and Practice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,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Oxford University Press, New York, 1998, pp. 8–9.</a:t>
            </a:r>
            <a:endParaRPr kumimoji="0" lang="tr-TR" sz="800" b="0" i="0" u="none" strike="noStrike" kern="0" cap="none" spc="0" normalizeH="0" baseline="0" noProof="0" dirty="0">
              <a:ln>
                <a:noFill/>
              </a:ln>
              <a:solidFill>
                <a:srgbClr val="A5A5A5">
                  <a:lumMod val="75000"/>
                </a:srgbClr>
              </a:solidFill>
              <a:effectLst/>
              <a:uLnTx/>
              <a:uFillTx/>
              <a:latin typeface="Times-Roman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D.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Finster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, J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Whitford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and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J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Fortunak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</a:t>
            </a:r>
            <a:r>
              <a:rPr kumimoji="0" lang="tr-TR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«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How to Create a Safer and More Sustainable Lab</a:t>
            </a:r>
            <a:r>
              <a:rPr kumimoji="0" lang="tr-TR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Through Green Chemistry”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ACS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Webinars</a:t>
            </a:r>
            <a:endParaRPr kumimoji="0" lang="tr-TR" sz="1800" b="0" i="1" u="none" strike="noStrike" kern="0" cap="none" spc="0" normalizeH="0" baseline="0" noProof="0" dirty="0">
              <a:ln>
                <a:noFill/>
              </a:ln>
              <a:solidFill>
                <a:srgbClr val="A5A5A5">
                  <a:lumMod val="75000"/>
                </a:srgbClr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785813" y="214313"/>
            <a:ext cx="7829550" cy="1143000"/>
          </a:xfrm>
        </p:spPr>
        <p:txBody>
          <a:bodyPr/>
          <a:lstStyle/>
          <a:p>
            <a:pPr lvl="0">
              <a:defRPr/>
            </a:pPr>
            <a:r>
              <a:rPr lang="tr-TR" dirty="0">
                <a:solidFill>
                  <a:schemeClr val="bg1"/>
                </a:solidFill>
              </a:rPr>
              <a:t>Yeşil Kimyanın on iki prensibi </a:t>
            </a:r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457200" y="2117725"/>
            <a:ext cx="8229600" cy="431165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9.</a:t>
            </a:r>
            <a:r>
              <a:rPr lang="tr-TR" sz="2000" dirty="0"/>
              <a:t>Enerji verimliliğinin yükseltilmesi</a:t>
            </a:r>
            <a:r>
              <a:rPr lang="en-US" sz="2000" dirty="0"/>
              <a:t>. </a:t>
            </a:r>
            <a:r>
              <a:rPr lang="tr-TR" sz="2000" dirty="0"/>
              <a:t>Mümkün olduğu her durumda kimyasal reaksiyonlar oda sıcaklığı ve basıncında gerçekleştirilmelidir.</a:t>
            </a:r>
          </a:p>
          <a:p>
            <a:pPr marL="0" indent="0">
              <a:buNone/>
            </a:pPr>
            <a:r>
              <a:rPr lang="tr-TR" sz="2000" i="1" dirty="0"/>
              <a:t>Oda sıcaklığı ve basıncı		</a:t>
            </a:r>
            <a:r>
              <a:rPr lang="tr-TR" sz="2000" dirty="0"/>
              <a:t> Daha güvenli çalışma ortamı </a:t>
            </a:r>
            <a:r>
              <a:rPr lang="tr-TR" sz="2000" i="1" dirty="0"/>
              <a:t>	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10.</a:t>
            </a:r>
            <a:r>
              <a:rPr lang="tr-TR" sz="2000" dirty="0"/>
              <a:t> Kullanıldıktan sonra tehlikesiz maddelere </a:t>
            </a:r>
            <a:r>
              <a:rPr lang="tr-TR" sz="2000" dirty="0" err="1"/>
              <a:t>bozunabilir</a:t>
            </a:r>
            <a:r>
              <a:rPr lang="tr-TR" sz="2000" dirty="0"/>
              <a:t> ve doğada birikmeyen kimyasallar ve ürünlerin tasarımı.</a:t>
            </a:r>
            <a:r>
              <a:rPr lang="en-US" sz="2000" dirty="0"/>
              <a:t> </a:t>
            </a:r>
            <a:endParaRPr lang="tr-TR" sz="2000" dirty="0"/>
          </a:p>
          <a:p>
            <a:pPr marL="0" indent="0">
              <a:buNone/>
            </a:pPr>
            <a:r>
              <a:rPr lang="en-US" sz="2000" b="1" dirty="0"/>
              <a:t>1</a:t>
            </a:r>
            <a:r>
              <a:rPr lang="tr-TR" sz="2000" b="1" dirty="0"/>
              <a:t>1. </a:t>
            </a:r>
            <a:r>
              <a:rPr lang="tr-TR" sz="2000" dirty="0"/>
              <a:t>Kirliliği önlemek için gerçek zamanlı analiz.</a:t>
            </a:r>
            <a:r>
              <a:rPr lang="en-US" sz="2000" dirty="0"/>
              <a:t> </a:t>
            </a:r>
            <a:r>
              <a:rPr lang="tr-TR" sz="2000" dirty="0"/>
              <a:t>Sentez sırasında gerçek zamanlı izleme ve kontrol sayesinde istenmeyen yan ürünlerin minimize edilmesi veya bertaraf edilmesi.</a:t>
            </a:r>
          </a:p>
          <a:p>
            <a:pPr>
              <a:buNone/>
            </a:pPr>
            <a:endParaRPr lang="tr-TR" sz="2000" dirty="0"/>
          </a:p>
          <a:p>
            <a:pPr>
              <a:buNone/>
            </a:pPr>
            <a:endParaRPr lang="tr-TR" sz="2000" dirty="0"/>
          </a:p>
          <a:p>
            <a:pPr>
              <a:buNone/>
            </a:pPr>
            <a:endParaRPr lang="tr-TR" sz="2000" dirty="0"/>
          </a:p>
          <a:p>
            <a:pPr>
              <a:buNone/>
            </a:pPr>
            <a:endParaRPr lang="tr-TR" sz="2000" dirty="0"/>
          </a:p>
          <a:p>
            <a:pPr>
              <a:buNone/>
            </a:pPr>
            <a:r>
              <a:rPr lang="tr-TR" sz="2000" i="1" dirty="0"/>
              <a:t>Gerçek zamanlı önleme		</a:t>
            </a:r>
            <a:r>
              <a:rPr lang="tr-TR" sz="2000" dirty="0"/>
              <a:t> Daha güvenli çalışma ortamı</a:t>
            </a:r>
            <a:endParaRPr lang="en-US" sz="2000" i="1" dirty="0"/>
          </a:p>
          <a:p>
            <a:pPr>
              <a:buNone/>
            </a:pPr>
            <a:br>
              <a:rPr lang="tr-TR" sz="2000" dirty="0"/>
            </a:br>
            <a:endParaRPr lang="fr-FR" sz="2000" dirty="0">
              <a:solidFill>
                <a:srgbClr val="879504"/>
              </a:solidFill>
            </a:endParaRPr>
          </a:p>
        </p:txBody>
      </p:sp>
      <p:cxnSp>
        <p:nvCxnSpPr>
          <p:cNvPr id="7" name="Düz Ok Bağlayıcısı 6">
            <a:extLst>
              <a:ext uri="{FF2B5EF4-FFF2-40B4-BE49-F238E27FC236}">
                <a16:creationId xmlns:a16="http://schemas.microsoft.com/office/drawing/2014/main" id="{781F9133-9D1B-4FDB-8C46-056F3532C2E4}"/>
              </a:ext>
            </a:extLst>
          </p:cNvPr>
          <p:cNvCxnSpPr/>
          <p:nvPr/>
        </p:nvCxnSpPr>
        <p:spPr>
          <a:xfrm>
            <a:off x="3131840" y="3068960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http://scentroid.com/wp-content/uploads/2015/04/Sampling-Drone-Scentroid-Foundery.jpg">
            <a:extLst>
              <a:ext uri="{FF2B5EF4-FFF2-40B4-BE49-F238E27FC236}">
                <a16:creationId xmlns:a16="http://schemas.microsoft.com/office/drawing/2014/main" id="{B69EFF38-ABE8-4167-9937-DBE56B9D99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725144"/>
            <a:ext cx="1428761" cy="1560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Düz Ok Bağlayıcısı 8">
            <a:extLst>
              <a:ext uri="{FF2B5EF4-FFF2-40B4-BE49-F238E27FC236}">
                <a16:creationId xmlns:a16="http://schemas.microsoft.com/office/drawing/2014/main" id="{66AA0042-BDA3-4C68-8C2B-C58E1A54A3C0}"/>
              </a:ext>
            </a:extLst>
          </p:cNvPr>
          <p:cNvCxnSpPr/>
          <p:nvPr/>
        </p:nvCxnSpPr>
        <p:spPr>
          <a:xfrm>
            <a:off x="3383868" y="6450826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ikdörtgen 9">
            <a:extLst>
              <a:ext uri="{FF2B5EF4-FFF2-40B4-BE49-F238E27FC236}">
                <a16:creationId xmlns:a16="http://schemas.microsoft.com/office/drawing/2014/main" id="{7C5B650B-58B6-4453-860C-3A78D0EB146D}"/>
              </a:ext>
            </a:extLst>
          </p:cNvPr>
          <p:cNvSpPr/>
          <p:nvPr/>
        </p:nvSpPr>
        <p:spPr>
          <a:xfrm>
            <a:off x="0" y="6519446"/>
            <a:ext cx="63001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P.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Anastas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and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J. Warner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Italic"/>
              </a:rPr>
              <a:t>Green Chemistry: Theory and Practice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,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Oxford University Press, New York, 1998, pp. 8–9.</a:t>
            </a:r>
            <a:endParaRPr kumimoji="0" lang="tr-TR" sz="800" b="0" i="0" u="none" strike="noStrike" kern="0" cap="none" spc="0" normalizeH="0" baseline="0" noProof="0" dirty="0">
              <a:ln>
                <a:noFill/>
              </a:ln>
              <a:solidFill>
                <a:srgbClr val="A5A5A5">
                  <a:lumMod val="75000"/>
                </a:srgbClr>
              </a:solidFill>
              <a:effectLst/>
              <a:uLnTx/>
              <a:uFillTx/>
              <a:latin typeface="Times-Roman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D.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Finster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, J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Whitford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and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J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Fortunak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</a:t>
            </a:r>
            <a:r>
              <a:rPr kumimoji="0" lang="tr-TR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«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How to Create a Safer and More Sustainable Lab</a:t>
            </a:r>
            <a:r>
              <a:rPr kumimoji="0" lang="tr-TR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Through Green Chemistry”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ACS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Webinars</a:t>
            </a:r>
            <a:endParaRPr kumimoji="0" lang="tr-TR" sz="1800" b="0" i="1" u="none" strike="noStrike" kern="0" cap="none" spc="0" normalizeH="0" baseline="0" noProof="0" dirty="0">
              <a:ln>
                <a:noFill/>
              </a:ln>
              <a:solidFill>
                <a:srgbClr val="A5A5A5">
                  <a:lumMod val="75000"/>
                </a:srgbClr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515FA8-49C1-4E4E-9356-8182F4809B0F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785813" y="214313"/>
            <a:ext cx="7829550" cy="1143000"/>
          </a:xfrm>
        </p:spPr>
        <p:txBody>
          <a:bodyPr/>
          <a:lstStyle/>
          <a:p>
            <a:pPr lvl="0">
              <a:defRPr/>
            </a:pPr>
            <a:r>
              <a:rPr lang="tr-TR" dirty="0">
                <a:solidFill>
                  <a:schemeClr val="bg1"/>
                </a:solidFill>
              </a:rPr>
              <a:t>Yeşil Kimyanın on iki prensibi </a:t>
            </a:r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385763" y="2044700"/>
            <a:ext cx="8229600" cy="431165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12. </a:t>
            </a:r>
            <a:r>
              <a:rPr lang="tr-TR" sz="2000" dirty="0"/>
              <a:t>Kaza ihtimalini minimize etme.</a:t>
            </a:r>
            <a:r>
              <a:rPr lang="en-US" sz="2000" dirty="0"/>
              <a:t> </a:t>
            </a:r>
            <a:r>
              <a:rPr lang="tr-TR" sz="2000" dirty="0"/>
              <a:t>Yayılma, patlama ve yangın gibi kaza ihtimalini azaltmak için en uygun kimyasal işlemlerin ve kimyasalların seçilmesi gerekir.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Yeşil kimyanın amacı doğayı korumaktır ama bu amaç aynı zamanda laboratuvar ve üretim </a:t>
            </a:r>
            <a:r>
              <a:rPr lang="tr-TR" sz="2400" dirty="0" err="1"/>
              <a:t>tesisininden</a:t>
            </a:r>
            <a:r>
              <a:rPr lang="tr-TR" sz="2400" dirty="0"/>
              <a:t> çalışanlar için daha güvenli olmasını sağlamaktadır.</a:t>
            </a:r>
          </a:p>
          <a:p>
            <a:pPr marL="0" indent="0" algn="ctr">
              <a:buNone/>
            </a:pPr>
            <a:r>
              <a:rPr lang="tr-TR" sz="2400" dirty="0">
                <a:solidFill>
                  <a:srgbClr val="00B050"/>
                </a:solidFill>
              </a:rPr>
              <a:t>Yeşil kimya </a:t>
            </a:r>
            <a:r>
              <a:rPr lang="tr-TR" sz="2400" dirty="0"/>
              <a:t>	</a:t>
            </a:r>
            <a:r>
              <a:rPr lang="tr-TR" sz="2400" dirty="0">
                <a:solidFill>
                  <a:schemeClr val="accent1"/>
                </a:solidFill>
              </a:rPr>
              <a:t>güvenli kimyadır</a:t>
            </a:r>
          </a:p>
          <a:p>
            <a:pPr marL="0" indent="0" algn="ctr">
              <a:buNone/>
            </a:pPr>
            <a:r>
              <a:rPr lang="tr-TR" sz="2400" dirty="0"/>
              <a:t>ve</a:t>
            </a:r>
          </a:p>
          <a:p>
            <a:pPr marL="0" indent="0" algn="ctr">
              <a:buNone/>
            </a:pPr>
            <a:r>
              <a:rPr lang="tr-TR" sz="2400" dirty="0">
                <a:solidFill>
                  <a:schemeClr val="accent1"/>
                </a:solidFill>
              </a:rPr>
              <a:t>Güvenli kimya      </a:t>
            </a:r>
            <a:r>
              <a:rPr lang="tr-TR" sz="2400" dirty="0">
                <a:solidFill>
                  <a:srgbClr val="00B050"/>
                </a:solidFill>
              </a:rPr>
              <a:t>yeşil kimyadır.</a:t>
            </a:r>
            <a:endParaRPr lang="tr-TR" sz="2000" dirty="0">
              <a:solidFill>
                <a:srgbClr val="00B050"/>
              </a:solidFill>
            </a:endParaRPr>
          </a:p>
          <a:p>
            <a:pPr>
              <a:buNone/>
            </a:pPr>
            <a:endParaRPr lang="tr-TR" sz="2000" dirty="0"/>
          </a:p>
          <a:p>
            <a:pPr>
              <a:buNone/>
            </a:pPr>
            <a:endParaRPr lang="tr-TR" sz="2000" dirty="0"/>
          </a:p>
          <a:p>
            <a:pPr>
              <a:buNone/>
            </a:pPr>
            <a:endParaRPr lang="tr-TR" sz="2000" dirty="0"/>
          </a:p>
          <a:p>
            <a:pPr>
              <a:buNone/>
            </a:pPr>
            <a:br>
              <a:rPr lang="tr-TR" sz="2000" dirty="0"/>
            </a:br>
            <a:endParaRPr lang="fr-FR" sz="2000" dirty="0">
              <a:solidFill>
                <a:srgbClr val="879504"/>
              </a:solidFill>
            </a:endParaRPr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AD220BA8-684B-439B-B9C4-A4AC9E3566EC}"/>
              </a:ext>
            </a:extLst>
          </p:cNvPr>
          <p:cNvSpPr/>
          <p:nvPr/>
        </p:nvSpPr>
        <p:spPr>
          <a:xfrm>
            <a:off x="0" y="6519446"/>
            <a:ext cx="63001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P.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Anastas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and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J. Warner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Italic"/>
              </a:rPr>
              <a:t>Green Chemistry: Theory and Practice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,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Oxford University Press, New York, 1998, pp. 8–9.</a:t>
            </a:r>
            <a:endParaRPr kumimoji="0" lang="tr-TR" sz="800" b="0" i="0" u="none" strike="noStrike" kern="0" cap="none" spc="0" normalizeH="0" baseline="0" noProof="0" dirty="0">
              <a:ln>
                <a:noFill/>
              </a:ln>
              <a:solidFill>
                <a:srgbClr val="A5A5A5">
                  <a:lumMod val="75000"/>
                </a:srgbClr>
              </a:solidFill>
              <a:effectLst/>
              <a:uLnTx/>
              <a:uFillTx/>
              <a:latin typeface="Times-Roman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D.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Finster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, J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Whitford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and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J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Fortunak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</a:t>
            </a:r>
            <a:r>
              <a:rPr kumimoji="0" lang="tr-TR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«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How to Create a Safer and More Sustainable Lab</a:t>
            </a:r>
            <a:r>
              <a:rPr kumimoji="0" lang="tr-TR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Through Green Chemistry”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ACS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Webinars</a:t>
            </a:r>
            <a:endParaRPr kumimoji="0" lang="tr-TR" sz="1800" b="0" i="1" u="none" strike="noStrike" kern="0" cap="none" spc="0" normalizeH="0" baseline="0" noProof="0" dirty="0">
              <a:ln>
                <a:noFill/>
              </a:ln>
              <a:solidFill>
                <a:srgbClr val="A5A5A5">
                  <a:lumMod val="75000"/>
                </a:srgb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390614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1314" y="1167501"/>
            <a:ext cx="8229600" cy="4525963"/>
          </a:xfrm>
        </p:spPr>
        <p:txBody>
          <a:bodyPr/>
          <a:lstStyle/>
          <a:p>
            <a:r>
              <a:rPr lang="tr-TR" sz="2400" dirty="0"/>
              <a:t>S. </a:t>
            </a:r>
            <a:r>
              <a:rPr lang="tr-TR" sz="2400" dirty="0" err="1"/>
              <a:t>Armenta</a:t>
            </a:r>
            <a:r>
              <a:rPr lang="tr-TR" sz="2400" dirty="0"/>
              <a:t>, S. </a:t>
            </a:r>
            <a:r>
              <a:rPr lang="tr-TR" sz="2400" dirty="0" err="1"/>
              <a:t>Garrigues</a:t>
            </a:r>
            <a:r>
              <a:rPr lang="tr-TR" sz="2400" dirty="0"/>
              <a:t>, M. De la </a:t>
            </a:r>
            <a:r>
              <a:rPr lang="tr-TR" sz="2400" dirty="0" err="1"/>
              <a:t>Guardia</a:t>
            </a:r>
            <a:r>
              <a:rPr lang="tr-TR" sz="2400" dirty="0"/>
              <a:t> (2008), “</a:t>
            </a:r>
            <a:r>
              <a:rPr lang="tr-TR" sz="2400" dirty="0" err="1"/>
              <a:t>Green</a:t>
            </a:r>
            <a:r>
              <a:rPr lang="tr-TR" sz="2400" dirty="0"/>
              <a:t> </a:t>
            </a:r>
            <a:r>
              <a:rPr lang="tr-TR" sz="2400" dirty="0" err="1"/>
              <a:t>Analytical</a:t>
            </a:r>
            <a:r>
              <a:rPr lang="tr-TR" sz="2400" dirty="0"/>
              <a:t> </a:t>
            </a:r>
            <a:r>
              <a:rPr lang="tr-TR" sz="2400" dirty="0" err="1"/>
              <a:t>Chemistry</a:t>
            </a:r>
            <a:r>
              <a:rPr lang="tr-TR" sz="2400" dirty="0"/>
              <a:t>” </a:t>
            </a:r>
            <a:r>
              <a:rPr lang="tr-TR" sz="2400" i="1" dirty="0" err="1"/>
              <a:t>Trends</a:t>
            </a:r>
            <a:r>
              <a:rPr lang="tr-TR" sz="2400" i="1" dirty="0"/>
              <a:t> in </a:t>
            </a:r>
            <a:r>
              <a:rPr lang="tr-TR" sz="2400" i="1" dirty="0" err="1"/>
              <a:t>Analytical</a:t>
            </a:r>
            <a:r>
              <a:rPr lang="tr-TR" sz="2400" i="1" dirty="0"/>
              <a:t> </a:t>
            </a:r>
            <a:r>
              <a:rPr lang="tr-TR" sz="2400" i="1" dirty="0" err="1"/>
              <a:t>Chemistry</a:t>
            </a:r>
            <a:r>
              <a:rPr lang="tr-TR" sz="2400" dirty="0"/>
              <a:t>, 27(6), 497-511. </a:t>
            </a:r>
          </a:p>
          <a:p>
            <a:r>
              <a:rPr lang="tr-TR" sz="2400" dirty="0"/>
              <a:t>J. </a:t>
            </a:r>
            <a:r>
              <a:rPr lang="tr-TR" sz="2400" dirty="0" err="1"/>
              <a:t>Kovel</a:t>
            </a:r>
            <a:r>
              <a:rPr lang="tr-TR" sz="2400" dirty="0"/>
              <a:t>, Doğanın Düşmanı, Metis </a:t>
            </a:r>
            <a:r>
              <a:rPr lang="tr-TR" sz="2400" dirty="0" err="1"/>
              <a:t>yayınları:İstanbul</a:t>
            </a:r>
            <a:r>
              <a:rPr lang="tr-TR" sz="2400" dirty="0"/>
              <a:t>, 2005, p23.</a:t>
            </a:r>
          </a:p>
          <a:p>
            <a:r>
              <a:rPr lang="tr-TR" sz="2400" dirty="0"/>
              <a:t>M. </a:t>
            </a:r>
            <a:r>
              <a:rPr lang="tr-TR" sz="2400" dirty="0" err="1"/>
              <a:t>Tobiszewski</a:t>
            </a:r>
            <a:r>
              <a:rPr lang="tr-TR" sz="2400" dirty="0"/>
              <a:t>, A. </a:t>
            </a:r>
            <a:r>
              <a:rPr lang="tr-TR" sz="2400" dirty="0" err="1"/>
              <a:t>Mechlinska</a:t>
            </a:r>
            <a:r>
              <a:rPr lang="tr-TR" sz="2400" dirty="0"/>
              <a:t>, J. </a:t>
            </a:r>
            <a:r>
              <a:rPr lang="tr-TR" sz="2400" dirty="0" err="1"/>
              <a:t>Namiesnik</a:t>
            </a:r>
            <a:r>
              <a:rPr lang="tr-TR" sz="2400" dirty="0"/>
              <a:t> (2010), “</a:t>
            </a:r>
            <a:r>
              <a:rPr lang="tr-TR" sz="2400" dirty="0" err="1"/>
              <a:t>Green</a:t>
            </a:r>
            <a:r>
              <a:rPr lang="tr-TR" sz="2400" dirty="0"/>
              <a:t> </a:t>
            </a:r>
            <a:r>
              <a:rPr lang="tr-TR" sz="2400" dirty="0" err="1"/>
              <a:t>analytical</a:t>
            </a:r>
            <a:r>
              <a:rPr lang="tr-TR" sz="2400" dirty="0"/>
              <a:t> </a:t>
            </a:r>
            <a:r>
              <a:rPr lang="tr-TR" sz="2400" dirty="0" err="1"/>
              <a:t>chemistry</a:t>
            </a:r>
            <a:r>
              <a:rPr lang="tr-TR" sz="2400" dirty="0"/>
              <a:t> – </a:t>
            </a:r>
            <a:r>
              <a:rPr lang="tr-TR" sz="2400" dirty="0" err="1"/>
              <a:t>theory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practice</a:t>
            </a:r>
            <a:r>
              <a:rPr lang="tr-TR" sz="2400" dirty="0"/>
              <a:t>” </a:t>
            </a:r>
            <a:r>
              <a:rPr lang="tr-TR" sz="2400" i="1" dirty="0" err="1"/>
              <a:t>Chemical</a:t>
            </a:r>
            <a:r>
              <a:rPr lang="tr-TR" sz="2400" i="1" dirty="0"/>
              <a:t> </a:t>
            </a:r>
            <a:r>
              <a:rPr lang="tr-TR" sz="2400" i="1" dirty="0" err="1"/>
              <a:t>Society</a:t>
            </a:r>
            <a:r>
              <a:rPr lang="tr-TR" sz="2400" i="1" dirty="0"/>
              <a:t> </a:t>
            </a:r>
            <a:r>
              <a:rPr lang="tr-TR" sz="2400" i="1" dirty="0" err="1"/>
              <a:t>Reviews</a:t>
            </a:r>
            <a:r>
              <a:rPr lang="tr-TR" sz="2400" dirty="0"/>
              <a:t>, 39, 2869-2878.</a:t>
            </a:r>
          </a:p>
          <a:p>
            <a:r>
              <a:rPr lang="tr-TR" sz="2400" dirty="0"/>
              <a:t>P. T.  </a:t>
            </a:r>
            <a:r>
              <a:rPr lang="tr-TR" sz="2400" dirty="0" err="1"/>
              <a:t>Anastas</a:t>
            </a:r>
            <a:r>
              <a:rPr lang="tr-TR" sz="2400" dirty="0"/>
              <a:t>, J. C. Warner, </a:t>
            </a:r>
            <a:r>
              <a:rPr lang="tr-TR" sz="2400" dirty="0" err="1"/>
              <a:t>Green</a:t>
            </a:r>
            <a:r>
              <a:rPr lang="tr-TR" sz="2400" dirty="0"/>
              <a:t> </a:t>
            </a:r>
            <a:r>
              <a:rPr lang="tr-TR" sz="2400" dirty="0" err="1"/>
              <a:t>Chemistry</a:t>
            </a:r>
            <a:r>
              <a:rPr lang="tr-TR" sz="2400" dirty="0"/>
              <a:t>: </a:t>
            </a:r>
            <a:r>
              <a:rPr lang="tr-TR" sz="2400" dirty="0" err="1"/>
              <a:t>Theory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Practice</a:t>
            </a:r>
            <a:r>
              <a:rPr lang="tr-TR" sz="2400" dirty="0"/>
              <a:t>, Oxford </a:t>
            </a:r>
            <a:r>
              <a:rPr lang="tr-TR" sz="2400" dirty="0" err="1"/>
              <a:t>University</a:t>
            </a:r>
            <a:r>
              <a:rPr lang="tr-TR" sz="2400" dirty="0"/>
              <a:t> </a:t>
            </a:r>
            <a:r>
              <a:rPr lang="tr-TR" sz="2400" dirty="0" err="1"/>
              <a:t>Press</a:t>
            </a:r>
            <a:r>
              <a:rPr lang="tr-TR" sz="2400" dirty="0"/>
              <a:t>: New York, 1998.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2400" dirty="0"/>
              <a:t>D. </a:t>
            </a:r>
            <a:r>
              <a:rPr lang="tr-TR" sz="2400" dirty="0" err="1"/>
              <a:t>Finster</a:t>
            </a:r>
            <a:r>
              <a:rPr lang="tr-TR" sz="2400" dirty="0"/>
              <a:t>, J </a:t>
            </a:r>
            <a:r>
              <a:rPr lang="tr-TR" sz="2400" dirty="0" err="1"/>
              <a:t>Whitford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J </a:t>
            </a:r>
            <a:r>
              <a:rPr lang="tr-TR" sz="2400" dirty="0" err="1"/>
              <a:t>Fortunak</a:t>
            </a:r>
            <a:r>
              <a:rPr lang="tr-TR" sz="2400" dirty="0"/>
              <a:t>. «</a:t>
            </a:r>
            <a:r>
              <a:rPr lang="en-US" sz="2400" dirty="0"/>
              <a:t>How to Create a Safer and More Sustainable Lab</a:t>
            </a:r>
            <a:r>
              <a:rPr lang="tr-TR" sz="2400" dirty="0"/>
              <a:t> </a:t>
            </a:r>
            <a:r>
              <a:rPr lang="en-US" sz="2400" dirty="0"/>
              <a:t>Through Green Chemistry”</a:t>
            </a:r>
            <a:r>
              <a:rPr lang="tr-TR" sz="2400" dirty="0"/>
              <a:t>. ACS </a:t>
            </a:r>
            <a:r>
              <a:rPr lang="tr-TR" sz="2400" dirty="0" err="1"/>
              <a:t>Webinars</a:t>
            </a:r>
            <a:endParaRPr lang="tr-TR" sz="2400" dirty="0"/>
          </a:p>
          <a:p>
            <a:endParaRPr lang="tr-TR" sz="2400" dirty="0"/>
          </a:p>
          <a:p>
            <a:endParaRPr lang="tr-TR" sz="2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428875" y="274638"/>
            <a:ext cx="6257925" cy="1143000"/>
          </a:xfrm>
        </p:spPr>
        <p:txBody>
          <a:bodyPr/>
          <a:lstStyle/>
          <a:p>
            <a:pPr algn="l"/>
            <a:r>
              <a:rPr lang="tr-TR" dirty="0"/>
              <a:t>Sürdürülebilir kalkınma</a:t>
            </a:r>
            <a:endParaRPr lang="fr-FR" dirty="0">
              <a:solidFill>
                <a:srgbClr val="879504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428875" y="1600200"/>
            <a:ext cx="6257925" cy="4525963"/>
          </a:xfrm>
        </p:spPr>
        <p:txBody>
          <a:bodyPr/>
          <a:lstStyle/>
          <a:p>
            <a:r>
              <a:rPr lang="tr-TR" dirty="0"/>
              <a:t>Gelecek kuşakların kendi ihtiyaçlarını karşılayabilmelerini tehlikeye sokmadan günümüzün ihtiyaçlarını karşılayabilecek bir kalkınma</a:t>
            </a:r>
            <a:r>
              <a:rPr lang="fr-FR" dirty="0">
                <a:solidFill>
                  <a:srgbClr val="879504"/>
                </a:solidFill>
              </a:rPr>
              <a:t>. </a:t>
            </a:r>
            <a:r>
              <a:rPr lang="tr-TR" dirty="0">
                <a:solidFill>
                  <a:srgbClr val="879504"/>
                </a:solidFill>
              </a:rPr>
              <a:t> </a:t>
            </a:r>
            <a:r>
              <a:rPr lang="tr-TR" i="1" dirty="0">
                <a:solidFill>
                  <a:srgbClr val="879504"/>
                </a:solidFill>
              </a:rPr>
              <a:t>(Ortak Geleceğimiz)</a:t>
            </a:r>
            <a:endParaRPr lang="fr-FR" i="1" dirty="0">
              <a:solidFill>
                <a:srgbClr val="879504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A501CF-6161-47D4-8D5A-FE5EA3D6CC11}" type="slidenum">
              <a:rPr lang="fr-FR" smtClean="0"/>
              <a:t>2</a:t>
            </a:fld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Resim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2000240"/>
            <a:ext cx="7643866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sx="1000" sy="1000" algn="ctr" rotWithShape="0">
              <a:srgbClr val="000000"/>
            </a:outerShdw>
          </a:effectLst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3108" y="6457890"/>
            <a:ext cx="46135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Şekil1 : Sürdürülebilir kalkınmanın üç ayağı</a:t>
            </a:r>
            <a:endParaRPr kumimoji="0" lang="tr-T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500034" y="2000240"/>
            <a:ext cx="828680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/>
              <a:t>Yeşil kimya, kimyasalların </a:t>
            </a:r>
            <a:r>
              <a:rPr lang="tr-TR" sz="3200" dirty="0" err="1"/>
              <a:t>üretilmi</a:t>
            </a:r>
            <a:r>
              <a:rPr lang="tr-TR" sz="3200" dirty="0"/>
              <a:t> ve </a:t>
            </a:r>
            <a:r>
              <a:rPr lang="tr-TR" sz="3200" dirty="0" err="1"/>
              <a:t>kullanılmı</a:t>
            </a:r>
            <a:r>
              <a:rPr lang="tr-TR" sz="3200" dirty="0"/>
              <a:t> sırasında insan sağlığına ve çevreye zararı ortadan kaldıran yöntemlerin tasarımı ve kullanımıdır.</a:t>
            </a:r>
          </a:p>
        </p:txBody>
      </p:sp>
      <p:sp>
        <p:nvSpPr>
          <p:cNvPr id="6" name="5 Dikdörtgen"/>
          <p:cNvSpPr/>
          <p:nvPr/>
        </p:nvSpPr>
        <p:spPr>
          <a:xfrm>
            <a:off x="1285852" y="357166"/>
            <a:ext cx="6000792" cy="769441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r>
              <a:rPr lang="tr-TR" sz="4400" dirty="0">
                <a:solidFill>
                  <a:schemeClr val="bg1"/>
                </a:solidFill>
                <a:latin typeface="+mj-lt"/>
              </a:rPr>
              <a:t>Yeşil Kimya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1285852" y="357166"/>
            <a:ext cx="6000792" cy="769441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r>
              <a:rPr lang="tr-TR" sz="4400" dirty="0">
                <a:solidFill>
                  <a:schemeClr val="bg1"/>
                </a:solidFill>
                <a:latin typeface="+mj-lt"/>
              </a:rPr>
              <a:t>Yeşil Kimya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pic>
        <p:nvPicPr>
          <p:cNvPr id="5" name="4 Resim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143116"/>
            <a:ext cx="7715304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428596" y="6211669"/>
            <a:ext cx="82153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Şekil: Evrensel bazda dünya nüfusu ile kimyasal madde üretiminin karşılaştırılması.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Varsayım: kimyasal madde üretimi yılda %3 artarken, dünya nüfusu %0,77 artacaktır</a:t>
            </a:r>
            <a:endParaRPr kumimoji="0" lang="tr-T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515FA8-49C1-4E4E-9356-8182F4809B0F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785813" y="214313"/>
            <a:ext cx="7829550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tr-TR" dirty="0">
                <a:solidFill>
                  <a:schemeClr val="bg1"/>
                </a:solidFill>
              </a:rPr>
              <a:t>Yeşil Kimyanın on iki prensibi </a:t>
            </a:r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457200" y="2117725"/>
            <a:ext cx="8229600" cy="4311650"/>
          </a:xfrm>
        </p:spPr>
        <p:txBody>
          <a:bodyPr/>
          <a:lstStyle/>
          <a:p>
            <a:pPr>
              <a:buAutoNum type="arabicPeriod"/>
            </a:pPr>
            <a:r>
              <a:rPr lang="tr-TR" sz="2000" dirty="0"/>
              <a:t>Atıkları önleme</a:t>
            </a:r>
            <a:r>
              <a:rPr lang="en-US" sz="2000" dirty="0"/>
              <a:t>. </a:t>
            </a:r>
            <a:r>
              <a:rPr lang="tr-TR" sz="2000" dirty="0"/>
              <a:t>Atık çıkarmayacak kimyasal sentez yöntemlerinin </a:t>
            </a:r>
            <a:r>
              <a:rPr lang="tr-TR" sz="2000" dirty="0" err="1"/>
              <a:t>dizay</a:t>
            </a:r>
            <a:r>
              <a:rPr lang="tr-TR" sz="2000" dirty="0"/>
              <a:t> edilmesi. Atıkları işleme veya temizlemektense hiç atık çıkarmamak daha iyidir.</a:t>
            </a:r>
          </a:p>
          <a:p>
            <a:pPr marL="0" indent="0">
              <a:buNone/>
            </a:pPr>
            <a:endParaRPr lang="tr-TR" sz="2000" dirty="0"/>
          </a:p>
          <a:p>
            <a:pPr algn="ctr"/>
            <a:r>
              <a:rPr lang="tr-TR" sz="2000" dirty="0"/>
              <a:t>Atıklar insanlara ve çevreye zarar verebilir.</a:t>
            </a:r>
          </a:p>
          <a:p>
            <a:endParaRPr lang="tr-TR" sz="2000" dirty="0"/>
          </a:p>
          <a:p>
            <a:pPr marL="0" indent="0">
              <a:buNone/>
            </a:pPr>
            <a:r>
              <a:rPr lang="en-US" sz="2000" dirty="0"/>
              <a:t> </a:t>
            </a:r>
            <a:endParaRPr lang="tr-TR" sz="2000" dirty="0"/>
          </a:p>
          <a:p>
            <a:endParaRPr lang="tr-TR" sz="2000" dirty="0"/>
          </a:p>
          <a:p>
            <a:endParaRPr lang="tr-TR" sz="2000" dirty="0"/>
          </a:p>
          <a:p>
            <a:endParaRPr lang="tr-TR" sz="2000" dirty="0"/>
          </a:p>
          <a:p>
            <a:pPr algn="ctr"/>
            <a:r>
              <a:rPr lang="tr-TR" sz="2000" dirty="0"/>
              <a:t>Daha az atık		Daha güvenli çalışma ortamı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5B7A7227-0BBF-4215-9C28-31D1BCB21E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3848" y="4241202"/>
            <a:ext cx="2520280" cy="1254334"/>
          </a:xfrm>
          <a:prstGeom prst="rect">
            <a:avLst/>
          </a:prstGeom>
        </p:spPr>
      </p:pic>
      <p:cxnSp>
        <p:nvCxnSpPr>
          <p:cNvPr id="8" name="Düz Ok Bağlayıcısı 7">
            <a:extLst>
              <a:ext uri="{FF2B5EF4-FFF2-40B4-BE49-F238E27FC236}">
                <a16:creationId xmlns:a16="http://schemas.microsoft.com/office/drawing/2014/main" id="{D1EA534B-3D01-4014-A2C4-A3EE84E50B72}"/>
              </a:ext>
            </a:extLst>
          </p:cNvPr>
          <p:cNvCxnSpPr/>
          <p:nvPr/>
        </p:nvCxnSpPr>
        <p:spPr>
          <a:xfrm>
            <a:off x="3707904" y="5877272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ikdörtgen 8">
            <a:extLst>
              <a:ext uri="{FF2B5EF4-FFF2-40B4-BE49-F238E27FC236}">
                <a16:creationId xmlns:a16="http://schemas.microsoft.com/office/drawing/2014/main" id="{2446A442-9C04-439E-8D71-CF39382BDA13}"/>
              </a:ext>
            </a:extLst>
          </p:cNvPr>
          <p:cNvSpPr/>
          <p:nvPr/>
        </p:nvSpPr>
        <p:spPr>
          <a:xfrm>
            <a:off x="0" y="6474410"/>
            <a:ext cx="63001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P.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Anastas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and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J. Warner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Italic"/>
              </a:rPr>
              <a:t>Green Chemistry: Theory and Practice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,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Oxford University Press, New York, 1998, pp. 8–9.</a:t>
            </a:r>
            <a:endParaRPr kumimoji="0" lang="tr-TR" sz="800" b="0" i="0" u="none" strike="noStrike" kern="0" cap="none" spc="0" normalizeH="0" baseline="0" noProof="0" dirty="0">
              <a:ln>
                <a:noFill/>
              </a:ln>
              <a:solidFill>
                <a:srgbClr val="A5A5A5">
                  <a:lumMod val="75000"/>
                </a:srgbClr>
              </a:solidFill>
              <a:effectLst/>
              <a:uLnTx/>
              <a:uFillTx/>
              <a:latin typeface="Times-Roman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D.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Finster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, J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Whitford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and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J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Fortunak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</a:t>
            </a:r>
            <a:r>
              <a:rPr kumimoji="0" lang="tr-TR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«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How to Create a Safer and More Sustainable Lab</a:t>
            </a:r>
            <a:r>
              <a:rPr kumimoji="0" lang="tr-TR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Through Green Chemistry”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ACS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Webinars</a:t>
            </a:r>
            <a:endParaRPr kumimoji="0" lang="tr-TR" sz="1800" b="0" i="1" u="none" strike="noStrike" kern="0" cap="none" spc="0" normalizeH="0" baseline="0" noProof="0" dirty="0">
              <a:ln>
                <a:noFill/>
              </a:ln>
              <a:solidFill>
                <a:srgbClr val="A5A5A5">
                  <a:lumMod val="75000"/>
                </a:srgb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360643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515FA8-49C1-4E4E-9356-8182F4809B0F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785813" y="214313"/>
            <a:ext cx="7829550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tr-TR" dirty="0">
                <a:solidFill>
                  <a:schemeClr val="bg1"/>
                </a:solidFill>
              </a:rPr>
              <a:t>Yeşil Kimyanın on iki prensibi </a:t>
            </a:r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-54260" y="1844824"/>
            <a:ext cx="9252520" cy="5286374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2. </a:t>
            </a:r>
            <a:r>
              <a:rPr lang="tr-TR" sz="2000" dirty="0"/>
              <a:t>Daha güvenli kimyasalların ve ürünlerin tasarlanması. Tam olarak istenen etkiye sahip ama aynı zamanda çok az </a:t>
            </a:r>
            <a:r>
              <a:rPr lang="tr-TR" sz="2000" dirty="0" err="1"/>
              <a:t>toksik</a:t>
            </a:r>
            <a:r>
              <a:rPr lang="tr-TR" sz="2000" dirty="0"/>
              <a:t> olan veya hiç </a:t>
            </a:r>
            <a:r>
              <a:rPr lang="tr-TR" sz="2000" dirty="0" err="1"/>
              <a:t>toksik</a:t>
            </a:r>
            <a:r>
              <a:rPr lang="tr-TR" sz="2000" dirty="0"/>
              <a:t> olmayan kimyasal ürünler tasarlanmalıdır.</a:t>
            </a:r>
            <a:endParaRPr lang="en-US" sz="2000" dirty="0"/>
          </a:p>
          <a:p>
            <a:pPr marL="0" indent="0">
              <a:buNone/>
            </a:pPr>
            <a:r>
              <a:rPr lang="tr-TR" sz="2000" i="1" dirty="0"/>
              <a:t>Daha düşük </a:t>
            </a:r>
            <a:r>
              <a:rPr lang="tr-TR" sz="2000" i="1" dirty="0" err="1"/>
              <a:t>toksisiteye</a:t>
            </a:r>
            <a:r>
              <a:rPr lang="tr-TR" sz="2000" i="1" dirty="0"/>
              <a:t> sahip maddeler		</a:t>
            </a:r>
            <a:r>
              <a:rPr lang="tr-TR" sz="2000" dirty="0"/>
              <a:t> Daha güvenli çalışma ortamı</a:t>
            </a:r>
            <a:endParaRPr lang="tr-TR" sz="2000" i="1" dirty="0"/>
          </a:p>
          <a:p>
            <a:pPr marL="0" indent="0">
              <a:buNone/>
            </a:pPr>
            <a:endParaRPr lang="tr-TR" sz="2000" i="1" dirty="0"/>
          </a:p>
          <a:p>
            <a:pPr marL="0" indent="0">
              <a:buNone/>
            </a:pPr>
            <a:r>
              <a:rPr lang="en-US" sz="2000" b="1" dirty="0"/>
              <a:t>3. </a:t>
            </a:r>
            <a:r>
              <a:rPr lang="tr-TR" sz="2000" dirty="0"/>
              <a:t>Daha az zararlı kimyasal  sentezlerin tasarlanması. Sentez sırasında çevreye ve insana daha az </a:t>
            </a:r>
            <a:r>
              <a:rPr lang="tr-TR" sz="2000" dirty="0" err="1"/>
              <a:t>toksik</a:t>
            </a:r>
            <a:r>
              <a:rPr lang="tr-TR" sz="2000" dirty="0"/>
              <a:t> olan veya hiç </a:t>
            </a:r>
            <a:r>
              <a:rPr lang="tr-TR" sz="2000" dirty="0" err="1"/>
              <a:t>toksik</a:t>
            </a:r>
            <a:r>
              <a:rPr lang="tr-TR" sz="2000" dirty="0"/>
              <a:t> olmayan maddeler kullanılmalıdır.</a:t>
            </a:r>
          </a:p>
          <a:p>
            <a:pPr marL="0" indent="0">
              <a:buNone/>
            </a:pPr>
            <a:r>
              <a:rPr lang="tr-TR" sz="2000" i="1" dirty="0"/>
              <a:t>Daha düşük </a:t>
            </a:r>
            <a:r>
              <a:rPr lang="tr-TR" sz="2000" i="1" dirty="0" err="1"/>
              <a:t>toksisiteye</a:t>
            </a:r>
            <a:r>
              <a:rPr lang="tr-TR" sz="2000" i="1" dirty="0"/>
              <a:t> sahip maddeler		</a:t>
            </a:r>
            <a:r>
              <a:rPr lang="tr-TR" sz="2000" dirty="0"/>
              <a:t> Daha güvenli çalışma ortamı</a:t>
            </a:r>
            <a:endParaRPr lang="tr-TR" sz="2000" i="1" dirty="0"/>
          </a:p>
          <a:p>
            <a:pPr marL="0" indent="0">
              <a:buNone/>
            </a:pPr>
            <a:endParaRPr lang="tr-TR" sz="2000" i="1" dirty="0"/>
          </a:p>
          <a:p>
            <a:pPr marL="0" indent="0">
              <a:buNone/>
            </a:pPr>
            <a:r>
              <a:rPr lang="en-US" sz="2000" dirty="0"/>
              <a:t>4. </a:t>
            </a:r>
            <a:r>
              <a:rPr lang="tr-TR" sz="2000" dirty="0"/>
              <a:t>Yenilenebilir kaynakların kullanımı.</a:t>
            </a:r>
            <a:r>
              <a:rPr lang="en-US" sz="2000" dirty="0"/>
              <a:t> </a:t>
            </a:r>
            <a:r>
              <a:rPr lang="en-US" sz="2000" dirty="0" err="1"/>
              <a:t>Sınırlı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tükenmekte</a:t>
            </a:r>
            <a:r>
              <a:rPr lang="en-US" sz="2000" dirty="0"/>
              <a:t> </a:t>
            </a:r>
            <a:r>
              <a:rPr lang="en-US" sz="2000" dirty="0" err="1"/>
              <a:t>olan</a:t>
            </a:r>
            <a:r>
              <a:rPr lang="en-US" sz="2000" dirty="0"/>
              <a:t> </a:t>
            </a:r>
            <a:r>
              <a:rPr lang="en-US" sz="2000" dirty="0" err="1"/>
              <a:t>hammaddelerdense</a:t>
            </a:r>
            <a:r>
              <a:rPr lang="en-US" sz="2000" dirty="0"/>
              <a:t> </a:t>
            </a:r>
            <a:r>
              <a:rPr lang="en-US" sz="2000" dirty="0" err="1"/>
              <a:t>yenilenebilir</a:t>
            </a:r>
            <a:r>
              <a:rPr lang="en-US" sz="2000" dirty="0"/>
              <a:t> </a:t>
            </a:r>
            <a:r>
              <a:rPr lang="en-US" sz="2000" dirty="0" err="1"/>
              <a:t>olanlar</a:t>
            </a:r>
            <a:r>
              <a:rPr lang="en-US" sz="2000" dirty="0"/>
              <a:t> </a:t>
            </a:r>
            <a:r>
              <a:rPr lang="en-US" sz="2000" dirty="0" err="1"/>
              <a:t>kullanılmalıdır</a:t>
            </a:r>
            <a:r>
              <a:rPr lang="en-US" sz="2000" dirty="0"/>
              <a:t>. </a:t>
            </a:r>
            <a:r>
              <a:rPr lang="en-US" sz="2000" dirty="0" err="1"/>
              <a:t>Yenilenebilir</a:t>
            </a:r>
            <a:r>
              <a:rPr lang="en-US" sz="2000" dirty="0"/>
              <a:t> </a:t>
            </a:r>
            <a:r>
              <a:rPr lang="en-US" sz="2000" dirty="0" err="1"/>
              <a:t>kaynaklar</a:t>
            </a:r>
            <a:r>
              <a:rPr lang="en-US" sz="2000" dirty="0"/>
              <a:t> </a:t>
            </a:r>
            <a:r>
              <a:rPr lang="en-US" sz="2000" dirty="0" err="1"/>
              <a:t>genellikle</a:t>
            </a:r>
            <a:r>
              <a:rPr lang="en-US" sz="2000" dirty="0"/>
              <a:t> </a:t>
            </a:r>
            <a:r>
              <a:rPr lang="en-US" sz="2000" dirty="0" err="1"/>
              <a:t>tarımsa</a:t>
            </a:r>
            <a:r>
              <a:rPr lang="en-US" sz="2000" dirty="0"/>
              <a:t> </a:t>
            </a:r>
            <a:r>
              <a:rPr lang="en-US" sz="2000" dirty="0" err="1"/>
              <a:t>ürünlerden</a:t>
            </a:r>
            <a:r>
              <a:rPr lang="en-US" sz="2000" dirty="0"/>
              <a:t> </a:t>
            </a:r>
            <a:r>
              <a:rPr lang="en-US" sz="2000" dirty="0" err="1"/>
              <a:t>veya</a:t>
            </a:r>
            <a:r>
              <a:rPr lang="en-US" sz="2000" dirty="0"/>
              <a:t> </a:t>
            </a:r>
            <a:r>
              <a:rPr lang="en-US" sz="2000" dirty="0" err="1"/>
              <a:t>başka</a:t>
            </a:r>
            <a:r>
              <a:rPr lang="en-US" sz="2000" dirty="0"/>
              <a:t> </a:t>
            </a:r>
            <a:r>
              <a:rPr lang="en-US" sz="2000" dirty="0" err="1"/>
              <a:t>işlemler</a:t>
            </a:r>
            <a:r>
              <a:rPr lang="en-US" sz="2000" dirty="0"/>
              <a:t> </a:t>
            </a:r>
            <a:r>
              <a:rPr lang="en-US" sz="2000" dirty="0" err="1"/>
              <a:t>sırasında</a:t>
            </a:r>
            <a:r>
              <a:rPr lang="en-US" sz="2000" dirty="0"/>
              <a:t> </a:t>
            </a:r>
            <a:r>
              <a:rPr lang="en-US" sz="2000" dirty="0" err="1"/>
              <a:t>açığa</a:t>
            </a:r>
            <a:r>
              <a:rPr lang="en-US" sz="2000" dirty="0"/>
              <a:t> </a:t>
            </a:r>
            <a:r>
              <a:rPr lang="en-US" sz="2000" dirty="0" err="1"/>
              <a:t>çıkan</a:t>
            </a:r>
            <a:r>
              <a:rPr lang="en-US" sz="2000" dirty="0"/>
              <a:t> </a:t>
            </a:r>
            <a:r>
              <a:rPr lang="en-US" sz="2000" dirty="0" err="1"/>
              <a:t>atıklar</a:t>
            </a:r>
            <a:r>
              <a:rPr lang="en-US" sz="2000" dirty="0"/>
              <a:t> </a:t>
            </a:r>
            <a:r>
              <a:rPr lang="en-US" sz="2000" dirty="0" err="1"/>
              <a:t>veya</a:t>
            </a:r>
            <a:r>
              <a:rPr lang="en-US" sz="2000" dirty="0"/>
              <a:t> </a:t>
            </a:r>
            <a:r>
              <a:rPr lang="en-US" sz="2000" dirty="0" err="1"/>
              <a:t>yan</a:t>
            </a:r>
            <a:r>
              <a:rPr lang="en-US" sz="2000" dirty="0"/>
              <a:t> </a:t>
            </a:r>
            <a:r>
              <a:rPr lang="en-US" sz="2000" dirty="0" err="1"/>
              <a:t>ürünlerden</a:t>
            </a:r>
            <a:r>
              <a:rPr lang="en-US" sz="2000" dirty="0"/>
              <a:t> </a:t>
            </a:r>
            <a:r>
              <a:rPr lang="en-US" sz="2000" dirty="0" err="1"/>
              <a:t>elde</a:t>
            </a:r>
            <a:r>
              <a:rPr lang="en-US" sz="2000" dirty="0"/>
              <a:t> </a:t>
            </a:r>
            <a:r>
              <a:rPr lang="en-US" sz="2000" dirty="0" err="1"/>
              <a:t>edilirken</a:t>
            </a:r>
            <a:r>
              <a:rPr lang="en-US" sz="2000" dirty="0"/>
              <a:t>, </a:t>
            </a:r>
            <a:r>
              <a:rPr lang="en-US" sz="2000" dirty="0" err="1"/>
              <a:t>Sınırlı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tükenmekte</a:t>
            </a:r>
            <a:r>
              <a:rPr lang="en-US" sz="2000" dirty="0"/>
              <a:t> </a:t>
            </a:r>
            <a:r>
              <a:rPr lang="en-US" sz="2000" dirty="0" err="1"/>
              <a:t>olanlar</a:t>
            </a:r>
            <a:r>
              <a:rPr lang="en-US" sz="2000" dirty="0"/>
              <a:t>  </a:t>
            </a:r>
            <a:r>
              <a:rPr lang="en-US" sz="2000" dirty="0" err="1"/>
              <a:t>fosil</a:t>
            </a:r>
            <a:r>
              <a:rPr lang="en-US" sz="2000" dirty="0"/>
              <a:t> </a:t>
            </a:r>
            <a:r>
              <a:rPr lang="en-US" sz="2000" dirty="0" err="1"/>
              <a:t>yakıtlardan</a:t>
            </a:r>
            <a:r>
              <a:rPr lang="en-US" sz="2000" dirty="0"/>
              <a:t> </a:t>
            </a:r>
            <a:r>
              <a:rPr lang="en-US" sz="2000" dirty="0" err="1"/>
              <a:t>veya</a:t>
            </a:r>
            <a:r>
              <a:rPr lang="en-US" sz="2000" dirty="0"/>
              <a:t> </a:t>
            </a:r>
            <a:r>
              <a:rPr lang="en-US" sz="2000" dirty="0" err="1"/>
              <a:t>madenlerden</a:t>
            </a:r>
            <a:r>
              <a:rPr lang="en-US" sz="2000" dirty="0"/>
              <a:t> </a:t>
            </a:r>
            <a:r>
              <a:rPr lang="en-US" sz="2000" dirty="0" err="1"/>
              <a:t>elde</a:t>
            </a:r>
            <a:r>
              <a:rPr lang="en-US" sz="2000" dirty="0"/>
              <a:t> </a:t>
            </a:r>
            <a:r>
              <a:rPr lang="en-US" sz="2000" dirty="0" err="1"/>
              <a:t>edilmektedir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</p:txBody>
      </p:sp>
      <p:cxnSp>
        <p:nvCxnSpPr>
          <p:cNvPr id="8" name="Düz Ok Bağlayıcısı 7">
            <a:extLst>
              <a:ext uri="{FF2B5EF4-FFF2-40B4-BE49-F238E27FC236}">
                <a16:creationId xmlns:a16="http://schemas.microsoft.com/office/drawing/2014/main" id="{D1EA534B-3D01-4014-A2C4-A3EE84E50B72}"/>
              </a:ext>
            </a:extLst>
          </p:cNvPr>
          <p:cNvCxnSpPr/>
          <p:nvPr/>
        </p:nvCxnSpPr>
        <p:spPr>
          <a:xfrm>
            <a:off x="4373027" y="3068960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>
            <a:extLst>
              <a:ext uri="{FF2B5EF4-FFF2-40B4-BE49-F238E27FC236}">
                <a16:creationId xmlns:a16="http://schemas.microsoft.com/office/drawing/2014/main" id="{24E06925-9EFD-4580-8DBF-338432C5CA88}"/>
              </a:ext>
            </a:extLst>
          </p:cNvPr>
          <p:cNvCxnSpPr/>
          <p:nvPr/>
        </p:nvCxnSpPr>
        <p:spPr>
          <a:xfrm>
            <a:off x="4448560" y="4488011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222D5D7-0B1E-40E3-9B9C-7D23201B246D}"/>
              </a:ext>
            </a:extLst>
          </p:cNvPr>
          <p:cNvSpPr/>
          <p:nvPr/>
        </p:nvSpPr>
        <p:spPr>
          <a:xfrm>
            <a:off x="0" y="6519446"/>
            <a:ext cx="63001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P.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Anastas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and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J. Warner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Italic"/>
              </a:rPr>
              <a:t>Green Chemistry: Theory and Practice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,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Oxford University Press, New York, 1998, pp. 8–9.</a:t>
            </a:r>
            <a:endParaRPr kumimoji="0" lang="tr-TR" sz="800" b="0" i="0" u="none" strike="noStrike" kern="0" cap="none" spc="0" normalizeH="0" baseline="0" noProof="0" dirty="0">
              <a:ln>
                <a:noFill/>
              </a:ln>
              <a:solidFill>
                <a:srgbClr val="A5A5A5">
                  <a:lumMod val="75000"/>
                </a:srgbClr>
              </a:solidFill>
              <a:effectLst/>
              <a:uLnTx/>
              <a:uFillTx/>
              <a:latin typeface="Times-Roman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D.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Finster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, J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Whitford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and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J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Fortunak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</a:t>
            </a:r>
            <a:r>
              <a:rPr kumimoji="0" lang="tr-TR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«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How to Create a Safer and More Sustainable Lab</a:t>
            </a:r>
            <a:r>
              <a:rPr kumimoji="0" lang="tr-TR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Through Green Chemistry”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ACS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Webinars</a:t>
            </a:r>
            <a:endParaRPr kumimoji="0" lang="tr-TR" sz="1800" b="0" i="1" u="none" strike="noStrike" kern="0" cap="none" spc="0" normalizeH="0" baseline="0" noProof="0" dirty="0">
              <a:ln>
                <a:noFill/>
              </a:ln>
              <a:solidFill>
                <a:srgbClr val="A5A5A5">
                  <a:lumMod val="75000"/>
                </a:srgb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79925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515FA8-49C1-4E4E-9356-8182F4809B0F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785813" y="214313"/>
            <a:ext cx="7829550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tr-TR" dirty="0">
                <a:solidFill>
                  <a:schemeClr val="bg1"/>
                </a:solidFill>
              </a:rPr>
              <a:t>Yeşil Kimyanın on iki prensibi </a:t>
            </a:r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457200" y="2117725"/>
            <a:ext cx="8229600" cy="431165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5. </a:t>
            </a:r>
            <a:r>
              <a:rPr lang="tr-TR" sz="2000" dirty="0" err="1"/>
              <a:t>Stokiyometrik</a:t>
            </a:r>
            <a:r>
              <a:rPr lang="tr-TR" sz="2000" dirty="0"/>
              <a:t> reaktiflerdense katalizör kullanımı.</a:t>
            </a:r>
            <a:r>
              <a:rPr lang="en-US" sz="2000" dirty="0"/>
              <a:t> </a:t>
            </a:r>
            <a:r>
              <a:rPr lang="tr-TR" sz="2000" dirty="0"/>
              <a:t>Atıklar katalitik reaksiyonların kullanımı ile azaltılabilir. Katalizörler küçük miktarlarda ve birçok kez kullanılırlar. </a:t>
            </a:r>
            <a:r>
              <a:rPr lang="tr-TR" sz="2000" dirty="0" err="1"/>
              <a:t>Stokiyometrik</a:t>
            </a:r>
            <a:r>
              <a:rPr lang="tr-TR" sz="2000" dirty="0"/>
              <a:t> reaktifler ise büyük miktarlarda ve sadece bir kez kullanılır. Katalizör kullanımı sayesinde reaksiyonlar yüksek basınç ve sıcaklıklarda gerçekleştirilmek zorunda kalınmaz.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i="1" dirty="0"/>
          </a:p>
          <a:p>
            <a:pPr marL="0" indent="0">
              <a:buNone/>
            </a:pPr>
            <a:endParaRPr lang="tr-TR" sz="2000" i="1" dirty="0"/>
          </a:p>
          <a:p>
            <a:pPr marL="0" indent="0">
              <a:buNone/>
            </a:pPr>
            <a:endParaRPr lang="tr-TR" sz="2000" i="1" dirty="0"/>
          </a:p>
          <a:p>
            <a:pPr marL="0" indent="0">
              <a:buNone/>
            </a:pPr>
            <a:endParaRPr lang="tr-TR" sz="2000" i="1" dirty="0"/>
          </a:p>
          <a:p>
            <a:pPr marL="0" indent="0">
              <a:buNone/>
            </a:pPr>
            <a:r>
              <a:rPr lang="tr-TR" sz="2000" i="1" dirty="0"/>
              <a:t>Daha ılıman reaksiyon koşulları 		</a:t>
            </a:r>
            <a:r>
              <a:rPr lang="tr-TR" sz="2000" dirty="0"/>
              <a:t>Daha güvenli çalışma ortamı</a:t>
            </a:r>
            <a:endParaRPr lang="tr-TR" sz="2000" i="1" dirty="0"/>
          </a:p>
          <a:p>
            <a:pPr marL="0" indent="0">
              <a:buNone/>
            </a:pPr>
            <a:endParaRPr lang="tr-TR" sz="2000" i="1" dirty="0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4435D92E-ABB6-4541-ACCC-778F90A97C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1840" y="3789040"/>
            <a:ext cx="2304256" cy="1842513"/>
          </a:xfrm>
          <a:prstGeom prst="rect">
            <a:avLst/>
          </a:prstGeom>
        </p:spPr>
      </p:pic>
      <p:cxnSp>
        <p:nvCxnSpPr>
          <p:cNvPr id="8" name="Düz Ok Bağlayıcısı 7">
            <a:extLst>
              <a:ext uri="{FF2B5EF4-FFF2-40B4-BE49-F238E27FC236}">
                <a16:creationId xmlns:a16="http://schemas.microsoft.com/office/drawing/2014/main" id="{6B7A470A-D190-4439-870D-925D76C4DFEC}"/>
              </a:ext>
            </a:extLst>
          </p:cNvPr>
          <p:cNvCxnSpPr/>
          <p:nvPr/>
        </p:nvCxnSpPr>
        <p:spPr>
          <a:xfrm>
            <a:off x="4067944" y="6093296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ikdörtgen 8">
            <a:extLst>
              <a:ext uri="{FF2B5EF4-FFF2-40B4-BE49-F238E27FC236}">
                <a16:creationId xmlns:a16="http://schemas.microsoft.com/office/drawing/2014/main" id="{11DF5289-178D-42C4-9704-322609E723E8}"/>
              </a:ext>
            </a:extLst>
          </p:cNvPr>
          <p:cNvSpPr/>
          <p:nvPr/>
        </p:nvSpPr>
        <p:spPr>
          <a:xfrm>
            <a:off x="0" y="6519446"/>
            <a:ext cx="63001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P.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Anastas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and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J. Warner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Italic"/>
              </a:rPr>
              <a:t>Green Chemistry: Theory and Practice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,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Oxford University Press, New York, 1998, pp. 8–9.</a:t>
            </a:r>
            <a:endParaRPr kumimoji="0" lang="tr-TR" sz="800" b="0" i="0" u="none" strike="noStrike" kern="0" cap="none" spc="0" normalizeH="0" baseline="0" noProof="0" dirty="0">
              <a:ln>
                <a:noFill/>
              </a:ln>
              <a:solidFill>
                <a:srgbClr val="A5A5A5">
                  <a:lumMod val="75000"/>
                </a:srgbClr>
              </a:solidFill>
              <a:effectLst/>
              <a:uLnTx/>
              <a:uFillTx/>
              <a:latin typeface="Times-Roman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D.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Finster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, J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Whitford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and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J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Fortunak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</a:t>
            </a:r>
            <a:r>
              <a:rPr kumimoji="0" lang="tr-TR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«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How to Create a Safer and More Sustainable Lab</a:t>
            </a:r>
            <a:r>
              <a:rPr kumimoji="0" lang="tr-TR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Through Green Chemistry”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ACS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Webinars</a:t>
            </a:r>
            <a:endParaRPr kumimoji="0" lang="tr-TR" sz="1800" b="0" i="1" u="none" strike="noStrike" kern="0" cap="none" spc="0" normalizeH="0" baseline="0" noProof="0" dirty="0">
              <a:ln>
                <a:noFill/>
              </a:ln>
              <a:solidFill>
                <a:srgbClr val="A5A5A5">
                  <a:lumMod val="75000"/>
                </a:srgb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697794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515FA8-49C1-4E4E-9356-8182F4809B0F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785813" y="214313"/>
            <a:ext cx="7829550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tr-TR" dirty="0">
                <a:solidFill>
                  <a:schemeClr val="bg1"/>
                </a:solidFill>
              </a:rPr>
              <a:t>Yeşil Kimyanın on iki prensibi </a:t>
            </a:r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8FBB2AB5-525A-4226-8A62-F4598364CBFD}"/>
              </a:ext>
            </a:extLst>
          </p:cNvPr>
          <p:cNvSpPr/>
          <p:nvPr/>
        </p:nvSpPr>
        <p:spPr>
          <a:xfrm>
            <a:off x="0" y="1700808"/>
            <a:ext cx="918283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6. </a:t>
            </a:r>
            <a:r>
              <a:rPr lang="tr-TR" kern="0" dirty="0">
                <a:solidFill>
                  <a:prstClr val="black"/>
                </a:solidFill>
              </a:rPr>
              <a:t>Kimyasal </a:t>
            </a:r>
            <a:r>
              <a:rPr lang="tr-TR" kern="0" dirty="0" err="1">
                <a:solidFill>
                  <a:prstClr val="black"/>
                </a:solidFill>
              </a:rPr>
              <a:t>türevlendirmeden</a:t>
            </a:r>
            <a:r>
              <a:rPr lang="tr-TR" kern="0" dirty="0">
                <a:solidFill>
                  <a:prstClr val="black"/>
                </a:solidFill>
              </a:rPr>
              <a:t> </a:t>
            </a:r>
            <a:r>
              <a:rPr lang="tr-TR" kern="0" dirty="0" err="1">
                <a:solidFill>
                  <a:prstClr val="black"/>
                </a:solidFill>
              </a:rPr>
              <a:t>kaçınmak.Mümkünse</a:t>
            </a:r>
            <a:r>
              <a:rPr lang="tr-TR" kern="0" dirty="0">
                <a:solidFill>
                  <a:prstClr val="black"/>
                </a:solidFill>
              </a:rPr>
              <a:t> geçici modifikasyonlardan,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engelleme ve koruma gruplarının kullanımından kaçınılmalıdır.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Türendirme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sırasında fazladan reaktif kullanılır ve fazladan atık üretilir.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tr-TR" sz="1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Daha az reaktif/ara madde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lang="tr-TR" i="1" kern="0" dirty="0">
                <a:solidFill>
                  <a:prstClr val="black"/>
                </a:solidFill>
              </a:rPr>
              <a:t>         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Daha az zarar	</a:t>
            </a:r>
            <a:r>
              <a:rPr lang="tr-TR" dirty="0"/>
              <a:t>Daha güvenli çalışma ortamı</a:t>
            </a:r>
            <a:endParaRPr lang="tr-TR" i="1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6902B10C-9B8C-4305-890B-6735C6115C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5856" y="3429000"/>
            <a:ext cx="1895522" cy="1285525"/>
          </a:xfrm>
          <a:prstGeom prst="rect">
            <a:avLst/>
          </a:prstGeom>
        </p:spPr>
      </p:pic>
      <p:cxnSp>
        <p:nvCxnSpPr>
          <p:cNvPr id="10" name="Düz Ok Bağlayıcısı 9">
            <a:extLst>
              <a:ext uri="{FF2B5EF4-FFF2-40B4-BE49-F238E27FC236}">
                <a16:creationId xmlns:a16="http://schemas.microsoft.com/office/drawing/2014/main" id="{C442B8F6-44A2-4B14-B489-ED3EF4BBBB92}"/>
              </a:ext>
            </a:extLst>
          </p:cNvPr>
          <p:cNvCxnSpPr/>
          <p:nvPr/>
        </p:nvCxnSpPr>
        <p:spPr>
          <a:xfrm>
            <a:off x="2771800" y="4941168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>
            <a:extLst>
              <a:ext uri="{FF2B5EF4-FFF2-40B4-BE49-F238E27FC236}">
                <a16:creationId xmlns:a16="http://schemas.microsoft.com/office/drawing/2014/main" id="{BC4FB05C-EE58-4868-8CCA-D7A63C56741B}"/>
              </a:ext>
            </a:extLst>
          </p:cNvPr>
          <p:cNvCxnSpPr/>
          <p:nvPr/>
        </p:nvCxnSpPr>
        <p:spPr>
          <a:xfrm>
            <a:off x="4919350" y="4923090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kdörtgen 11">
            <a:extLst>
              <a:ext uri="{FF2B5EF4-FFF2-40B4-BE49-F238E27FC236}">
                <a16:creationId xmlns:a16="http://schemas.microsoft.com/office/drawing/2014/main" id="{819FB255-DE98-4D7F-B385-45E68ECFA7FD}"/>
              </a:ext>
            </a:extLst>
          </p:cNvPr>
          <p:cNvSpPr/>
          <p:nvPr/>
        </p:nvSpPr>
        <p:spPr>
          <a:xfrm>
            <a:off x="0" y="6519446"/>
            <a:ext cx="63001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P.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Anastas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and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SC"/>
              </a:rPr>
              <a:t>J. Warner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Italic"/>
              </a:rPr>
              <a:t>Green Chemistry: Theory and Practice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,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Oxford University Press, New York, 1998, pp. 8–9.</a:t>
            </a:r>
            <a:endParaRPr kumimoji="0" lang="tr-TR" sz="800" b="0" i="0" u="none" strike="noStrike" kern="0" cap="none" spc="0" normalizeH="0" baseline="0" noProof="0" dirty="0">
              <a:ln>
                <a:noFill/>
              </a:ln>
              <a:solidFill>
                <a:srgbClr val="A5A5A5">
                  <a:lumMod val="75000"/>
                </a:srgbClr>
              </a:solidFill>
              <a:effectLst/>
              <a:uLnTx/>
              <a:uFillTx/>
              <a:latin typeface="Times-Roman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D.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Finster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, J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Whitford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and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J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Fortunak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</a:t>
            </a:r>
            <a:r>
              <a:rPr kumimoji="0" lang="tr-TR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«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How to Create a Safer and More Sustainable Lab</a:t>
            </a:r>
            <a:r>
              <a:rPr kumimoji="0" lang="tr-TR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 </a:t>
            </a:r>
            <a:r>
              <a:rPr kumimoji="0" lang="en-US" sz="800" b="0" i="1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Through Green Chemistry”</a:t>
            </a:r>
            <a:r>
              <a:rPr kumimoji="0" lang="tr-TR" sz="800" b="0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. ACS </a:t>
            </a:r>
            <a:r>
              <a:rPr kumimoji="0" lang="tr-TR" sz="800" b="0" i="0" u="none" strike="noStrike" kern="0" cap="none" spc="0" normalizeH="0" baseline="0" noProof="0" dirty="0" err="1">
                <a:ln>
                  <a:noFill/>
                </a:ln>
                <a:solidFill>
                  <a:srgbClr val="A5A5A5">
                    <a:lumMod val="75000"/>
                  </a:srgbClr>
                </a:solidFill>
                <a:effectLst/>
                <a:uLnTx/>
                <a:uFillTx/>
                <a:latin typeface="Times-Roman"/>
              </a:rPr>
              <a:t>Webinars</a:t>
            </a:r>
            <a:endParaRPr kumimoji="0" lang="tr-TR" sz="1800" b="0" i="1" u="none" strike="noStrike" kern="0" cap="none" spc="0" normalizeH="0" baseline="0" noProof="0" dirty="0">
              <a:ln>
                <a:noFill/>
              </a:ln>
              <a:solidFill>
                <a:srgbClr val="A5A5A5">
                  <a:lumMod val="75000"/>
                </a:srgbClr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2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Tema2</Template>
  <TotalTime>328</TotalTime>
  <Words>994</Words>
  <Application>Microsoft Office PowerPoint</Application>
  <PresentationFormat>Ekran Gösterisi (4:3)</PresentationFormat>
  <Paragraphs>126</Paragraphs>
  <Slides>14</Slides>
  <Notes>4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0</vt:i4>
      </vt:variant>
      <vt:variant>
        <vt:lpstr>Slayt Başlıkları</vt:lpstr>
      </vt:variant>
      <vt:variant>
        <vt:i4>14</vt:i4>
      </vt:variant>
    </vt:vector>
  </HeadingPairs>
  <TitlesOfParts>
    <vt:vector size="23" baseType="lpstr">
      <vt:lpstr>Aparajita</vt:lpstr>
      <vt:lpstr>Arial</vt:lpstr>
      <vt:lpstr>Calibri</vt:lpstr>
      <vt:lpstr>Lucida Calligraphy</vt:lpstr>
      <vt:lpstr>Times New Roman</vt:lpstr>
      <vt:lpstr>Times-Italic</vt:lpstr>
      <vt:lpstr>Times-Roman</vt:lpstr>
      <vt:lpstr>Times-RomanSC</vt:lpstr>
      <vt:lpstr>Tema2</vt:lpstr>
      <vt:lpstr>YEŞİL KİMYA ECZ 297- Laboratuvar Güvenliği 13. Hafta</vt:lpstr>
      <vt:lpstr>Sürdürülebilir kalkınma</vt:lpstr>
      <vt:lpstr>PowerPoint Sunusu</vt:lpstr>
      <vt:lpstr>PowerPoint Sunusu</vt:lpstr>
      <vt:lpstr>PowerPoint Sunusu</vt:lpstr>
      <vt:lpstr>Yeşil Kimyanın on iki prensibi </vt:lpstr>
      <vt:lpstr>Yeşil Kimyanın on iki prensibi </vt:lpstr>
      <vt:lpstr>Yeşil Kimyanın on iki prensibi </vt:lpstr>
      <vt:lpstr>Yeşil Kimyanın on iki prensibi </vt:lpstr>
      <vt:lpstr>PowerPoint Sunusu</vt:lpstr>
      <vt:lpstr>PowerPoint Sunusu</vt:lpstr>
      <vt:lpstr>Yeşil Kimyanın on iki prensibi </vt:lpstr>
      <vt:lpstr>Yeşil Kimyanın on iki prensibi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YEŞİL ANALİTİK KİMYA</dc:title>
  <dc:creator>gokhan</dc:creator>
  <cp:lastModifiedBy>Mehmet Gokhan Caglayan</cp:lastModifiedBy>
  <cp:revision>38</cp:revision>
  <dcterms:created xsi:type="dcterms:W3CDTF">2011-03-01T17:56:27Z</dcterms:created>
  <dcterms:modified xsi:type="dcterms:W3CDTF">2017-12-22T05:59:46Z</dcterms:modified>
</cp:coreProperties>
</file>