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5" r:id="rId3"/>
    <p:sldId id="309" r:id="rId4"/>
    <p:sldId id="276" r:id="rId5"/>
    <p:sldId id="278" r:id="rId6"/>
    <p:sldId id="277" r:id="rId7"/>
    <p:sldId id="280" r:id="rId8"/>
    <p:sldId id="281" r:id="rId9"/>
    <p:sldId id="310" r:id="rId10"/>
    <p:sldId id="282" r:id="rId11"/>
    <p:sldId id="283" r:id="rId12"/>
    <p:sldId id="284" r:id="rId13"/>
    <p:sldId id="285" r:id="rId14"/>
    <p:sldId id="286" r:id="rId15"/>
    <p:sldId id="287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86" d="100"/>
          <a:sy n="86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52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2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990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176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2385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47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26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61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38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13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6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82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4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17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2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4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8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1063691"/>
            <a:ext cx="5826719" cy="1646302"/>
          </a:xfrm>
        </p:spPr>
        <p:txBody>
          <a:bodyPr/>
          <a:lstStyle/>
          <a:p>
            <a:pPr algn="ctr"/>
            <a:r>
              <a:rPr lang="tr-TR" dirty="0" smtClean="0"/>
              <a:t>Erken Okuryazarlık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1187624" y="2708920"/>
            <a:ext cx="6560235" cy="3240360"/>
          </a:xfrm>
        </p:spPr>
        <p:txBody>
          <a:bodyPr>
            <a:noAutofit/>
          </a:bodyPr>
          <a:lstStyle/>
          <a:p>
            <a:pPr algn="ctr"/>
            <a:r>
              <a:rPr lang="tr-TR" sz="4000" dirty="0"/>
              <a:t>Yazı Farkındalığı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61813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Yazının </a:t>
            </a:r>
            <a:r>
              <a:rPr lang="tr-TR" u="sng" dirty="0" smtClean="0"/>
              <a:t>Yönü</a:t>
            </a:r>
            <a:endParaRPr lang="tr-TR" u="sng" dirty="0" smtClean="0"/>
          </a:p>
          <a:p>
            <a:pPr marL="0" indent="0">
              <a:buNone/>
            </a:pPr>
            <a:endParaRPr lang="tr-TR" u="sng" dirty="0" smtClean="0"/>
          </a:p>
          <a:p>
            <a:r>
              <a:rPr lang="tr-TR" u="sng" dirty="0" smtClean="0"/>
              <a:t>Yazarın Çizerin </a:t>
            </a:r>
            <a:r>
              <a:rPr lang="tr-TR" u="sng" dirty="0" smtClean="0"/>
              <a:t>Rolü</a:t>
            </a:r>
            <a:endParaRPr lang="tr-TR" u="sng" dirty="0" smtClean="0"/>
          </a:p>
        </p:txBody>
      </p:sp>
    </p:spTree>
    <p:extLst>
      <p:ext uri="{BB962C8B-B14F-4D97-AF65-F5344CB8AC3E}">
        <p14:creationId xmlns:p14="http://schemas.microsoft.com/office/powerpoint/2010/main" val="3721948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3) Harf Bileşeni</a:t>
            </a:r>
          </a:p>
          <a:p>
            <a:r>
              <a:rPr lang="tr-TR" u="sng" dirty="0" smtClean="0"/>
              <a:t>Harflerin </a:t>
            </a:r>
            <a:r>
              <a:rPr lang="tr-TR" u="sng" dirty="0" smtClean="0"/>
              <a:t>İsimleri</a:t>
            </a:r>
            <a:endParaRPr lang="tr-TR" u="sng" dirty="0" smtClean="0"/>
          </a:p>
          <a:p>
            <a:r>
              <a:rPr lang="tr-TR" u="sng" dirty="0" smtClean="0"/>
              <a:t>Harf Bilgisi</a:t>
            </a:r>
            <a:endParaRPr lang="tr-TR" u="sng" dirty="0" smtClean="0"/>
          </a:p>
        </p:txBody>
      </p:sp>
    </p:spTree>
    <p:extLst>
      <p:ext uri="{BB962C8B-B14F-4D97-AF65-F5344CB8AC3E}">
        <p14:creationId xmlns:p14="http://schemas.microsoft.com/office/powerpoint/2010/main" val="40583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3) Harf Bileşeni</a:t>
            </a:r>
          </a:p>
          <a:p>
            <a:r>
              <a:rPr lang="tr-TR" u="sng" dirty="0" smtClean="0"/>
              <a:t>Büyük ve Küçük </a:t>
            </a:r>
            <a:r>
              <a:rPr lang="tr-TR" u="sng" dirty="0" smtClean="0"/>
              <a:t>Harfler</a:t>
            </a:r>
            <a:endParaRPr lang="tr-TR" u="sng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92627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4) Sözcük Bileşeni</a:t>
            </a:r>
          </a:p>
          <a:p>
            <a:r>
              <a:rPr lang="tr-TR" u="sng" dirty="0" smtClean="0"/>
              <a:t>Yazı İçerisindeki </a:t>
            </a:r>
            <a:r>
              <a:rPr lang="tr-TR" u="sng" dirty="0"/>
              <a:t>S</a:t>
            </a:r>
            <a:r>
              <a:rPr lang="tr-TR" u="sng" dirty="0" smtClean="0"/>
              <a:t>özcük Kavramı</a:t>
            </a:r>
            <a:endParaRPr lang="tr-TR" u="sng" dirty="0" smtClean="0"/>
          </a:p>
          <a:p>
            <a:endParaRPr lang="tr-TR" u="sng" dirty="0" smtClean="0"/>
          </a:p>
          <a:p>
            <a:r>
              <a:rPr lang="tr-TR" u="sng" dirty="0" smtClean="0"/>
              <a:t>Uzun ve Kısa </a:t>
            </a:r>
            <a:r>
              <a:rPr lang="tr-TR" u="sng" dirty="0" smtClean="0"/>
              <a:t>Sözcükler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3223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4) Sözcük Bileşeni</a:t>
            </a:r>
          </a:p>
          <a:p>
            <a:r>
              <a:rPr lang="tr-TR" u="sng" dirty="0" smtClean="0"/>
              <a:t>Harfler</a:t>
            </a:r>
            <a:endParaRPr lang="tr-TR" u="sng" dirty="0" smtClean="0"/>
          </a:p>
          <a:p>
            <a:r>
              <a:rPr lang="tr-TR" u="sng" dirty="0" smtClean="0"/>
              <a:t>Sözcük Tanıma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95786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Kendiliğinden gelişen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Çocuklar yaşları büyüdükçe karalamak</a:t>
            </a:r>
            <a:r>
              <a:rPr lang="tr-TR" dirty="0"/>
              <a:t>, resim yapmak, sembolleri kullanmak, çizgi çizmek, </a:t>
            </a:r>
            <a:r>
              <a:rPr lang="tr-TR" dirty="0" smtClean="0"/>
              <a:t>harflere benzeyen </a:t>
            </a:r>
            <a:r>
              <a:rPr lang="tr-TR" dirty="0"/>
              <a:t>şekiller çizerek yazı yazmaya benzeyen girişimlerde bulunurlar (</a:t>
            </a:r>
            <a:r>
              <a:rPr lang="tr-TR" dirty="0" err="1" smtClean="0"/>
              <a:t>Ranweiler</a:t>
            </a:r>
            <a:r>
              <a:rPr lang="tr-TR" dirty="0" smtClean="0"/>
              <a:t>, 2004</a:t>
            </a:r>
            <a:r>
              <a:rPr lang="tr-TR" dirty="0"/>
              <a:t>: 82).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8581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Kendiliğinden gelişen yazmanın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Resimlerle </a:t>
            </a:r>
            <a:r>
              <a:rPr lang="tr-TR" u="sng" dirty="0" smtClean="0"/>
              <a:t>yazmak</a:t>
            </a:r>
          </a:p>
          <a:p>
            <a:r>
              <a:rPr lang="tr-TR" u="sng" dirty="0"/>
              <a:t>Karalamayla yazmak </a:t>
            </a:r>
            <a:endParaRPr lang="tr-TR" u="sng" dirty="0" smtClean="0"/>
          </a:p>
          <a:p>
            <a:r>
              <a:rPr lang="tr-TR" u="sng" dirty="0"/>
              <a:t>Harfe benzeyen şekiller </a:t>
            </a:r>
            <a:endParaRPr lang="tr-TR" u="sng" dirty="0" smtClean="0"/>
          </a:p>
          <a:p>
            <a:r>
              <a:rPr lang="tr-TR" u="sng" dirty="0"/>
              <a:t>Sesbilgisi içermeyen harf </a:t>
            </a:r>
            <a:r>
              <a:rPr lang="tr-TR" u="sng" dirty="0" smtClean="0"/>
              <a:t>dizilimi</a:t>
            </a:r>
          </a:p>
          <a:p>
            <a:r>
              <a:rPr lang="tr-TR" u="sng" dirty="0"/>
              <a:t>Çevredeki yazıları </a:t>
            </a:r>
            <a:r>
              <a:rPr lang="tr-TR" u="sng" dirty="0" smtClean="0"/>
              <a:t>kopyalamak</a:t>
            </a:r>
          </a:p>
          <a:p>
            <a:r>
              <a:rPr lang="tr-TR" u="sng" dirty="0"/>
              <a:t>Uydurma </a:t>
            </a:r>
            <a:r>
              <a:rPr lang="tr-TR" u="sng" dirty="0" smtClean="0"/>
              <a:t>hecelemeler</a:t>
            </a:r>
          </a:p>
          <a:p>
            <a:r>
              <a:rPr lang="tr-TR" u="sng" dirty="0"/>
              <a:t>Geleneksel yazı yazma</a:t>
            </a:r>
            <a:endParaRPr lang="tr-TR" u="sng" dirty="0" smtClean="0"/>
          </a:p>
          <a:p>
            <a:endParaRPr lang="tr-TR" u="sng" dirty="0"/>
          </a:p>
          <a:p>
            <a:endParaRPr lang="tr-TR" u="sng" dirty="0"/>
          </a:p>
          <a:p>
            <a:endParaRPr lang="tr-TR" u="sng" dirty="0"/>
          </a:p>
          <a:p>
            <a:endParaRPr lang="tr-TR" u="sng" dirty="0" smtClean="0"/>
          </a:p>
        </p:txBody>
      </p:sp>
    </p:spTree>
    <p:extLst>
      <p:ext uri="{BB962C8B-B14F-4D97-AF65-F5344CB8AC3E}">
        <p14:creationId xmlns:p14="http://schemas.microsoft.com/office/powerpoint/2010/main" val="247595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Yazı farkındalığı, yazılı dilin kurallarını, yapısını ve işlevini anlama </a:t>
            </a:r>
            <a:r>
              <a:rPr lang="tr-TR" dirty="0" smtClean="0"/>
              <a:t>becerisidir (</a:t>
            </a:r>
            <a:r>
              <a:rPr lang="tr-TR" dirty="0" err="1" smtClean="0"/>
              <a:t>Justice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Ezell</a:t>
            </a:r>
            <a:r>
              <a:rPr lang="tr-TR" dirty="0"/>
              <a:t>, 2004: 185).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Yazı </a:t>
            </a:r>
            <a:r>
              <a:rPr lang="tr-TR" dirty="0"/>
              <a:t>farkındalığı, yazının bir anlam ifade ettiği, konuşulan </a:t>
            </a:r>
            <a:r>
              <a:rPr lang="tr-TR" dirty="0" smtClean="0"/>
              <a:t>sözcüklerin </a:t>
            </a:r>
            <a:r>
              <a:rPr lang="tr-TR" dirty="0"/>
              <a:t>yazılı bazı sembollerle ifade edildiği ve yazılı </a:t>
            </a:r>
            <a:r>
              <a:rPr lang="tr-TR" dirty="0" smtClean="0"/>
              <a:t>bir metnin </a:t>
            </a:r>
            <a:r>
              <a:rPr lang="tr-TR" dirty="0"/>
              <a:t>soldan sağa ve yukarıdan aşağıya doğru okunduğu gibi temel </a:t>
            </a:r>
            <a:r>
              <a:rPr lang="tr-TR" dirty="0" smtClean="0"/>
              <a:t>özelliklerin </a:t>
            </a:r>
            <a:r>
              <a:rPr lang="tr-TR" dirty="0"/>
              <a:t>bilinmesi olarak tanımlanmaktadır (</a:t>
            </a:r>
            <a:r>
              <a:rPr lang="tr-TR" dirty="0" err="1" smtClean="0"/>
              <a:t>Lesiak</a:t>
            </a:r>
            <a:r>
              <a:rPr lang="tr-TR" dirty="0" smtClean="0"/>
              <a:t>, </a:t>
            </a:r>
            <a:r>
              <a:rPr lang="es-ES" dirty="0" smtClean="0"/>
              <a:t>1997</a:t>
            </a:r>
            <a:r>
              <a:rPr lang="es-ES" dirty="0"/>
              <a:t>; Pullen ve Justice, 2003).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27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Yazı farkındalığı nasıl gelişir?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07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Yazılı </a:t>
            </a:r>
            <a:r>
              <a:rPr lang="tr-TR" dirty="0"/>
              <a:t>materyallerin ç</a:t>
            </a:r>
            <a:r>
              <a:rPr lang="tr-TR" dirty="0" smtClean="0"/>
              <a:t>ok </a:t>
            </a:r>
            <a:r>
              <a:rPr lang="tr-TR" dirty="0"/>
              <a:t>olduğu </a:t>
            </a:r>
            <a:r>
              <a:rPr lang="tr-TR" dirty="0" smtClean="0"/>
              <a:t>ortamlar, etkinlikler (</a:t>
            </a:r>
            <a:r>
              <a:rPr lang="tr-TR" dirty="0" err="1"/>
              <a:t>ö</a:t>
            </a:r>
            <a:r>
              <a:rPr lang="tr-TR" dirty="0" err="1" smtClean="0"/>
              <a:t>rn</a:t>
            </a:r>
            <a:r>
              <a:rPr lang="tr-TR" dirty="0" smtClean="0"/>
              <a:t>., kitap okuma) ve bunların sıklığı</a:t>
            </a:r>
          </a:p>
          <a:p>
            <a:endParaRPr lang="tr-TR" dirty="0" smtClean="0"/>
          </a:p>
          <a:p>
            <a:r>
              <a:rPr lang="tr-TR" dirty="0" smtClean="0"/>
              <a:t>İlanlar</a:t>
            </a:r>
            <a:r>
              <a:rPr lang="tr-TR" dirty="0"/>
              <a:t>, reklam afişleri, dergiler, çizgi romanlar, gazeteler, el yazısıyla oluşturulan metinler, mektuplar ve notlar, </a:t>
            </a:r>
            <a:r>
              <a:rPr lang="tr-TR" dirty="0" smtClean="0"/>
              <a:t>posterler</a:t>
            </a:r>
            <a:r>
              <a:rPr lang="tr-TR" dirty="0"/>
              <a:t>, işaretler, semboller, </a:t>
            </a:r>
            <a:r>
              <a:rPr lang="tr-TR" dirty="0" smtClean="0"/>
              <a:t>broşürler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73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Farklı </a:t>
            </a:r>
            <a:r>
              <a:rPr lang="tr-TR" dirty="0" err="1" smtClean="0"/>
              <a:t>sosyo</a:t>
            </a:r>
            <a:r>
              <a:rPr lang="tr-TR" dirty="0" smtClean="0"/>
              <a:t>-ekonomik düzeyler (SED)</a:t>
            </a:r>
          </a:p>
          <a:p>
            <a:r>
              <a:rPr lang="tr-TR" dirty="0"/>
              <a:t>D</a:t>
            </a:r>
            <a:r>
              <a:rPr lang="tr-TR" dirty="0" smtClean="0"/>
              <a:t>üşük </a:t>
            </a:r>
            <a:r>
              <a:rPr lang="tr-TR" dirty="0" err="1"/>
              <a:t>SED’den</a:t>
            </a:r>
            <a:r>
              <a:rPr lang="tr-TR" dirty="0"/>
              <a:t> gelen çocukların yazılı </a:t>
            </a:r>
            <a:r>
              <a:rPr lang="tr-TR" dirty="0" smtClean="0"/>
              <a:t>materyaller ile karşılaşma sıklığı </a:t>
            </a:r>
          </a:p>
          <a:p>
            <a:r>
              <a:rPr lang="tr-TR" dirty="0" smtClean="0"/>
              <a:t>Bunun bir sonucu olarak, yüzden </a:t>
            </a:r>
            <a:r>
              <a:rPr lang="tr-TR" dirty="0"/>
              <a:t>yazı farkındalığı becerilerinin orta ve üst </a:t>
            </a:r>
            <a:r>
              <a:rPr lang="tr-TR" dirty="0" err="1"/>
              <a:t>SED’den</a:t>
            </a:r>
            <a:r>
              <a:rPr lang="tr-TR" dirty="0"/>
              <a:t> gelen akranlarına göre daha zayıf olduğu </a:t>
            </a:r>
            <a:r>
              <a:rPr lang="tr-TR" dirty="0" smtClean="0"/>
              <a:t>(</a:t>
            </a:r>
            <a:r>
              <a:rPr lang="tr-TR" dirty="0" err="1"/>
              <a:t>Lonigan</a:t>
            </a:r>
            <a:r>
              <a:rPr lang="tr-TR" dirty="0"/>
              <a:t>, </a:t>
            </a:r>
            <a:r>
              <a:rPr lang="tr-TR" dirty="0" err="1"/>
              <a:t>Burgess</a:t>
            </a:r>
            <a:r>
              <a:rPr lang="tr-TR" dirty="0"/>
              <a:t> ve </a:t>
            </a:r>
            <a:r>
              <a:rPr lang="tr-TR" dirty="0" err="1"/>
              <a:t>Anthony</a:t>
            </a:r>
            <a:r>
              <a:rPr lang="tr-TR" dirty="0"/>
              <a:t>, 2000; </a:t>
            </a:r>
            <a:r>
              <a:rPr lang="tr-TR" dirty="0" err="1"/>
              <a:t>Purcell</a:t>
            </a:r>
            <a:r>
              <a:rPr lang="tr-TR" dirty="0"/>
              <a:t>-Gates, 1996). </a:t>
            </a:r>
          </a:p>
        </p:txBody>
      </p:sp>
    </p:spTree>
    <p:extLst>
      <p:ext uri="{BB962C8B-B14F-4D97-AF65-F5344CB8AC3E}">
        <p14:creationId xmlns:p14="http://schemas.microsoft.com/office/powerpoint/2010/main" val="131502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Yazı </a:t>
            </a:r>
            <a:r>
              <a:rPr lang="tr-TR" dirty="0"/>
              <a:t>farkındalığı, </a:t>
            </a:r>
            <a:r>
              <a:rPr lang="tr-TR" dirty="0" smtClean="0"/>
              <a:t>okumayı </a:t>
            </a:r>
            <a:r>
              <a:rPr lang="tr-TR" dirty="0"/>
              <a:t>ö</a:t>
            </a:r>
            <a:r>
              <a:rPr lang="tr-TR" dirty="0" smtClean="0"/>
              <a:t>ğrenme için </a:t>
            </a:r>
            <a:r>
              <a:rPr lang="tr-TR" dirty="0"/>
              <a:t>bir temel oluşturmaktadır. </a:t>
            </a:r>
            <a:endParaRPr lang="tr-TR" dirty="0" smtClean="0"/>
          </a:p>
          <a:p>
            <a:r>
              <a:rPr lang="tr-TR" dirty="0"/>
              <a:t>Okul öncesi dönemde çocuklar için, yazı yazma becerisi gelişimsel bir süreçtir (</a:t>
            </a:r>
            <a:r>
              <a:rPr lang="tr-TR" dirty="0" err="1"/>
              <a:t>Morrow</a:t>
            </a:r>
            <a:r>
              <a:rPr lang="tr-TR" dirty="0"/>
              <a:t>, 2001:284; </a:t>
            </a:r>
            <a:r>
              <a:rPr lang="tr-TR" dirty="0" err="1"/>
              <a:t>Ranweiler</a:t>
            </a:r>
            <a:r>
              <a:rPr lang="tr-TR" dirty="0"/>
              <a:t>, 2004: 83). </a:t>
            </a:r>
          </a:p>
          <a:p>
            <a:endParaRPr lang="tr-TR" dirty="0" smtClean="0"/>
          </a:p>
          <a:p>
            <a:r>
              <a:rPr lang="tr-TR" dirty="0" smtClean="0"/>
              <a:t>Okul </a:t>
            </a:r>
            <a:r>
              <a:rPr lang="tr-TR" dirty="0"/>
              <a:t>ö</a:t>
            </a:r>
            <a:r>
              <a:rPr lang="tr-TR" dirty="0" smtClean="0"/>
              <a:t>ncesi dönemde </a:t>
            </a:r>
            <a:r>
              <a:rPr lang="tr-TR" dirty="0"/>
              <a:t>yazı farkındalığının artırılması, ç</a:t>
            </a:r>
            <a:r>
              <a:rPr lang="tr-TR" dirty="0" smtClean="0"/>
              <a:t>ocukların </a:t>
            </a:r>
            <a:r>
              <a:rPr lang="tr-TR" dirty="0"/>
              <a:t>okula hazır </a:t>
            </a:r>
            <a:r>
              <a:rPr lang="tr-TR" dirty="0" smtClean="0"/>
              <a:t>oluş seviyelerini </a:t>
            </a:r>
            <a:r>
              <a:rPr lang="tr-TR" dirty="0"/>
              <a:t>arttırmakta ve </a:t>
            </a:r>
            <a:r>
              <a:rPr lang="tr-TR" dirty="0" smtClean="0"/>
              <a:t>böylece </a:t>
            </a:r>
            <a:r>
              <a:rPr lang="tr-TR" dirty="0"/>
              <a:t>ç</a:t>
            </a:r>
            <a:r>
              <a:rPr lang="tr-TR" dirty="0" smtClean="0"/>
              <a:t>ocukların </a:t>
            </a:r>
            <a:r>
              <a:rPr lang="tr-TR" dirty="0"/>
              <a:t>okula </a:t>
            </a:r>
            <a:r>
              <a:rPr lang="tr-TR" dirty="0" smtClean="0"/>
              <a:t>geçişleri </a:t>
            </a:r>
            <a:r>
              <a:rPr lang="tr-TR" dirty="0"/>
              <a:t>daha kolay ve okul başarıları daha </a:t>
            </a:r>
            <a:r>
              <a:rPr lang="tr-TR" dirty="0" smtClean="0"/>
              <a:t>yüksek </a:t>
            </a:r>
            <a:r>
              <a:rPr lang="tr-TR" dirty="0"/>
              <a:t>olmaktadır (</a:t>
            </a:r>
            <a:r>
              <a:rPr lang="tr-TR" dirty="0" err="1"/>
              <a:t>Lomax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McGee</a:t>
            </a:r>
            <a:r>
              <a:rPr lang="tr-TR" dirty="0"/>
              <a:t>, 1987; </a:t>
            </a:r>
            <a:r>
              <a:rPr lang="tr-TR" dirty="0" err="1"/>
              <a:t>Riley</a:t>
            </a:r>
            <a:r>
              <a:rPr lang="tr-TR" dirty="0"/>
              <a:t>, 1996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392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1) Yazının </a:t>
            </a:r>
            <a:r>
              <a:rPr lang="tr-TR" b="1" i="1" dirty="0"/>
              <a:t>Anlam Taşıma </a:t>
            </a:r>
            <a:r>
              <a:rPr lang="tr-TR" b="1" i="1" dirty="0" smtClean="0"/>
              <a:t>Bileşeni</a:t>
            </a:r>
          </a:p>
          <a:p>
            <a:r>
              <a:rPr lang="tr-TR" u="sng" dirty="0" smtClean="0"/>
              <a:t>Yazının </a:t>
            </a:r>
            <a:r>
              <a:rPr lang="tr-TR" u="sng" dirty="0" smtClean="0"/>
              <a:t>İşlevi</a:t>
            </a:r>
            <a:endParaRPr lang="tr-TR" dirty="0" smtClean="0"/>
          </a:p>
          <a:p>
            <a:r>
              <a:rPr lang="tr-TR" u="sng" dirty="0" smtClean="0"/>
              <a:t>Çevresel Yazı</a:t>
            </a:r>
            <a:endParaRPr lang="tr-TR" b="1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70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2) </a:t>
            </a:r>
            <a:r>
              <a:rPr lang="tr-TR" b="1" i="1" dirty="0"/>
              <a:t>Kitaba Uyum Bileşeni</a:t>
            </a:r>
            <a:endParaRPr lang="tr-TR" b="1" i="1" dirty="0" smtClean="0"/>
          </a:p>
          <a:p>
            <a:r>
              <a:rPr lang="tr-TR" u="sng" dirty="0" smtClean="0"/>
              <a:t>Sayfa </a:t>
            </a:r>
            <a:r>
              <a:rPr lang="tr-TR" u="sng" dirty="0" smtClean="0"/>
              <a:t>Sırası</a:t>
            </a:r>
            <a:endParaRPr lang="tr-TR" dirty="0" smtClean="0"/>
          </a:p>
          <a:p>
            <a:r>
              <a:rPr lang="tr-TR" u="sng" dirty="0" smtClean="0"/>
              <a:t>Kitabın İsmi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528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 Bilgisinin Bileşenleri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Sayfanın Alt Üst </a:t>
            </a:r>
            <a:r>
              <a:rPr lang="tr-TR" u="sng" dirty="0" smtClean="0"/>
              <a:t>Bilgisi</a:t>
            </a:r>
            <a:endParaRPr lang="tr-TR" dirty="0"/>
          </a:p>
          <a:p>
            <a:r>
              <a:rPr lang="tr-TR" u="sng" dirty="0" smtClean="0"/>
              <a:t>Kitabın </a:t>
            </a:r>
            <a:r>
              <a:rPr lang="tr-TR" u="sng" dirty="0" smtClean="0"/>
              <a:t>ön arka </a:t>
            </a:r>
            <a:r>
              <a:rPr lang="tr-TR" u="sng" dirty="0" smtClean="0"/>
              <a:t>kapağı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799801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1010</TotalTime>
  <Words>382</Words>
  <Application>Microsoft Office PowerPoint</Application>
  <PresentationFormat>Ekran Gösterisi (4:3)</PresentationFormat>
  <Paragraphs>64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Yüzeyler</vt:lpstr>
      <vt:lpstr>Erken Okuryazarlık</vt:lpstr>
      <vt:lpstr>PowerPoint Sunusu</vt:lpstr>
      <vt:lpstr>PowerPoint Sunusu</vt:lpstr>
      <vt:lpstr>PowerPoint Sunusu</vt:lpstr>
      <vt:lpstr>PowerPoint Sunusu</vt:lpstr>
      <vt:lpstr>PowerPoint Sunusu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Yazı Bilgisinin Bileşenleri</vt:lpstr>
      <vt:lpstr>Kendiliğinden gelişen yazma</vt:lpstr>
      <vt:lpstr>Kendiliğinden gelişen yazmanın aşamaları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27</cp:revision>
  <dcterms:created xsi:type="dcterms:W3CDTF">2018-02-22T08:33:59Z</dcterms:created>
  <dcterms:modified xsi:type="dcterms:W3CDTF">2018-09-26T11:32:11Z</dcterms:modified>
</cp:coreProperties>
</file>