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8" r:id="rId2"/>
    <p:sldId id="265" r:id="rId3"/>
    <p:sldId id="309" r:id="rId4"/>
    <p:sldId id="276" r:id="rId5"/>
    <p:sldId id="278" r:id="rId6"/>
    <p:sldId id="277" r:id="rId7"/>
    <p:sldId id="280" r:id="rId8"/>
    <p:sldId id="281" r:id="rId9"/>
    <p:sldId id="310" r:id="rId10"/>
    <p:sldId id="282" r:id="rId11"/>
    <p:sldId id="283" r:id="rId12"/>
    <p:sldId id="284" r:id="rId13"/>
    <p:sldId id="285" r:id="rId14"/>
    <p:sldId id="286" r:id="rId15"/>
    <p:sldId id="287" r:id="rId16"/>
    <p:sldId id="289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12" autoAdjust="0"/>
    <p:restoredTop sz="94660"/>
  </p:normalViewPr>
  <p:slideViewPr>
    <p:cSldViewPr>
      <p:cViewPr varScale="1">
        <p:scale>
          <a:sx n="86" d="100"/>
          <a:sy n="86" d="100"/>
        </p:scale>
        <p:origin x="1464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A7C0F-1F3D-4AF2-958C-420A49F508D6}" type="datetimeFigureOut">
              <a:rPr lang="en-US" smtClean="0">
                <a:solidFill>
                  <a:srgbClr val="323232">
                    <a:tint val="60000"/>
                    <a:satMod val="155000"/>
                  </a:srgbClr>
                </a:solidFill>
              </a:rPr>
              <a:pPr/>
              <a:t>9/26/2018</a:t>
            </a:fld>
            <a:endParaRPr lang="en-US">
              <a:solidFill>
                <a:srgbClr val="323232">
                  <a:tint val="60000"/>
                  <a:satMod val="15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323232">
                  <a:tint val="60000"/>
                  <a:satMod val="15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1C153-88EC-4746-93BE-DECCD17C60F0}" type="slidenum">
              <a:rPr lang="en-US" smtClean="0">
                <a:solidFill>
                  <a:srgbClr val="E3DED1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E3DED1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35289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A7C0F-1F3D-4AF2-958C-420A49F508D6}" type="datetimeFigureOut">
              <a:rPr lang="en-US" smtClean="0">
                <a:solidFill>
                  <a:srgbClr val="323232">
                    <a:tint val="60000"/>
                    <a:satMod val="155000"/>
                  </a:srgbClr>
                </a:solidFill>
              </a:rPr>
              <a:pPr/>
              <a:t>9/26/2018</a:t>
            </a:fld>
            <a:endParaRPr lang="en-US">
              <a:solidFill>
                <a:srgbClr val="323232">
                  <a:tint val="60000"/>
                  <a:satMod val="15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323232">
                  <a:tint val="60000"/>
                  <a:satMod val="15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1C153-88EC-4746-93BE-DECCD17C60F0}" type="slidenum">
              <a:rPr lang="en-US" smtClean="0">
                <a:solidFill>
                  <a:srgbClr val="E3DED1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E3DED1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50218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A7C0F-1F3D-4AF2-958C-420A49F508D6}" type="datetimeFigureOut">
              <a:rPr lang="en-US" smtClean="0">
                <a:solidFill>
                  <a:srgbClr val="323232">
                    <a:tint val="60000"/>
                    <a:satMod val="155000"/>
                  </a:srgbClr>
                </a:solidFill>
              </a:rPr>
              <a:pPr/>
              <a:t>9/26/2018</a:t>
            </a:fld>
            <a:endParaRPr lang="en-US">
              <a:solidFill>
                <a:srgbClr val="323232">
                  <a:tint val="60000"/>
                  <a:satMod val="15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323232">
                  <a:tint val="60000"/>
                  <a:satMod val="15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1C153-88EC-4746-93BE-DECCD17C60F0}" type="slidenum">
              <a:rPr lang="en-US" smtClean="0">
                <a:solidFill>
                  <a:srgbClr val="E3DED1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E3DED1">
                  <a:shade val="90000"/>
                </a:srgbClr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419901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A7C0F-1F3D-4AF2-958C-420A49F508D6}" type="datetimeFigureOut">
              <a:rPr lang="en-US" smtClean="0">
                <a:solidFill>
                  <a:srgbClr val="323232">
                    <a:tint val="60000"/>
                    <a:satMod val="155000"/>
                  </a:srgbClr>
                </a:solidFill>
              </a:rPr>
              <a:pPr/>
              <a:t>9/26/2018</a:t>
            </a:fld>
            <a:endParaRPr lang="en-US">
              <a:solidFill>
                <a:srgbClr val="323232">
                  <a:tint val="60000"/>
                  <a:satMod val="15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323232">
                  <a:tint val="60000"/>
                  <a:satMod val="15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1C153-88EC-4746-93BE-DECCD17C60F0}" type="slidenum">
              <a:rPr lang="en-US" smtClean="0">
                <a:solidFill>
                  <a:srgbClr val="E3DED1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E3DED1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31765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A7C0F-1F3D-4AF2-958C-420A49F508D6}" type="datetimeFigureOut">
              <a:rPr lang="en-US" smtClean="0">
                <a:solidFill>
                  <a:srgbClr val="323232">
                    <a:tint val="60000"/>
                    <a:satMod val="155000"/>
                  </a:srgbClr>
                </a:solidFill>
              </a:rPr>
              <a:pPr/>
              <a:t>9/26/2018</a:t>
            </a:fld>
            <a:endParaRPr lang="en-US">
              <a:solidFill>
                <a:srgbClr val="323232">
                  <a:tint val="60000"/>
                  <a:satMod val="15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323232">
                  <a:tint val="60000"/>
                  <a:satMod val="15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1C153-88EC-4746-93BE-DECCD17C60F0}" type="slidenum">
              <a:rPr lang="en-US" smtClean="0">
                <a:solidFill>
                  <a:srgbClr val="E3DED1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E3DED1">
                  <a:shade val="90000"/>
                </a:srgbClr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323850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A7C0F-1F3D-4AF2-958C-420A49F508D6}" type="datetimeFigureOut">
              <a:rPr lang="en-US" smtClean="0">
                <a:solidFill>
                  <a:srgbClr val="323232">
                    <a:tint val="60000"/>
                    <a:satMod val="155000"/>
                  </a:srgbClr>
                </a:solidFill>
              </a:rPr>
              <a:pPr/>
              <a:t>9/26/2018</a:t>
            </a:fld>
            <a:endParaRPr lang="en-US">
              <a:solidFill>
                <a:srgbClr val="323232">
                  <a:tint val="60000"/>
                  <a:satMod val="15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323232">
                  <a:tint val="60000"/>
                  <a:satMod val="15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1C153-88EC-4746-93BE-DECCD17C60F0}" type="slidenum">
              <a:rPr lang="en-US" smtClean="0">
                <a:solidFill>
                  <a:srgbClr val="E3DED1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E3DED1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86472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A7C0F-1F3D-4AF2-958C-420A49F508D6}" type="datetimeFigureOut">
              <a:rPr lang="en-US" smtClean="0">
                <a:solidFill>
                  <a:srgbClr val="323232">
                    <a:tint val="60000"/>
                    <a:satMod val="155000"/>
                  </a:srgbClr>
                </a:solidFill>
              </a:rPr>
              <a:pPr/>
              <a:t>9/26/2018</a:t>
            </a:fld>
            <a:endParaRPr lang="en-US">
              <a:solidFill>
                <a:srgbClr val="323232">
                  <a:tint val="60000"/>
                  <a:satMod val="15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323232">
                  <a:tint val="60000"/>
                  <a:satMod val="15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1C153-88EC-4746-93BE-DECCD17C60F0}" type="slidenum">
              <a:rPr lang="en-US" smtClean="0">
                <a:solidFill>
                  <a:srgbClr val="E3DED1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E3DED1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1267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A7C0F-1F3D-4AF2-958C-420A49F508D6}" type="datetimeFigureOut">
              <a:rPr lang="en-US" smtClean="0">
                <a:solidFill>
                  <a:srgbClr val="323232">
                    <a:tint val="60000"/>
                    <a:satMod val="155000"/>
                  </a:srgbClr>
                </a:solidFill>
              </a:rPr>
              <a:pPr/>
              <a:t>9/26/2018</a:t>
            </a:fld>
            <a:endParaRPr lang="en-US">
              <a:solidFill>
                <a:srgbClr val="323232">
                  <a:tint val="60000"/>
                  <a:satMod val="15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323232">
                  <a:tint val="60000"/>
                  <a:satMod val="15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1C153-88EC-4746-93BE-DECCD17C60F0}" type="slidenum">
              <a:rPr lang="en-US" smtClean="0">
                <a:solidFill>
                  <a:srgbClr val="E3DED1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E3DED1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36141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A7C0F-1F3D-4AF2-958C-420A49F508D6}" type="datetimeFigureOut">
              <a:rPr lang="en-US" smtClean="0">
                <a:solidFill>
                  <a:srgbClr val="323232">
                    <a:tint val="60000"/>
                    <a:satMod val="155000"/>
                  </a:srgbClr>
                </a:solidFill>
              </a:rPr>
              <a:pPr/>
              <a:t>9/26/2018</a:t>
            </a:fld>
            <a:endParaRPr lang="en-US">
              <a:solidFill>
                <a:srgbClr val="323232">
                  <a:tint val="60000"/>
                  <a:satMod val="15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323232">
                  <a:tint val="60000"/>
                  <a:satMod val="15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1C153-88EC-4746-93BE-DECCD17C60F0}" type="slidenum">
              <a:rPr lang="en-US" smtClean="0">
                <a:solidFill>
                  <a:srgbClr val="E3DED1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E3DED1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03876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A7C0F-1F3D-4AF2-958C-420A49F508D6}" type="datetimeFigureOut">
              <a:rPr lang="en-US" smtClean="0">
                <a:solidFill>
                  <a:srgbClr val="323232">
                    <a:tint val="60000"/>
                    <a:satMod val="155000"/>
                  </a:srgbClr>
                </a:solidFill>
              </a:rPr>
              <a:pPr/>
              <a:t>9/26/2018</a:t>
            </a:fld>
            <a:endParaRPr lang="en-US">
              <a:solidFill>
                <a:srgbClr val="323232">
                  <a:tint val="60000"/>
                  <a:satMod val="15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323232">
                  <a:tint val="60000"/>
                  <a:satMod val="15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1C153-88EC-4746-93BE-DECCD17C60F0}" type="slidenum">
              <a:rPr lang="en-US" smtClean="0">
                <a:solidFill>
                  <a:srgbClr val="E3DED1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E3DED1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41359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A7C0F-1F3D-4AF2-958C-420A49F508D6}" type="datetimeFigureOut">
              <a:rPr lang="en-US" smtClean="0">
                <a:solidFill>
                  <a:srgbClr val="323232">
                    <a:tint val="60000"/>
                    <a:satMod val="155000"/>
                  </a:srgbClr>
                </a:solidFill>
              </a:rPr>
              <a:pPr/>
              <a:t>9/26/2018</a:t>
            </a:fld>
            <a:endParaRPr lang="en-US">
              <a:solidFill>
                <a:srgbClr val="323232">
                  <a:tint val="60000"/>
                  <a:satMod val="15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323232">
                  <a:tint val="60000"/>
                  <a:satMod val="15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1C153-88EC-4746-93BE-DECCD17C60F0}" type="slidenum">
              <a:rPr lang="en-US" smtClean="0">
                <a:solidFill>
                  <a:srgbClr val="E3DED1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E3DED1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61699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A7C0F-1F3D-4AF2-958C-420A49F508D6}" type="datetimeFigureOut">
              <a:rPr lang="en-US" smtClean="0">
                <a:solidFill>
                  <a:srgbClr val="323232">
                    <a:tint val="60000"/>
                    <a:satMod val="155000"/>
                  </a:srgbClr>
                </a:solidFill>
              </a:rPr>
              <a:pPr/>
              <a:t>9/26/2018</a:t>
            </a:fld>
            <a:endParaRPr lang="en-US">
              <a:solidFill>
                <a:srgbClr val="323232">
                  <a:tint val="60000"/>
                  <a:satMod val="155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323232">
                  <a:tint val="60000"/>
                  <a:satMod val="15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1C153-88EC-4746-93BE-DECCD17C60F0}" type="slidenum">
              <a:rPr lang="en-US" smtClean="0">
                <a:solidFill>
                  <a:srgbClr val="E3DED1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E3DED1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88221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A7C0F-1F3D-4AF2-958C-420A49F508D6}" type="datetimeFigureOut">
              <a:rPr lang="en-US" smtClean="0">
                <a:solidFill>
                  <a:srgbClr val="323232">
                    <a:tint val="60000"/>
                    <a:satMod val="155000"/>
                  </a:srgbClr>
                </a:solidFill>
              </a:rPr>
              <a:pPr/>
              <a:t>9/26/2018</a:t>
            </a:fld>
            <a:endParaRPr lang="en-US">
              <a:solidFill>
                <a:srgbClr val="323232">
                  <a:tint val="60000"/>
                  <a:satMod val="155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323232">
                  <a:tint val="60000"/>
                  <a:satMod val="155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1C153-88EC-4746-93BE-DECCD17C60F0}" type="slidenum">
              <a:rPr lang="en-US" smtClean="0">
                <a:solidFill>
                  <a:srgbClr val="E3DED1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E3DED1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92494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A7C0F-1F3D-4AF2-958C-420A49F508D6}" type="datetimeFigureOut">
              <a:rPr lang="en-US" smtClean="0">
                <a:solidFill>
                  <a:srgbClr val="323232">
                    <a:tint val="60000"/>
                    <a:satMod val="155000"/>
                  </a:srgbClr>
                </a:solidFill>
              </a:rPr>
              <a:pPr/>
              <a:t>9/26/2018</a:t>
            </a:fld>
            <a:endParaRPr lang="en-US">
              <a:solidFill>
                <a:srgbClr val="323232">
                  <a:tint val="60000"/>
                  <a:satMod val="155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323232">
                  <a:tint val="60000"/>
                  <a:satMod val="155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1C153-88EC-4746-93BE-DECCD17C60F0}" type="slidenum">
              <a:rPr lang="en-US" smtClean="0">
                <a:solidFill>
                  <a:srgbClr val="E3DED1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E3DED1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11762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A7C0F-1F3D-4AF2-958C-420A49F508D6}" type="datetimeFigureOut">
              <a:rPr lang="en-US" smtClean="0">
                <a:solidFill>
                  <a:srgbClr val="323232">
                    <a:tint val="60000"/>
                    <a:satMod val="155000"/>
                  </a:srgbClr>
                </a:solidFill>
              </a:rPr>
              <a:pPr/>
              <a:t>9/26/2018</a:t>
            </a:fld>
            <a:endParaRPr lang="en-US">
              <a:solidFill>
                <a:srgbClr val="323232">
                  <a:tint val="60000"/>
                  <a:satMod val="15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323232">
                  <a:tint val="60000"/>
                  <a:satMod val="15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1C153-88EC-4746-93BE-DECCD17C60F0}" type="slidenum">
              <a:rPr lang="en-US" smtClean="0">
                <a:solidFill>
                  <a:srgbClr val="E3DED1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E3DED1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49279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A7C0F-1F3D-4AF2-958C-420A49F508D6}" type="datetimeFigureOut">
              <a:rPr lang="en-US" smtClean="0">
                <a:solidFill>
                  <a:srgbClr val="323232">
                    <a:tint val="60000"/>
                    <a:satMod val="155000"/>
                  </a:srgbClr>
                </a:solidFill>
              </a:rPr>
              <a:pPr/>
              <a:t>9/26/2018</a:t>
            </a:fld>
            <a:endParaRPr lang="en-US">
              <a:solidFill>
                <a:srgbClr val="323232">
                  <a:tint val="60000"/>
                  <a:satMod val="15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323232">
                  <a:tint val="60000"/>
                  <a:satMod val="15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1C153-88EC-4746-93BE-DECCD17C60F0}" type="slidenum">
              <a:rPr lang="en-US" smtClean="0">
                <a:solidFill>
                  <a:srgbClr val="E3DED1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E3DED1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55410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5A7C0F-1F3D-4AF2-958C-420A49F508D6}" type="datetimeFigureOut">
              <a:rPr lang="en-US" smtClean="0">
                <a:solidFill>
                  <a:srgbClr val="323232">
                    <a:tint val="60000"/>
                    <a:satMod val="155000"/>
                  </a:srgbClr>
                </a:solidFill>
              </a:rPr>
              <a:pPr/>
              <a:t>9/26/2018</a:t>
            </a:fld>
            <a:endParaRPr lang="en-US">
              <a:solidFill>
                <a:srgbClr val="323232">
                  <a:tint val="60000"/>
                  <a:satMod val="15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srgbClr val="323232">
                  <a:tint val="60000"/>
                  <a:satMod val="15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15E1C153-88EC-4746-93BE-DECCD17C60F0}" type="slidenum">
              <a:rPr lang="en-US" smtClean="0">
                <a:solidFill>
                  <a:srgbClr val="E3DED1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E3DED1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1780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971600" y="1063691"/>
            <a:ext cx="5826719" cy="1646302"/>
          </a:xfrm>
        </p:spPr>
        <p:txBody>
          <a:bodyPr/>
          <a:lstStyle/>
          <a:p>
            <a:pPr algn="ctr"/>
            <a:r>
              <a:rPr lang="tr-TR" dirty="0" smtClean="0"/>
              <a:t>Erken Okuryazarlık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type="subTitle" idx="1"/>
          </p:nvPr>
        </p:nvSpPr>
        <p:spPr>
          <a:xfrm>
            <a:off x="1187624" y="2708920"/>
            <a:ext cx="6560235" cy="3240360"/>
          </a:xfrm>
        </p:spPr>
        <p:txBody>
          <a:bodyPr>
            <a:noAutofit/>
          </a:bodyPr>
          <a:lstStyle/>
          <a:p>
            <a:pPr algn="ctr"/>
            <a:r>
              <a:rPr lang="tr-TR" sz="4000" dirty="0"/>
              <a:t>Yazı Farkındalığı</a:t>
            </a:r>
          </a:p>
          <a:p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36181310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Yazı Bilgisinin Bileşenleri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u="sng" dirty="0" smtClean="0"/>
              <a:t>Yazının </a:t>
            </a:r>
            <a:r>
              <a:rPr lang="tr-TR" u="sng" dirty="0" smtClean="0"/>
              <a:t>Yönü</a:t>
            </a:r>
            <a:endParaRPr lang="tr-TR" u="sng" dirty="0" smtClean="0"/>
          </a:p>
          <a:p>
            <a:pPr marL="0" indent="0">
              <a:buNone/>
            </a:pPr>
            <a:endParaRPr lang="tr-TR" u="sng" dirty="0" smtClean="0"/>
          </a:p>
          <a:p>
            <a:r>
              <a:rPr lang="tr-TR" u="sng" dirty="0" smtClean="0"/>
              <a:t>Yazarın Çizerin </a:t>
            </a:r>
            <a:r>
              <a:rPr lang="tr-TR" u="sng" dirty="0" smtClean="0"/>
              <a:t>Rolü</a:t>
            </a:r>
            <a:endParaRPr lang="tr-TR" u="sng" dirty="0" smtClean="0"/>
          </a:p>
        </p:txBody>
      </p:sp>
    </p:spTree>
    <p:extLst>
      <p:ext uri="{BB962C8B-B14F-4D97-AF65-F5344CB8AC3E}">
        <p14:creationId xmlns:p14="http://schemas.microsoft.com/office/powerpoint/2010/main" val="37219488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Yazı Bilgisinin Bileşenleri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i="1" dirty="0" smtClean="0"/>
              <a:t>3) Harf Bileşeni</a:t>
            </a:r>
          </a:p>
          <a:p>
            <a:r>
              <a:rPr lang="tr-TR" u="sng" dirty="0" smtClean="0"/>
              <a:t>Harflerin </a:t>
            </a:r>
            <a:r>
              <a:rPr lang="tr-TR" u="sng" dirty="0" smtClean="0"/>
              <a:t>İsimleri</a:t>
            </a:r>
            <a:endParaRPr lang="tr-TR" u="sng" dirty="0" smtClean="0"/>
          </a:p>
          <a:p>
            <a:r>
              <a:rPr lang="tr-TR" u="sng" dirty="0" smtClean="0"/>
              <a:t>Harf Bilgisi</a:t>
            </a:r>
            <a:endParaRPr lang="tr-TR" u="sng" dirty="0" smtClean="0"/>
          </a:p>
        </p:txBody>
      </p:sp>
    </p:spTree>
    <p:extLst>
      <p:ext uri="{BB962C8B-B14F-4D97-AF65-F5344CB8AC3E}">
        <p14:creationId xmlns:p14="http://schemas.microsoft.com/office/powerpoint/2010/main" val="4058317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Yazı Bilgisinin Bileşenleri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i="1" dirty="0" smtClean="0"/>
              <a:t>3) Harf Bileşeni</a:t>
            </a:r>
          </a:p>
          <a:p>
            <a:r>
              <a:rPr lang="tr-TR" u="sng" dirty="0" smtClean="0"/>
              <a:t>Büyük ve Küçük </a:t>
            </a:r>
            <a:r>
              <a:rPr lang="tr-TR" u="sng" dirty="0" smtClean="0"/>
              <a:t>Harfler</a:t>
            </a:r>
            <a:endParaRPr lang="tr-TR" u="sng" dirty="0" smtClean="0"/>
          </a:p>
          <a:p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3926270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Yazı Bilgisinin Bileşenleri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i="1" dirty="0" smtClean="0"/>
              <a:t>4) Sözcük Bileşeni</a:t>
            </a:r>
          </a:p>
          <a:p>
            <a:r>
              <a:rPr lang="tr-TR" u="sng" dirty="0" smtClean="0"/>
              <a:t>Yazı İçerisindeki </a:t>
            </a:r>
            <a:r>
              <a:rPr lang="tr-TR" u="sng" dirty="0"/>
              <a:t>S</a:t>
            </a:r>
            <a:r>
              <a:rPr lang="tr-TR" u="sng" dirty="0" smtClean="0"/>
              <a:t>özcük Kavramı</a:t>
            </a:r>
            <a:endParaRPr lang="tr-TR" u="sng" dirty="0" smtClean="0"/>
          </a:p>
          <a:p>
            <a:endParaRPr lang="tr-TR" u="sng" dirty="0" smtClean="0"/>
          </a:p>
          <a:p>
            <a:r>
              <a:rPr lang="tr-TR" u="sng" dirty="0" smtClean="0"/>
              <a:t>Uzun ve Kısa </a:t>
            </a:r>
            <a:r>
              <a:rPr lang="tr-TR" u="sng" dirty="0" smtClean="0"/>
              <a:t>Sözcükler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7932231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Yazı Bilgisinin Bileşenleri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i="1" dirty="0" smtClean="0"/>
              <a:t>4) Sözcük Bileşeni</a:t>
            </a:r>
          </a:p>
          <a:p>
            <a:r>
              <a:rPr lang="tr-TR" u="sng" dirty="0" smtClean="0"/>
              <a:t>Harfler</a:t>
            </a:r>
            <a:endParaRPr lang="tr-TR" u="sng" dirty="0" smtClean="0"/>
          </a:p>
          <a:p>
            <a:r>
              <a:rPr lang="tr-TR" u="sng" dirty="0" smtClean="0"/>
              <a:t>Sözcük Tanıma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2957860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Kendiliğinden gelişen yazma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dirty="0" smtClean="0"/>
          </a:p>
          <a:p>
            <a:r>
              <a:rPr lang="tr-TR" dirty="0" smtClean="0"/>
              <a:t>Çocuklar yaşları büyüdükçe karalamak</a:t>
            </a:r>
            <a:r>
              <a:rPr lang="tr-TR" dirty="0"/>
              <a:t>, resim yapmak, sembolleri kullanmak, çizgi çizmek, </a:t>
            </a:r>
            <a:r>
              <a:rPr lang="tr-TR" dirty="0" smtClean="0"/>
              <a:t>harflere benzeyen </a:t>
            </a:r>
            <a:r>
              <a:rPr lang="tr-TR" dirty="0"/>
              <a:t>şekiller çizerek yazı yazmaya benzeyen girişimlerde bulunurlar (</a:t>
            </a:r>
            <a:r>
              <a:rPr lang="tr-TR" dirty="0" err="1" smtClean="0"/>
              <a:t>Ranweiler</a:t>
            </a:r>
            <a:r>
              <a:rPr lang="tr-TR" dirty="0" smtClean="0"/>
              <a:t>, 2004</a:t>
            </a:r>
            <a:r>
              <a:rPr lang="tr-TR" dirty="0"/>
              <a:t>: 82). 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3858108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tr-TR" dirty="0" smtClean="0"/>
              <a:t>Kendiliğinden gelişen yazmanın aşamaları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u="sng" dirty="0" smtClean="0"/>
              <a:t>Resimlerle </a:t>
            </a:r>
            <a:r>
              <a:rPr lang="tr-TR" u="sng" dirty="0" smtClean="0"/>
              <a:t>yazmak</a:t>
            </a:r>
          </a:p>
          <a:p>
            <a:r>
              <a:rPr lang="tr-TR" u="sng" dirty="0"/>
              <a:t>Karalamayla yazmak </a:t>
            </a:r>
            <a:endParaRPr lang="tr-TR" u="sng" dirty="0" smtClean="0"/>
          </a:p>
          <a:p>
            <a:r>
              <a:rPr lang="tr-TR" u="sng" dirty="0"/>
              <a:t>Harfe benzeyen şekiller </a:t>
            </a:r>
            <a:endParaRPr lang="tr-TR" u="sng" dirty="0" smtClean="0"/>
          </a:p>
          <a:p>
            <a:r>
              <a:rPr lang="tr-TR" u="sng" dirty="0"/>
              <a:t>Sesbilgisi içermeyen harf </a:t>
            </a:r>
            <a:r>
              <a:rPr lang="tr-TR" u="sng" dirty="0" smtClean="0"/>
              <a:t>dizilimi</a:t>
            </a:r>
          </a:p>
          <a:p>
            <a:r>
              <a:rPr lang="tr-TR" u="sng" dirty="0"/>
              <a:t>Çevredeki yazıları </a:t>
            </a:r>
            <a:r>
              <a:rPr lang="tr-TR" u="sng" dirty="0" smtClean="0"/>
              <a:t>kopyalamak</a:t>
            </a:r>
          </a:p>
          <a:p>
            <a:r>
              <a:rPr lang="tr-TR" u="sng" dirty="0"/>
              <a:t>Uydurma </a:t>
            </a:r>
            <a:r>
              <a:rPr lang="tr-TR" u="sng" dirty="0" smtClean="0"/>
              <a:t>hecelemeler</a:t>
            </a:r>
          </a:p>
          <a:p>
            <a:r>
              <a:rPr lang="tr-TR" u="sng" dirty="0"/>
              <a:t>Geleneksel yazı yazma</a:t>
            </a:r>
            <a:endParaRPr lang="tr-TR" u="sng" dirty="0" smtClean="0"/>
          </a:p>
          <a:p>
            <a:endParaRPr lang="tr-TR" u="sng" dirty="0"/>
          </a:p>
          <a:p>
            <a:endParaRPr lang="tr-TR" u="sng" dirty="0"/>
          </a:p>
          <a:p>
            <a:endParaRPr lang="tr-TR" u="sng" dirty="0"/>
          </a:p>
          <a:p>
            <a:endParaRPr lang="tr-TR" u="sng" dirty="0" smtClean="0"/>
          </a:p>
        </p:txBody>
      </p:sp>
    </p:spTree>
    <p:extLst>
      <p:ext uri="{BB962C8B-B14F-4D97-AF65-F5344CB8AC3E}">
        <p14:creationId xmlns:p14="http://schemas.microsoft.com/office/powerpoint/2010/main" val="24759529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Yazı farkındalığı, yazılı dilin kurallarını, yapısını ve işlevini anlama </a:t>
            </a:r>
            <a:r>
              <a:rPr lang="tr-TR" dirty="0" smtClean="0"/>
              <a:t>becerisidir (</a:t>
            </a:r>
            <a:r>
              <a:rPr lang="tr-TR" dirty="0" err="1" smtClean="0"/>
              <a:t>Justice</a:t>
            </a:r>
            <a:r>
              <a:rPr lang="tr-TR" dirty="0" smtClean="0"/>
              <a:t> </a:t>
            </a:r>
            <a:r>
              <a:rPr lang="tr-TR" dirty="0"/>
              <a:t>ve </a:t>
            </a:r>
            <a:r>
              <a:rPr lang="tr-TR" dirty="0" err="1"/>
              <a:t>Ezell</a:t>
            </a:r>
            <a:r>
              <a:rPr lang="tr-TR" dirty="0"/>
              <a:t>, 2004: 185). 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Yazı </a:t>
            </a:r>
            <a:r>
              <a:rPr lang="tr-TR" dirty="0"/>
              <a:t>farkındalığı, yazının bir anlam ifade ettiği, konuşulan </a:t>
            </a:r>
            <a:r>
              <a:rPr lang="tr-TR" dirty="0" smtClean="0"/>
              <a:t>sözcüklerin </a:t>
            </a:r>
            <a:r>
              <a:rPr lang="tr-TR" dirty="0"/>
              <a:t>yazılı bazı sembollerle ifade edildiği ve yazılı </a:t>
            </a:r>
            <a:r>
              <a:rPr lang="tr-TR" dirty="0" smtClean="0"/>
              <a:t>bir metnin </a:t>
            </a:r>
            <a:r>
              <a:rPr lang="tr-TR" dirty="0"/>
              <a:t>soldan sağa ve yukarıdan aşağıya doğru okunduğu gibi temel </a:t>
            </a:r>
            <a:r>
              <a:rPr lang="tr-TR" dirty="0" smtClean="0"/>
              <a:t>özelliklerin </a:t>
            </a:r>
            <a:r>
              <a:rPr lang="tr-TR" dirty="0"/>
              <a:t>bilinmesi olarak tanımlanmaktadır (</a:t>
            </a:r>
            <a:r>
              <a:rPr lang="tr-TR" dirty="0" err="1" smtClean="0"/>
              <a:t>Lesiak</a:t>
            </a:r>
            <a:r>
              <a:rPr lang="tr-TR" dirty="0" smtClean="0"/>
              <a:t>, </a:t>
            </a:r>
            <a:r>
              <a:rPr lang="es-ES" dirty="0" smtClean="0"/>
              <a:t>1997</a:t>
            </a:r>
            <a:r>
              <a:rPr lang="es-ES" dirty="0"/>
              <a:t>; Pullen ve Justice, 2003).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992701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r>
              <a:rPr lang="tr-TR" dirty="0" smtClean="0"/>
              <a:t>Yazı farkındalığı nasıl gelişir?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230729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Yazılı </a:t>
            </a:r>
            <a:r>
              <a:rPr lang="tr-TR" dirty="0"/>
              <a:t>materyallerin ç</a:t>
            </a:r>
            <a:r>
              <a:rPr lang="tr-TR" dirty="0" smtClean="0"/>
              <a:t>ok </a:t>
            </a:r>
            <a:r>
              <a:rPr lang="tr-TR" dirty="0"/>
              <a:t>olduğu </a:t>
            </a:r>
            <a:r>
              <a:rPr lang="tr-TR" dirty="0" smtClean="0"/>
              <a:t>ortamlar, etkinlikler (</a:t>
            </a:r>
            <a:r>
              <a:rPr lang="tr-TR" dirty="0" err="1"/>
              <a:t>ö</a:t>
            </a:r>
            <a:r>
              <a:rPr lang="tr-TR" dirty="0" err="1" smtClean="0"/>
              <a:t>rn</a:t>
            </a:r>
            <a:r>
              <a:rPr lang="tr-TR" dirty="0" smtClean="0"/>
              <a:t>., kitap okuma) ve bunların sıklığı</a:t>
            </a:r>
          </a:p>
          <a:p>
            <a:endParaRPr lang="tr-TR" dirty="0" smtClean="0"/>
          </a:p>
          <a:p>
            <a:r>
              <a:rPr lang="tr-TR" dirty="0" smtClean="0"/>
              <a:t>İlanlar</a:t>
            </a:r>
            <a:r>
              <a:rPr lang="tr-TR" dirty="0"/>
              <a:t>, reklam afişleri, dergiler, çizgi romanlar, gazeteler, el yazısıyla oluşturulan metinler, mektuplar ve notlar, </a:t>
            </a:r>
            <a:r>
              <a:rPr lang="tr-TR" dirty="0" smtClean="0"/>
              <a:t>posterler</a:t>
            </a:r>
            <a:r>
              <a:rPr lang="tr-TR" dirty="0"/>
              <a:t>, işaretler, semboller, </a:t>
            </a:r>
            <a:r>
              <a:rPr lang="tr-TR" dirty="0" smtClean="0"/>
              <a:t>broşürler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517319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Farklı </a:t>
            </a:r>
            <a:r>
              <a:rPr lang="tr-TR" dirty="0" err="1" smtClean="0"/>
              <a:t>sosyo</a:t>
            </a:r>
            <a:r>
              <a:rPr lang="tr-TR" dirty="0" smtClean="0"/>
              <a:t>-ekonomik düzeyler (SED)</a:t>
            </a:r>
          </a:p>
          <a:p>
            <a:r>
              <a:rPr lang="tr-TR" dirty="0"/>
              <a:t>D</a:t>
            </a:r>
            <a:r>
              <a:rPr lang="tr-TR" dirty="0" smtClean="0"/>
              <a:t>üşük </a:t>
            </a:r>
            <a:r>
              <a:rPr lang="tr-TR" dirty="0" err="1"/>
              <a:t>SED’den</a:t>
            </a:r>
            <a:r>
              <a:rPr lang="tr-TR" dirty="0"/>
              <a:t> gelen çocukların yazılı </a:t>
            </a:r>
            <a:r>
              <a:rPr lang="tr-TR" dirty="0" smtClean="0"/>
              <a:t>materyaller ile karşılaşma sıklığı </a:t>
            </a:r>
          </a:p>
          <a:p>
            <a:r>
              <a:rPr lang="tr-TR" dirty="0" smtClean="0"/>
              <a:t>Bunun bir sonucu olarak, yüzden </a:t>
            </a:r>
            <a:r>
              <a:rPr lang="tr-TR" dirty="0"/>
              <a:t>yazı farkındalığı becerilerinin orta ve üst </a:t>
            </a:r>
            <a:r>
              <a:rPr lang="tr-TR" dirty="0" err="1"/>
              <a:t>SED’den</a:t>
            </a:r>
            <a:r>
              <a:rPr lang="tr-TR" dirty="0"/>
              <a:t> gelen akranlarına göre daha zayıf olduğu </a:t>
            </a:r>
            <a:r>
              <a:rPr lang="tr-TR" dirty="0" smtClean="0"/>
              <a:t>(</a:t>
            </a:r>
            <a:r>
              <a:rPr lang="tr-TR" dirty="0" err="1"/>
              <a:t>Lonigan</a:t>
            </a:r>
            <a:r>
              <a:rPr lang="tr-TR" dirty="0"/>
              <a:t>, </a:t>
            </a:r>
            <a:r>
              <a:rPr lang="tr-TR" dirty="0" err="1"/>
              <a:t>Burgess</a:t>
            </a:r>
            <a:r>
              <a:rPr lang="tr-TR" dirty="0"/>
              <a:t> ve </a:t>
            </a:r>
            <a:r>
              <a:rPr lang="tr-TR" dirty="0" err="1"/>
              <a:t>Anthony</a:t>
            </a:r>
            <a:r>
              <a:rPr lang="tr-TR" dirty="0"/>
              <a:t>, 2000; </a:t>
            </a:r>
            <a:r>
              <a:rPr lang="tr-TR" dirty="0" err="1"/>
              <a:t>Purcell</a:t>
            </a:r>
            <a:r>
              <a:rPr lang="tr-TR" dirty="0"/>
              <a:t>-Gates, 1996). </a:t>
            </a:r>
          </a:p>
        </p:txBody>
      </p:sp>
    </p:spTree>
    <p:extLst>
      <p:ext uri="{BB962C8B-B14F-4D97-AF65-F5344CB8AC3E}">
        <p14:creationId xmlns:p14="http://schemas.microsoft.com/office/powerpoint/2010/main" val="1315021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Yazı </a:t>
            </a:r>
            <a:r>
              <a:rPr lang="tr-TR" dirty="0"/>
              <a:t>farkındalığı, </a:t>
            </a:r>
            <a:r>
              <a:rPr lang="tr-TR" dirty="0" smtClean="0"/>
              <a:t>okumayı </a:t>
            </a:r>
            <a:r>
              <a:rPr lang="tr-TR" dirty="0"/>
              <a:t>ö</a:t>
            </a:r>
            <a:r>
              <a:rPr lang="tr-TR" dirty="0" smtClean="0"/>
              <a:t>ğrenme için </a:t>
            </a:r>
            <a:r>
              <a:rPr lang="tr-TR" dirty="0"/>
              <a:t>bir temel oluşturmaktadır. </a:t>
            </a:r>
            <a:endParaRPr lang="tr-TR" dirty="0" smtClean="0"/>
          </a:p>
          <a:p>
            <a:r>
              <a:rPr lang="tr-TR" dirty="0"/>
              <a:t>Okul öncesi dönemde çocuklar için, yazı yazma becerisi gelişimsel bir süreçtir (</a:t>
            </a:r>
            <a:r>
              <a:rPr lang="tr-TR" dirty="0" err="1"/>
              <a:t>Morrow</a:t>
            </a:r>
            <a:r>
              <a:rPr lang="tr-TR" dirty="0"/>
              <a:t>, 2001:284; </a:t>
            </a:r>
            <a:r>
              <a:rPr lang="tr-TR" dirty="0" err="1"/>
              <a:t>Ranweiler</a:t>
            </a:r>
            <a:r>
              <a:rPr lang="tr-TR" dirty="0"/>
              <a:t>, 2004: 83). </a:t>
            </a:r>
          </a:p>
          <a:p>
            <a:endParaRPr lang="tr-TR" dirty="0" smtClean="0"/>
          </a:p>
          <a:p>
            <a:r>
              <a:rPr lang="tr-TR" dirty="0" smtClean="0"/>
              <a:t>Okul </a:t>
            </a:r>
            <a:r>
              <a:rPr lang="tr-TR" dirty="0"/>
              <a:t>ö</a:t>
            </a:r>
            <a:r>
              <a:rPr lang="tr-TR" dirty="0" smtClean="0"/>
              <a:t>ncesi dönemde </a:t>
            </a:r>
            <a:r>
              <a:rPr lang="tr-TR" dirty="0"/>
              <a:t>yazı farkındalığının artırılması, ç</a:t>
            </a:r>
            <a:r>
              <a:rPr lang="tr-TR" dirty="0" smtClean="0"/>
              <a:t>ocukların </a:t>
            </a:r>
            <a:r>
              <a:rPr lang="tr-TR" dirty="0"/>
              <a:t>okula hazır </a:t>
            </a:r>
            <a:r>
              <a:rPr lang="tr-TR" dirty="0" smtClean="0"/>
              <a:t>oluş seviyelerini </a:t>
            </a:r>
            <a:r>
              <a:rPr lang="tr-TR" dirty="0"/>
              <a:t>arttırmakta ve </a:t>
            </a:r>
            <a:r>
              <a:rPr lang="tr-TR" dirty="0" smtClean="0"/>
              <a:t>böylece </a:t>
            </a:r>
            <a:r>
              <a:rPr lang="tr-TR" dirty="0"/>
              <a:t>ç</a:t>
            </a:r>
            <a:r>
              <a:rPr lang="tr-TR" dirty="0" smtClean="0"/>
              <a:t>ocukların </a:t>
            </a:r>
            <a:r>
              <a:rPr lang="tr-TR" dirty="0"/>
              <a:t>okula </a:t>
            </a:r>
            <a:r>
              <a:rPr lang="tr-TR" dirty="0" smtClean="0"/>
              <a:t>geçişleri </a:t>
            </a:r>
            <a:r>
              <a:rPr lang="tr-TR" dirty="0"/>
              <a:t>daha kolay ve okul başarıları daha </a:t>
            </a:r>
            <a:r>
              <a:rPr lang="tr-TR" dirty="0" smtClean="0"/>
              <a:t>yüksek </a:t>
            </a:r>
            <a:r>
              <a:rPr lang="tr-TR" dirty="0"/>
              <a:t>olmaktadır (</a:t>
            </a:r>
            <a:r>
              <a:rPr lang="tr-TR" dirty="0" err="1"/>
              <a:t>Lomax</a:t>
            </a:r>
            <a:r>
              <a:rPr lang="tr-TR" dirty="0"/>
              <a:t> </a:t>
            </a:r>
            <a:r>
              <a:rPr lang="tr-TR" dirty="0" smtClean="0"/>
              <a:t>ve </a:t>
            </a:r>
            <a:r>
              <a:rPr lang="tr-TR" dirty="0" err="1" smtClean="0"/>
              <a:t>McGee</a:t>
            </a:r>
            <a:r>
              <a:rPr lang="tr-TR" dirty="0"/>
              <a:t>, 1987; </a:t>
            </a:r>
            <a:r>
              <a:rPr lang="tr-TR" dirty="0" err="1"/>
              <a:t>Riley</a:t>
            </a:r>
            <a:r>
              <a:rPr lang="tr-TR" dirty="0"/>
              <a:t>, 1996</a:t>
            </a:r>
            <a:r>
              <a:rPr lang="tr-TR" dirty="0" smtClean="0"/>
              <a:t>).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739205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Yazı Bilgisinin Bileşenleri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i="1" dirty="0" smtClean="0"/>
              <a:t>1) Yazının </a:t>
            </a:r>
            <a:r>
              <a:rPr lang="tr-TR" b="1" i="1" dirty="0"/>
              <a:t>Anlam Taşıma </a:t>
            </a:r>
            <a:r>
              <a:rPr lang="tr-TR" b="1" i="1" dirty="0" smtClean="0"/>
              <a:t>Bileşeni</a:t>
            </a:r>
          </a:p>
          <a:p>
            <a:r>
              <a:rPr lang="tr-TR" u="sng" dirty="0" smtClean="0"/>
              <a:t>Yazının </a:t>
            </a:r>
            <a:r>
              <a:rPr lang="tr-TR" u="sng" dirty="0" smtClean="0"/>
              <a:t>İşlevi</a:t>
            </a:r>
            <a:endParaRPr lang="tr-TR" dirty="0" smtClean="0"/>
          </a:p>
          <a:p>
            <a:r>
              <a:rPr lang="tr-TR" u="sng" dirty="0" smtClean="0"/>
              <a:t>Çevresel Yazı</a:t>
            </a:r>
            <a:endParaRPr lang="tr-TR" b="1" i="1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557052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Yazı Bilgisinin Bileşenleri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i="1" dirty="0" smtClean="0"/>
              <a:t>2) </a:t>
            </a:r>
            <a:r>
              <a:rPr lang="tr-TR" b="1" i="1" dirty="0"/>
              <a:t>Kitaba Uyum Bileşeni</a:t>
            </a:r>
            <a:endParaRPr lang="tr-TR" b="1" i="1" dirty="0" smtClean="0"/>
          </a:p>
          <a:p>
            <a:r>
              <a:rPr lang="tr-TR" u="sng" dirty="0" smtClean="0"/>
              <a:t>Sayfa </a:t>
            </a:r>
            <a:r>
              <a:rPr lang="tr-TR" u="sng" dirty="0" smtClean="0"/>
              <a:t>Sırası</a:t>
            </a:r>
            <a:endParaRPr lang="tr-TR" dirty="0" smtClean="0"/>
          </a:p>
          <a:p>
            <a:r>
              <a:rPr lang="tr-TR" u="sng" dirty="0" smtClean="0"/>
              <a:t>Kitabın İsmi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925287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Yazı Bilgisinin Bileşenleri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u="sng" dirty="0" smtClean="0"/>
              <a:t>Sayfanın Alt Üst </a:t>
            </a:r>
            <a:r>
              <a:rPr lang="tr-TR" u="sng" dirty="0" smtClean="0"/>
              <a:t>Bilgisi</a:t>
            </a:r>
            <a:endParaRPr lang="tr-TR" dirty="0"/>
          </a:p>
          <a:p>
            <a:r>
              <a:rPr lang="tr-TR" u="sng" dirty="0" smtClean="0"/>
              <a:t>Kitabın </a:t>
            </a:r>
            <a:r>
              <a:rPr lang="tr-TR" u="sng" dirty="0" smtClean="0"/>
              <a:t>ön arka </a:t>
            </a:r>
            <a:r>
              <a:rPr lang="tr-TR" u="sng" dirty="0" smtClean="0"/>
              <a:t>kapağı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77998017"/>
      </p:ext>
    </p:extLst>
  </p:cSld>
  <p:clrMapOvr>
    <a:masterClrMapping/>
  </p:clrMapOvr>
</p:sld>
</file>

<file path=ppt/theme/theme1.xml><?xml version="1.0" encoding="utf-8"?>
<a:theme xmlns:a="http://schemas.openxmlformats.org/drawingml/2006/main" name="Yüzeyler">
  <a:themeElements>
    <a:clrScheme name="Yüzeyler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Yüzeyler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Yüzeyler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1010</TotalTime>
  <Words>382</Words>
  <Application>Microsoft Office PowerPoint</Application>
  <PresentationFormat>Ekran Gösterisi (4:3)</PresentationFormat>
  <Paragraphs>64</Paragraphs>
  <Slides>16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20" baseType="lpstr">
      <vt:lpstr>Arial</vt:lpstr>
      <vt:lpstr>Trebuchet MS</vt:lpstr>
      <vt:lpstr>Wingdings 3</vt:lpstr>
      <vt:lpstr>Yüzeyler</vt:lpstr>
      <vt:lpstr>Erken Okuryazarlık</vt:lpstr>
      <vt:lpstr>PowerPoint Sunusu</vt:lpstr>
      <vt:lpstr>PowerPoint Sunusu</vt:lpstr>
      <vt:lpstr>PowerPoint Sunusu</vt:lpstr>
      <vt:lpstr>PowerPoint Sunusu</vt:lpstr>
      <vt:lpstr>PowerPoint Sunusu</vt:lpstr>
      <vt:lpstr>Yazı Bilgisinin Bileşenleri</vt:lpstr>
      <vt:lpstr>Yazı Bilgisinin Bileşenleri</vt:lpstr>
      <vt:lpstr>Yazı Bilgisinin Bileşenleri</vt:lpstr>
      <vt:lpstr>Yazı Bilgisinin Bileşenleri</vt:lpstr>
      <vt:lpstr>Yazı Bilgisinin Bileşenleri</vt:lpstr>
      <vt:lpstr>Yazı Bilgisinin Bileşenleri</vt:lpstr>
      <vt:lpstr>Yazı Bilgisinin Bileşenleri</vt:lpstr>
      <vt:lpstr>Yazı Bilgisinin Bileşenleri</vt:lpstr>
      <vt:lpstr>Kendiliğinden gelişen yazma</vt:lpstr>
      <vt:lpstr>Kendiliğinden gelişen yazmanın aşamaları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Erken Okuryazarlık</dc:title>
  <dc:creator>TOSHIBA</dc:creator>
  <cp:lastModifiedBy>BURCU</cp:lastModifiedBy>
  <cp:revision>27</cp:revision>
  <dcterms:created xsi:type="dcterms:W3CDTF">2018-02-22T08:33:59Z</dcterms:created>
  <dcterms:modified xsi:type="dcterms:W3CDTF">2018-09-26T11:32:11Z</dcterms:modified>
</cp:coreProperties>
</file>