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12"/>
  </p:notesMasterIdLst>
  <p:handoutMasterIdLst>
    <p:handoutMasterId r:id="rId13"/>
  </p:handoutMasterIdLst>
  <p:sldIdLst>
    <p:sldId id="256" r:id="rId3"/>
    <p:sldId id="307" r:id="rId4"/>
    <p:sldId id="275" r:id="rId5"/>
    <p:sldId id="276" r:id="rId6"/>
    <p:sldId id="277" r:id="rId7"/>
    <p:sldId id="278" r:id="rId8"/>
    <p:sldId id="327" r:id="rId9"/>
    <p:sldId id="328" r:id="rId10"/>
    <p:sldId id="329" r:id="rId11"/>
  </p:sldIdLst>
  <p:sldSz cx="9144000" cy="5143500" type="screen16x9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454"/>
    <p:restoredTop sz="90496"/>
  </p:normalViewPr>
  <p:slideViewPr>
    <p:cSldViewPr>
      <p:cViewPr>
        <p:scale>
          <a:sx n="155" d="100"/>
          <a:sy n="155" d="100"/>
        </p:scale>
        <p:origin x="1496" y="10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1D1C7187-52DB-480B-B579-7031AA33D1D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AE4CB48E-7AB3-4342-951B-8AFA89D94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6217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D501AE4-6705-0645-84C1-3ED81A4EC9EC}" type="datetimeFigureOut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5300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0BE2213-DCF4-ED42-A32C-6880A148AB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517722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3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hape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241984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5779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5780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130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6803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6804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763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7827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7828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471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8851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8852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6353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1052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7267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1027113"/>
            <a:ext cx="6573838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5658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1052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242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4EBCB-D3C6-9841-A6BA-C2AF2B071DBA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E9070-2B08-0343-892F-33B574FA7D1E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09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57FA-C664-6B4D-BF11-FBD1B70B7A1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3B814-FF0D-B145-BD95-F44AF0D7A577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43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28AC-0F26-2546-BEF3-796DD65C9AC0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EBB94-F1BE-4847-8D1B-0A0487D99D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752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81C25-283A-F74C-9B4C-DD326CBC6736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049A9-71A1-A84E-B6E3-41D8789033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345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44EF5-3BC8-E64B-9F88-B4A4553913A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EA9A08-FBAC-E943-9A8D-B0CAE2403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277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0315A-4988-B545-8B7F-65B8FB212A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DF2A8-6AD1-FD47-9625-019CAED13B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1043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715A-2480-7041-95D4-1DEA6F5A1B1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B1F68-B41C-B145-A521-AFB156C055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116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38810-3A75-6D4D-A653-3C9122AE7E6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727DC-8152-074E-B806-CFBE3D013C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45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A6DAF-C1A9-7947-A0FA-BD552F813A2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A5EEA-71F5-AF44-9AB5-E29FF6912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478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85B0-AB21-C246-B460-BACDA1F303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9462D-7540-1A4D-8B0F-98475187D1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0332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C3ABB-6000-0747-A216-9C976CA529A5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CD183-1B3B-394B-8E86-2924135C3F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572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05979"/>
            <a:ext cx="7571184" cy="85725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B6B3F5-BB09-6B4A-9510-F2559A915688}" type="datetime1">
              <a:rPr lang="en-US" smtClean="0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YEM KÜLTÜRÜNÜN İLKELERİ DERSİ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A4B8-98E7-A341-8DD4-7EE91DA868EF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0"/>
            <a:ext cx="504056" cy="45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65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9A909-6F33-2045-9B19-11C06BCF4F5E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0470-575A-964D-A7D8-0B2E355AC69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1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8F3D5-45FD-0148-A6D9-B4A0037F710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9BEB2-19A9-2B4A-ACF6-F745D9E4AAA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84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6298E-6FB0-9143-BF28-D8D9AF94B037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2BF9A-EFB2-C441-916B-5E815EE0EAB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9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8BDBB-7FE3-6F42-9072-1C8F3E60CB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50AE29-3FC5-BB48-BDB7-50229ADED8E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1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C2DE2-56C2-FC4A-859F-85601C0B573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F7CFE-F71E-ED40-B51B-95199E7D8D6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7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22837-31B7-C948-AF4E-C129EED9167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B1182-C12A-794B-A53F-8EEF6323220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6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11D48-ED16-B94A-91D0-CF189151AEF9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24B4-05D9-7F4F-98CE-15DF82BECCC0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30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theme" Target="../theme/theme2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56B6B3F5-BB09-6B4A-9510-F2559A9156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B07A4B8-98E7-A341-8DD4-7EE91DA868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7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/>
          </p:cNvSpPr>
          <p:nvPr>
            <p:ph type="title"/>
          </p:nvPr>
        </p:nvSpPr>
        <p:spPr bwMode="auto">
          <a:xfrm>
            <a:off x="685800" y="205979"/>
            <a:ext cx="8001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DF110D3-A983-CD49-ACA0-664EB2431A6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BA3578D7-5193-FA4A-AC0B-2A4936C6896D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2"/>
          <p:cNvSpPr>
            <a:spLocks noGrp="1"/>
          </p:cNvSpPr>
          <p:nvPr>
            <p:ph type="ctrTitle"/>
          </p:nvPr>
        </p:nvSpPr>
        <p:spPr>
          <a:xfrm>
            <a:off x="1654969" y="1597641"/>
            <a:ext cx="5834063" cy="1101684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YEM KÜLTÜRÜNÜN İLKELERİ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3" name="Picture 3"/>
          <p:cNvSpPr>
            <a:spLocks noGrp="1"/>
          </p:cNvSpPr>
          <p:nvPr>
            <p:ph type="subTitle" idx="1"/>
          </p:nvPr>
        </p:nvSpPr>
        <p:spPr>
          <a:xfrm>
            <a:off x="2171700" y="2914429"/>
            <a:ext cx="4800600" cy="1314671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defTabSz="685800" eaLnBrk="1" fontAlgn="auto" hangingPunct="1">
              <a:spcAft>
                <a:spcPts val="0"/>
              </a:spcAft>
              <a:defRPr/>
            </a:pPr>
            <a:r>
              <a:rPr lang="tr-TR" sz="2700" b="1" dirty="0" err="1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Prof.Dr</a:t>
            </a:r>
            <a:r>
              <a:rPr lang="tr-TR" sz="2700" b="1" dirty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 Cengiz Sancak</a:t>
            </a:r>
            <a:endParaRPr lang="en-US" sz="2700" b="1" dirty="0">
              <a:ln w="11430"/>
              <a:gradFill>
                <a:gsLst>
                  <a:gs pos="0">
                    <a:schemeClr val="accent6">
                      <a:tint val="70000"/>
                      <a:shade val="100000"/>
                      <a:satMod val="130000"/>
                    </a:schemeClr>
                  </a:gs>
                  <a:gs pos="2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50000">
                    <a:schemeClr val="accent6">
                      <a:tint val="100000"/>
                      <a:shade val="99000"/>
                      <a:satMod val="100000"/>
                    </a:schemeClr>
                  </a:gs>
                  <a:gs pos="7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100000">
                    <a:schemeClr val="accent6">
                      <a:tint val="70000"/>
                      <a:shade val="100000"/>
                      <a:satMod val="13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07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2034" y="1231582"/>
            <a:ext cx="6172200" cy="2204739"/>
          </a:xfrm>
        </p:spPr>
        <p:txBody>
          <a:bodyPr/>
          <a:lstStyle/>
          <a:p>
            <a:r>
              <a:rPr lang="en-US" dirty="0" err="1" smtClean="0"/>
              <a:t>Toprak</a:t>
            </a:r>
            <a:r>
              <a:rPr lang="en-US" dirty="0" smtClean="0"/>
              <a:t> </a:t>
            </a:r>
            <a:r>
              <a:rPr lang="en-US" dirty="0" err="1" smtClean="0"/>
              <a:t>Faktörleri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Büyüme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  <p:sp>
        <p:nvSpPr>
          <p:cNvPr id="5" name="Shape 3"/>
          <p:cNvSpPr>
            <a:spLocks noGrp="1"/>
          </p:cNvSpPr>
          <p:nvPr>
            <p:ph type="ftr" sz="quarter" idx="11"/>
          </p:nvPr>
        </p:nvSpPr>
        <p:spPr bwMode="auto">
          <a:xfrm>
            <a:off x="3143250" y="4768454"/>
            <a:ext cx="28956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161799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4319" y="205979"/>
            <a:ext cx="6173781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algn="l" defTabSz="685800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Toprak Faktörleri</a:t>
            </a:r>
            <a:endParaRPr lang="tr-TR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3" name="Picture 2"/>
          <p:cNvSpPr>
            <a:spLocks noGrp="1"/>
          </p:cNvSpPr>
          <p:nvPr>
            <p:ph idx="1"/>
          </p:nvPr>
        </p:nvSpPr>
        <p:spPr>
          <a:xfrm>
            <a:off x="1483419" y="1200697"/>
            <a:ext cx="6305299" cy="3393926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buNone/>
              <a:defRPr/>
            </a:pPr>
            <a:r>
              <a:rPr lang="tr-TR" sz="2100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Kumsal topraklarda daha iyi gelişebilen yem bitkileri</a:t>
            </a:r>
            <a:endParaRPr lang="tr-TR"/>
          </a:p>
          <a:p>
            <a:pPr marL="0" indent="0" defTabSz="685800" eaLnBrk="1" fontAlgn="auto" hangingPunct="1">
              <a:spcAft>
                <a:spcPts val="0"/>
              </a:spcAft>
              <a:buNone/>
              <a:defRPr/>
            </a:pPr>
            <a:endParaRPr lang="tr-TR" sz="2100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  <a:p>
            <a:pPr marL="0" indent="0" defTabSz="685800" eaLnBrk="1" fontAlgn="auto" hangingPunct="1">
              <a:spcAft>
                <a:spcPts val="0"/>
              </a:spcAft>
              <a:buNone/>
              <a:defRPr/>
            </a:pPr>
            <a:r>
              <a:rPr lang="tr-TR" dirty="0" smtClean="0"/>
              <a:t>Yüksek çayır yulafı		Avena elatior</a:t>
            </a:r>
          </a:p>
          <a:p>
            <a:pPr marL="0" indent="0" defTabSz="685800" eaLnBrk="1" fontAlgn="auto" hangingPunct="1">
              <a:spcAft>
                <a:spcPts val="0"/>
              </a:spcAft>
              <a:buNone/>
              <a:defRPr/>
            </a:pPr>
            <a:r>
              <a:rPr lang="tr-TR" dirty="0" smtClean="0"/>
              <a:t>Domuz ayrığı			Dactylis glomerata</a:t>
            </a:r>
          </a:p>
          <a:p>
            <a:pPr marL="0" indent="0" defTabSz="685800" eaLnBrk="1" fontAlgn="auto" hangingPunct="1">
              <a:spcAft>
                <a:spcPts val="0"/>
              </a:spcAft>
              <a:buNone/>
              <a:defRPr/>
            </a:pPr>
            <a:r>
              <a:rPr lang="tr-TR" dirty="0" smtClean="0"/>
              <a:t>Kırmızı üçgül			Trifolium incarnatum</a:t>
            </a:r>
          </a:p>
          <a:p>
            <a:pPr marL="0" indent="0" defTabSz="685800" eaLnBrk="1" fontAlgn="auto" hangingPunct="1">
              <a:spcAft>
                <a:spcPts val="0"/>
              </a:spcAft>
              <a:buNone/>
              <a:defRPr/>
            </a:pPr>
            <a:r>
              <a:rPr lang="tr-TR" dirty="0" smtClean="0"/>
              <a:t>Korunga				Onobrychis sativa</a:t>
            </a:r>
          </a:p>
          <a:p>
            <a:pPr marL="0" indent="0" defTabSz="685800" eaLnBrk="1" fontAlgn="auto" hangingPunct="1">
              <a:spcAft>
                <a:spcPts val="0"/>
              </a:spcAft>
              <a:buNone/>
              <a:defRPr/>
            </a:pPr>
            <a:r>
              <a:rPr lang="tr-TR" dirty="0" smtClean="0"/>
              <a:t>Tüylü fiğ				Vicia villosa</a:t>
            </a:r>
            <a:endParaRPr lang="tr-TR" dirty="0"/>
          </a:p>
        </p:txBody>
      </p:sp>
      <p:sp>
        <p:nvSpPr>
          <p:cNvPr id="22532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idx="1"/>
          </p:nvPr>
        </p:nvSpPr>
        <p:spPr>
          <a:xfrm>
            <a:off x="1488154" y="537329"/>
            <a:ext cx="6295811" cy="4057293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buNone/>
              <a:defRPr/>
            </a:pPr>
            <a:r>
              <a:rPr lang="tr-TR" sz="1800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Tınlı ve killi topraklarda daha iyi yetişebilen yem bitkileri</a:t>
            </a:r>
            <a:endParaRPr lang="tr-TR"/>
          </a:p>
          <a:p>
            <a:pPr marL="0" indent="0" defTabSz="685800" eaLnBrk="1" fontAlgn="auto" hangingPunct="1">
              <a:spcAft>
                <a:spcPts val="0"/>
              </a:spcAft>
              <a:buNone/>
              <a:defRPr/>
            </a:pPr>
            <a:endParaRPr lang="tr-TR" sz="2100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  <a:p>
            <a:pPr marL="0" indent="0" defTabSz="685800" eaLnBrk="1" fontAlgn="auto" hangingPunct="1">
              <a:spcAft>
                <a:spcPts val="0"/>
              </a:spcAft>
              <a:buNone/>
              <a:defRPr/>
            </a:pPr>
            <a:r>
              <a:rPr lang="tr-TR" sz="2100" dirty="0"/>
              <a:t>Çayır kelp kuyruğu		Phleum pratense</a:t>
            </a:r>
          </a:p>
          <a:p>
            <a:pPr marL="0" indent="0" defTabSz="685800" eaLnBrk="1" fontAlgn="auto" hangingPunct="1">
              <a:spcAft>
                <a:spcPts val="0"/>
              </a:spcAft>
              <a:buNone/>
              <a:defRPr/>
            </a:pPr>
            <a:r>
              <a:rPr lang="tr-TR" sz="2100" dirty="0"/>
              <a:t>Kılçıksız brom		Bromus inermis</a:t>
            </a:r>
          </a:p>
          <a:p>
            <a:pPr marL="0" indent="0" defTabSz="685800" eaLnBrk="1" fontAlgn="auto" hangingPunct="1">
              <a:spcAft>
                <a:spcPts val="0"/>
              </a:spcAft>
              <a:buNone/>
              <a:defRPr/>
            </a:pPr>
            <a:r>
              <a:rPr lang="tr-TR" sz="2100" dirty="0"/>
              <a:t>Yüksek çayır yumağı	Festuca elatior</a:t>
            </a:r>
          </a:p>
          <a:p>
            <a:pPr marL="0" indent="0" defTabSz="685800" eaLnBrk="1" fontAlgn="auto" hangingPunct="1">
              <a:spcAft>
                <a:spcPts val="0"/>
              </a:spcAft>
              <a:buNone/>
              <a:defRPr/>
            </a:pPr>
            <a:r>
              <a:rPr lang="tr-TR" sz="2100" dirty="0"/>
              <a:t>Ak üçgül			Trifolium repens</a:t>
            </a:r>
          </a:p>
          <a:p>
            <a:pPr marL="0" indent="0" defTabSz="685800" eaLnBrk="1" fontAlgn="auto" hangingPunct="1">
              <a:spcAft>
                <a:spcPts val="0"/>
              </a:spcAft>
              <a:buNone/>
              <a:defRPr/>
            </a:pPr>
            <a:r>
              <a:rPr lang="tr-TR" sz="2100" dirty="0"/>
              <a:t>Çayır üçgülü			Trifolium pratense</a:t>
            </a:r>
          </a:p>
          <a:p>
            <a:pPr marL="0" indent="0" defTabSz="685800" eaLnBrk="1" fontAlgn="auto" hangingPunct="1">
              <a:spcAft>
                <a:spcPts val="0"/>
              </a:spcAft>
              <a:buNone/>
              <a:defRPr/>
            </a:pPr>
            <a:r>
              <a:rPr lang="tr-TR" sz="2100" dirty="0"/>
              <a:t>Çayır salkımotu		Poa pratensis</a:t>
            </a:r>
          </a:p>
        </p:txBody>
      </p:sp>
      <p:sp>
        <p:nvSpPr>
          <p:cNvPr id="23555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4319" y="205979"/>
            <a:ext cx="6173781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algn="l" defTabSz="685800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Toprak nemi </a:t>
            </a:r>
            <a:endParaRPr lang="tr-TR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24579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685800" eaLnBrk="1" hangingPunct="1">
              <a:lnSpc>
                <a:spcPct val="80000"/>
              </a:lnSpc>
              <a:buNone/>
            </a:pPr>
            <a:r>
              <a:rPr lang="tr-TR" altLang="en-US" sz="1800" dirty="0"/>
              <a:t>Kurak koşullara uymuş bitkilerin genel özellikleri</a:t>
            </a:r>
          </a:p>
          <a:p>
            <a:pPr defTabSz="6858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tr-TR" altLang="en-US" sz="1800" dirty="0"/>
              <a:t>Toprak üstü aksamları küçülmüştür.</a:t>
            </a:r>
          </a:p>
          <a:p>
            <a:pPr defTabSz="6858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tr-TR" altLang="en-US" sz="1800" dirty="0"/>
              <a:t>Kuvvetli bir kök sistemi oluşmuştur.</a:t>
            </a:r>
          </a:p>
          <a:p>
            <a:pPr defTabSz="6858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tr-TR" altLang="en-US" sz="1800" dirty="0"/>
              <a:t>Yaprak alanı daralmıştır.</a:t>
            </a:r>
          </a:p>
          <a:p>
            <a:pPr defTabSz="6858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tr-TR" altLang="en-US" sz="1800" dirty="0"/>
              <a:t>Daha kalın hücre duvarları ve </a:t>
            </a:r>
            <a:r>
              <a:rPr lang="tr-TR" altLang="en-US" sz="1800" dirty="0" err="1"/>
              <a:t>kütikula</a:t>
            </a:r>
            <a:r>
              <a:rPr lang="tr-TR" altLang="en-US" sz="1800" dirty="0"/>
              <a:t> tabakası oluşmuştur.</a:t>
            </a:r>
          </a:p>
          <a:p>
            <a:pPr defTabSz="6858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tr-TR" altLang="en-US" sz="1800" dirty="0"/>
              <a:t>Yaprakların üzeri tüylü veya </a:t>
            </a:r>
            <a:r>
              <a:rPr lang="tr-TR" altLang="en-US" sz="1800" dirty="0" err="1"/>
              <a:t>mumsu</a:t>
            </a:r>
            <a:r>
              <a:rPr lang="tr-TR" altLang="en-US" sz="1800" dirty="0"/>
              <a:t> bir tabakayla kaplanmıştır.</a:t>
            </a:r>
          </a:p>
          <a:p>
            <a:pPr defTabSz="6858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tr-TR" altLang="en-US" sz="1800" dirty="0" err="1"/>
              <a:t>Mezofil</a:t>
            </a:r>
            <a:r>
              <a:rPr lang="tr-TR" altLang="en-US" sz="1800" dirty="0"/>
              <a:t> dokuları daha iyi gelişmiştir.</a:t>
            </a:r>
          </a:p>
          <a:p>
            <a:pPr defTabSz="6858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tr-TR" altLang="en-US" sz="1800" dirty="0" err="1"/>
              <a:t>Stomalar</a:t>
            </a:r>
            <a:r>
              <a:rPr lang="tr-TR" altLang="en-US" sz="1800" dirty="0"/>
              <a:t>, </a:t>
            </a:r>
            <a:r>
              <a:rPr lang="tr-TR" altLang="en-US" sz="1800" dirty="0" err="1"/>
              <a:t>ksilem</a:t>
            </a:r>
            <a:r>
              <a:rPr lang="tr-TR" altLang="en-US" sz="1800" dirty="0"/>
              <a:t> hücreleri ve hücreler arası boşluklar küçülmüştür.</a:t>
            </a:r>
          </a:p>
          <a:p>
            <a:pPr defTabSz="6858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tr-TR" altLang="en-US" sz="1800" dirty="0"/>
              <a:t>Hücreler daha fazla </a:t>
            </a:r>
            <a:r>
              <a:rPr lang="tr-TR" altLang="en-US" sz="1800" dirty="0" err="1"/>
              <a:t>ligninleşmiştir</a:t>
            </a:r>
            <a:r>
              <a:rPr lang="tr-TR" altLang="en-US" sz="1800" dirty="0"/>
              <a:t>. </a:t>
            </a:r>
          </a:p>
        </p:txBody>
      </p:sp>
      <p:sp>
        <p:nvSpPr>
          <p:cNvPr id="24580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900" y="205979"/>
            <a:ext cx="6172200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BÜYÜME</a:t>
            </a:r>
            <a:endParaRPr lang="tr-TR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25603" name="Shape 2"/>
          <p:cNvSpPr>
            <a:spLocks noGrp="1"/>
          </p:cNvSpPr>
          <p:nvPr>
            <p:ph idx="1"/>
          </p:nvPr>
        </p:nvSpPr>
        <p:spPr>
          <a:xfrm>
            <a:off x="611560" y="1200151"/>
            <a:ext cx="7046540" cy="1478756"/>
          </a:xfrm>
        </p:spPr>
        <p:txBody>
          <a:bodyPr/>
          <a:lstStyle/>
          <a:p>
            <a:pPr marL="471488" indent="-471488" defTabSz="685800" eaLnBrk="1" hangingPunct="1">
              <a:buNone/>
            </a:pPr>
            <a:r>
              <a:rPr lang="tr-TR" altLang="en-US"/>
              <a:t>Birbirine bağlı iki evreden oluşur. </a:t>
            </a:r>
          </a:p>
          <a:p>
            <a:pPr marL="471488" indent="-471488" defTabSz="685800" eaLnBrk="1" hangingPunct="1">
              <a:buFont typeface="Calibri" charset="0"/>
              <a:buAutoNum type="arabicPeriod"/>
            </a:pPr>
            <a:r>
              <a:rPr lang="tr-TR" altLang="en-US" dirty="0"/>
              <a:t>Büyüme</a:t>
            </a:r>
          </a:p>
          <a:p>
            <a:pPr marL="471488" indent="-471488" defTabSz="685800" eaLnBrk="1" hangingPunct="1">
              <a:buFont typeface="Calibri" charset="0"/>
              <a:buAutoNum type="arabicPeriod"/>
            </a:pPr>
            <a:r>
              <a:rPr lang="tr-TR" altLang="en-US" dirty="0"/>
              <a:t>Gelişme ve Farklılaşma</a:t>
            </a:r>
          </a:p>
        </p:txBody>
      </p:sp>
      <p:sp>
        <p:nvSpPr>
          <p:cNvPr id="25604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25605" name="TextBox 4"/>
          <p:cNvSpPr txBox="1">
            <a:spLocks noChangeArrowheads="1"/>
          </p:cNvSpPr>
          <p:nvPr/>
        </p:nvSpPr>
        <p:spPr bwMode="auto">
          <a:xfrm>
            <a:off x="611560" y="2625329"/>
            <a:ext cx="7188225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100" dirty="0">
                <a:latin typeface="Calibri" charset="0"/>
              </a:rPr>
              <a:t>Bitkinin hayat devresini tamamlayıncaya kadar iki farklı ve büyük evre ayırt edilmektedir.</a:t>
            </a:r>
            <a:endParaRPr lang="tr-TR" altLang="en-US" dirty="0">
              <a:latin typeface="Calibri" charset="0"/>
            </a:endParaRPr>
          </a:p>
          <a:p>
            <a:pPr eaLnBrk="1" hangingPunct="1">
              <a:buFontTx/>
              <a:buAutoNum type="arabicPeriod"/>
            </a:pPr>
            <a:r>
              <a:rPr lang="tr-TR" altLang="en-US" sz="2100" dirty="0">
                <a:latin typeface="Calibri" charset="0"/>
              </a:rPr>
              <a:t> </a:t>
            </a:r>
            <a:r>
              <a:rPr lang="tr-TR" altLang="en-US" sz="2100" dirty="0" err="1">
                <a:latin typeface="Calibri" charset="0"/>
              </a:rPr>
              <a:t>Vejetatif</a:t>
            </a:r>
            <a:r>
              <a:rPr lang="tr-TR" altLang="en-US" sz="2100" dirty="0">
                <a:latin typeface="Calibri" charset="0"/>
              </a:rPr>
              <a:t> büyüme ve gelişmenin olduğu, yapısal büyüme evresi</a:t>
            </a:r>
          </a:p>
          <a:p>
            <a:pPr eaLnBrk="1" hangingPunct="1">
              <a:buFontTx/>
              <a:buAutoNum type="arabicPeriod"/>
            </a:pPr>
            <a:r>
              <a:rPr lang="tr-TR" altLang="en-US" sz="2100" dirty="0">
                <a:latin typeface="Calibri" charset="0"/>
              </a:rPr>
              <a:t> Bitkinin meyve ve tohumlarının oluştuğu üretken büyüme devresi.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2367489" y="1093075"/>
            <a:ext cx="166337" cy="25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eaLnBrk="1"/>
            <a:r>
              <a:rPr lang="tr-TR" altLang="en-US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95536" y="771550"/>
            <a:ext cx="8352928" cy="367240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 eaLnBrk="1"/>
            <a:r>
              <a:rPr lang="tr-TR" altLang="en-US" sz="2400" b="1" dirty="0">
                <a:solidFill>
                  <a:srgbClr val="FF0000"/>
                </a:solidFill>
              </a:rPr>
              <a:t>Bitkilerde Büyüme</a:t>
            </a:r>
          </a:p>
          <a:p>
            <a:pPr eaLnBrk="1"/>
            <a:r>
              <a:rPr lang="tr-TR" altLang="en-US" sz="2400" dirty="0">
                <a:solidFill>
                  <a:srgbClr val="FF0000"/>
                </a:solidFill>
              </a:rPr>
              <a:t>Büyüme</a:t>
            </a:r>
          </a:p>
          <a:p>
            <a:pPr eaLnBrk="1"/>
            <a:r>
              <a:rPr lang="tr-TR" altLang="en-US" sz="2400" dirty="0">
                <a:solidFill>
                  <a:srgbClr val="000000"/>
                </a:solidFill>
              </a:rPr>
              <a:t>Belirli bir dönemde organizmanın bütününde veya bir bölümünde boyutların artması, irileşmesi veya eskisinden büyük bir </a:t>
            </a:r>
            <a:r>
              <a:rPr lang="tr-TR" alt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duruma</a:t>
            </a:r>
            <a:r>
              <a:rPr lang="tr-TR" altLang="en-US" sz="2400" dirty="0">
                <a:solidFill>
                  <a:srgbClr val="000000"/>
                </a:solidFill>
              </a:rPr>
              <a:t> gelmesi olayıdır. </a:t>
            </a:r>
          </a:p>
          <a:p>
            <a:pPr eaLnBrk="1"/>
            <a:endParaRPr lang="tr-TR" altLang="en-US" sz="2400" dirty="0">
              <a:solidFill>
                <a:srgbClr val="000000"/>
              </a:solidFill>
            </a:endParaRPr>
          </a:p>
          <a:p>
            <a:pPr eaLnBrk="1"/>
            <a:r>
              <a:rPr lang="tr-TR" altLang="en-US" sz="2400" dirty="0">
                <a:solidFill>
                  <a:srgbClr val="FF0000"/>
                </a:solidFill>
              </a:rPr>
              <a:t>Büyüme</a:t>
            </a:r>
          </a:p>
          <a:p>
            <a:pPr eaLnBrk="1"/>
            <a:r>
              <a:rPr lang="tr-TR" altLang="en-US" sz="2400" dirty="0">
                <a:solidFill>
                  <a:srgbClr val="000000"/>
                </a:solidFill>
              </a:rPr>
              <a:t>Belirli bir dönemde canlının geri dönüşümsüz olarak ağırlık, hacim ya da boy artışıdır. </a:t>
            </a:r>
          </a:p>
          <a:p>
            <a:pPr eaLnBrk="1"/>
            <a:endParaRPr lang="tr-TR" altLang="en-US" sz="2400" dirty="0">
              <a:solidFill>
                <a:srgbClr val="000000"/>
              </a:solidFill>
            </a:endParaRPr>
          </a:p>
          <a:p>
            <a:pPr eaLnBrk="1"/>
            <a:endParaRPr lang="tr-TR" alt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4784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611560" y="771550"/>
            <a:ext cx="7992888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eaLnBrk="1"/>
            <a:r>
              <a:rPr lang="tr-TR" altLang="en-US" sz="2177">
                <a:solidFill>
                  <a:srgbClr val="000000"/>
                </a:solidFill>
              </a:rPr>
              <a:t>Bitkiler büyümede fotosentezde oluşturdukları organik maddeleri kullanırlar.</a:t>
            </a:r>
          </a:p>
          <a:p>
            <a:pPr eaLnBrk="1"/>
            <a:endParaRPr lang="tr-TR" altLang="en-US" sz="2177" dirty="0">
              <a:solidFill>
                <a:srgbClr val="000000"/>
              </a:solidFill>
            </a:endParaRPr>
          </a:p>
          <a:p>
            <a:pPr eaLnBrk="1"/>
            <a:r>
              <a:rPr lang="tr-TR" altLang="en-US" sz="2177" dirty="0">
                <a:solidFill>
                  <a:srgbClr val="008000"/>
                </a:solidFill>
              </a:rPr>
              <a:t>Bitkilerin büyüme kinetiği ise bitkinin belirli bir gelişme devresinde göstermiş olduğu büyüme hızı ile belirtilir. </a:t>
            </a:r>
          </a:p>
          <a:p>
            <a:pPr eaLnBrk="1"/>
            <a:endParaRPr lang="tr-TR" altLang="en-US" sz="2177" dirty="0">
              <a:solidFill>
                <a:srgbClr val="000000"/>
              </a:solidFill>
            </a:endParaRPr>
          </a:p>
          <a:p>
            <a:pPr eaLnBrk="1"/>
            <a:r>
              <a:rPr lang="tr-TR" altLang="en-US" sz="2177" dirty="0">
                <a:solidFill>
                  <a:srgbClr val="FF0000"/>
                </a:solidFill>
              </a:rPr>
              <a:t>Büyüme hızı</a:t>
            </a:r>
          </a:p>
          <a:p>
            <a:pPr eaLnBrk="1"/>
            <a:r>
              <a:rPr lang="tr-TR" altLang="en-US" sz="2177" dirty="0">
                <a:solidFill>
                  <a:srgbClr val="000000"/>
                </a:solidFill>
              </a:rPr>
              <a:t>Genellikle o devrede bitkilerin ya boylarını ölçmek ya da ağırlıklarını tartmak suretiyle tespit edilmektedir. </a:t>
            </a:r>
          </a:p>
        </p:txBody>
      </p:sp>
    </p:spTree>
    <p:extLst>
      <p:ext uri="{BB962C8B-B14F-4D97-AF65-F5344CB8AC3E}">
        <p14:creationId xmlns:p14="http://schemas.microsoft.com/office/powerpoint/2010/main" val="10283900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539552" y="771550"/>
            <a:ext cx="8352928" cy="4117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eaLnBrk="1"/>
            <a:r>
              <a:rPr lang="tr-TR" altLang="en-US" dirty="0">
                <a:solidFill>
                  <a:srgbClr val="000000"/>
                </a:solidFill>
              </a:rPr>
              <a:t>  </a:t>
            </a:r>
            <a:r>
              <a:rPr lang="tr-TR" altLang="en-US" dirty="0">
                <a:solidFill>
                  <a:srgbClr val="008000"/>
                </a:solidFill>
              </a:rPr>
              <a:t> </a:t>
            </a:r>
            <a:r>
              <a:rPr lang="tr-TR" altLang="en-US" sz="1905" dirty="0">
                <a:solidFill>
                  <a:srgbClr val="008000"/>
                </a:solidFill>
              </a:rPr>
              <a:t>Çok yıllık bitkilerde dinlenmeyi takip eden </a:t>
            </a:r>
            <a:r>
              <a:rPr lang="tr-TR" altLang="en-US" sz="1905" dirty="0" smtClean="0">
                <a:solidFill>
                  <a:srgbClr val="008000"/>
                </a:solidFill>
              </a:rPr>
              <a:t>büyüme,  tomurcukların </a:t>
            </a:r>
            <a:r>
              <a:rPr lang="tr-TR" altLang="en-US" sz="1905" dirty="0">
                <a:solidFill>
                  <a:srgbClr val="008000"/>
                </a:solidFill>
              </a:rPr>
              <a:t>faaliyeti ile başlar.</a:t>
            </a:r>
          </a:p>
          <a:p>
            <a:pPr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FF"/>
                </a:solidFill>
              </a:rPr>
              <a:t>Buğdaygillerde ve diğer otsu türlerde bunlar sapların tabanında, toprak yüzeyinin altında bulunur. Uygun çevre şartları ile uyarıldıklarında bu tomurcukların her biri bir sürgün çıkarır. 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Bazı buğdaygillerde uç kısımları koparıldığı zaman serbest hale geçen yedek tomurcuklar bulunur.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800000"/>
                </a:solidFill>
              </a:rPr>
              <a:t>Çalılarda tomurcuklar dalların uçlarına ve genç sapların yaprak koltuklarına yerleşmiştir. Tepe tomurcuğun zarar görmediği durumlarda yaprak koltuğundaki tomurcuklar normal olarak büyümezler.  </a:t>
            </a:r>
          </a:p>
          <a:p>
            <a:pPr eaLnBrk="1"/>
            <a:r>
              <a:rPr lang="tr-TR" altLang="en-US" dirty="0">
                <a:solidFill>
                  <a:srgbClr val="800000"/>
                </a:solidFill>
              </a:rPr>
              <a:t>                                                                                    </a:t>
            </a:r>
            <a:r>
              <a:rPr lang="tr-TR" altLang="en-US" dirty="0">
                <a:solidFill>
                  <a:srgbClr val="000000"/>
                </a:solidFill>
              </a:rPr>
              <a:t>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1828538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333</Words>
  <Application>Microsoft Macintosh PowerPoint</Application>
  <PresentationFormat>On-screen Show (16:9)</PresentationFormat>
  <Paragraphs>68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DejaVu Sans</vt:lpstr>
      <vt:lpstr>Times New Roman</vt:lpstr>
      <vt:lpstr>Arial</vt:lpstr>
      <vt:lpstr>Office Theme</vt:lpstr>
      <vt:lpstr>Custom Design</vt:lpstr>
      <vt:lpstr>YEM KÜLTÜRÜNÜN İLKELERİ</vt:lpstr>
      <vt:lpstr>Toprak Faktörleri ve Büyüme</vt:lpstr>
      <vt:lpstr>Toprak Faktörleri</vt:lpstr>
      <vt:lpstr>PowerPoint Presentation</vt:lpstr>
      <vt:lpstr>Toprak nemi </vt:lpstr>
      <vt:lpstr>BÜYÜME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KÜLTÜRÜNÜN İLKELERİ</dc:title>
  <dc:creator>Microsoft Office User</dc:creator>
  <cp:lastModifiedBy>Cengiz Sancak</cp:lastModifiedBy>
  <cp:revision>31</cp:revision>
  <dcterms:created xsi:type="dcterms:W3CDTF">2015-10-19T14:04:59Z</dcterms:created>
  <dcterms:modified xsi:type="dcterms:W3CDTF">2017-11-24T13:15:28Z</dcterms:modified>
</cp:coreProperties>
</file>