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2"/>
  </p:notesMasterIdLst>
  <p:handoutMasterIdLst>
    <p:handoutMasterId r:id="rId13"/>
  </p:handoutMasterIdLst>
  <p:sldIdLst>
    <p:sldId id="256" r:id="rId3"/>
    <p:sldId id="307" r:id="rId4"/>
    <p:sldId id="275" r:id="rId5"/>
    <p:sldId id="276" r:id="rId6"/>
    <p:sldId id="277" r:id="rId7"/>
    <p:sldId id="278" r:id="rId8"/>
    <p:sldId id="327" r:id="rId9"/>
    <p:sldId id="328" r:id="rId10"/>
    <p:sldId id="329" r:id="rId11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79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3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63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7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71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1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35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26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65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2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034" y="1231582"/>
            <a:ext cx="6172200" cy="2204739"/>
          </a:xfrm>
        </p:spPr>
        <p:txBody>
          <a:bodyPr/>
          <a:lstStyle/>
          <a:p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Faktörleri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Büyüme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  <p:sp>
        <p:nvSpPr>
          <p:cNvPr id="5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6179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4319" y="205979"/>
            <a:ext cx="6173781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algn="l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Toprak Faktörleri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2"/>
          <p:cNvSpPr>
            <a:spLocks noGrp="1"/>
          </p:cNvSpPr>
          <p:nvPr>
            <p:ph idx="1"/>
          </p:nvPr>
        </p:nvSpPr>
        <p:spPr>
          <a:xfrm>
            <a:off x="1483419" y="1200697"/>
            <a:ext cx="6305299" cy="3393926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sz="21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Kumsal topraklarda daha iyi gelişebilen yem bitkileri</a:t>
            </a:r>
            <a:endParaRPr lang="tr-TR"/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endParaRPr lang="tr-TR" sz="2100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dirty="0" smtClean="0"/>
              <a:t>Yüksek çayır yulafı		Avena elatior</a:t>
            </a: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dirty="0" smtClean="0"/>
              <a:t>Domuz ayrığı			Dactylis glomerata</a:t>
            </a: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dirty="0" smtClean="0"/>
              <a:t>Kırmızı üçgül			Trifolium incarnatum</a:t>
            </a: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dirty="0" smtClean="0"/>
              <a:t>Korunga				Onobrychis sativa</a:t>
            </a: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dirty="0" smtClean="0"/>
              <a:t>Tüylü fiğ				Vicia villosa</a:t>
            </a:r>
            <a:endParaRPr lang="tr-TR" dirty="0"/>
          </a:p>
        </p:txBody>
      </p:sp>
      <p:sp>
        <p:nvSpPr>
          <p:cNvPr id="22532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idx="1"/>
          </p:nvPr>
        </p:nvSpPr>
        <p:spPr>
          <a:xfrm>
            <a:off x="1488154" y="537329"/>
            <a:ext cx="6295811" cy="4057293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sz="18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Tınlı ve killi topraklarda daha iyi yetişebilen yem bitkileri</a:t>
            </a:r>
            <a:endParaRPr lang="tr-TR"/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endParaRPr lang="tr-TR" sz="2100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sz="2100" dirty="0"/>
              <a:t>Çayır kelp kuyruğu		Phleum pratense</a:t>
            </a: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sz="2100" dirty="0"/>
              <a:t>Kılçıksız brom		Bromus inermis</a:t>
            </a: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sz="2100" dirty="0"/>
              <a:t>Yüksek çayır yumağı	Festuca elatior</a:t>
            </a: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sz="2100" dirty="0"/>
              <a:t>Ak üçgül			Trifolium repens</a:t>
            </a: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sz="2100" dirty="0"/>
              <a:t>Çayır üçgülü			Trifolium pratense</a:t>
            </a:r>
          </a:p>
          <a:p>
            <a:pPr marL="0" indent="0" defTabSz="685800" eaLnBrk="1" fontAlgn="auto" hangingPunct="1">
              <a:spcAft>
                <a:spcPts val="0"/>
              </a:spcAft>
              <a:buNone/>
              <a:defRPr/>
            </a:pPr>
            <a:r>
              <a:rPr lang="tr-TR" sz="2100" dirty="0"/>
              <a:t>Çayır salkımotu		Poa pratensis</a:t>
            </a:r>
          </a:p>
        </p:txBody>
      </p:sp>
      <p:sp>
        <p:nvSpPr>
          <p:cNvPr id="23555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4319" y="205979"/>
            <a:ext cx="6173781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algn="l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Toprak nemi 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24579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685800" eaLnBrk="1" hangingPunct="1">
              <a:lnSpc>
                <a:spcPct val="80000"/>
              </a:lnSpc>
              <a:buNone/>
            </a:pPr>
            <a:r>
              <a:rPr lang="tr-TR" altLang="en-US" sz="1800" dirty="0"/>
              <a:t>Kurak koşullara uymuş bitkilerin genel özellikleri</a:t>
            </a:r>
          </a:p>
          <a:p>
            <a:pPr defTabSz="685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altLang="en-US" sz="1800" dirty="0"/>
              <a:t>Toprak üstü aksamları küçülmüştür.</a:t>
            </a:r>
          </a:p>
          <a:p>
            <a:pPr defTabSz="685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altLang="en-US" sz="1800" dirty="0"/>
              <a:t>Kuvvetli bir kök sistemi oluşmuştur.</a:t>
            </a:r>
          </a:p>
          <a:p>
            <a:pPr defTabSz="685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altLang="en-US" sz="1800" dirty="0"/>
              <a:t>Yaprak alanı daralmıştır.</a:t>
            </a:r>
          </a:p>
          <a:p>
            <a:pPr defTabSz="685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altLang="en-US" sz="1800" dirty="0"/>
              <a:t>Daha kalın hücre duvarları ve </a:t>
            </a:r>
            <a:r>
              <a:rPr lang="tr-TR" altLang="en-US" sz="1800" dirty="0" err="1"/>
              <a:t>kütikula</a:t>
            </a:r>
            <a:r>
              <a:rPr lang="tr-TR" altLang="en-US" sz="1800" dirty="0"/>
              <a:t> tabakası oluşmuştur.</a:t>
            </a:r>
          </a:p>
          <a:p>
            <a:pPr defTabSz="685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altLang="en-US" sz="1800" dirty="0"/>
              <a:t>Yaprakların üzeri tüylü veya </a:t>
            </a:r>
            <a:r>
              <a:rPr lang="tr-TR" altLang="en-US" sz="1800" dirty="0" err="1"/>
              <a:t>mumsu</a:t>
            </a:r>
            <a:r>
              <a:rPr lang="tr-TR" altLang="en-US" sz="1800" dirty="0"/>
              <a:t> bir tabakayla kaplanmıştır.</a:t>
            </a:r>
          </a:p>
          <a:p>
            <a:pPr defTabSz="685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altLang="en-US" sz="1800" dirty="0" err="1"/>
              <a:t>Mezofil</a:t>
            </a:r>
            <a:r>
              <a:rPr lang="tr-TR" altLang="en-US" sz="1800" dirty="0"/>
              <a:t> dokuları daha iyi gelişmiştir.</a:t>
            </a:r>
          </a:p>
          <a:p>
            <a:pPr defTabSz="685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altLang="en-US" sz="1800" dirty="0" err="1"/>
              <a:t>Stomalar</a:t>
            </a:r>
            <a:r>
              <a:rPr lang="tr-TR" altLang="en-US" sz="1800" dirty="0"/>
              <a:t>, </a:t>
            </a:r>
            <a:r>
              <a:rPr lang="tr-TR" altLang="en-US" sz="1800" dirty="0" err="1"/>
              <a:t>ksilem</a:t>
            </a:r>
            <a:r>
              <a:rPr lang="tr-TR" altLang="en-US" sz="1800" dirty="0"/>
              <a:t> hücreleri ve hücreler arası boşluklar küçülmüştür.</a:t>
            </a:r>
          </a:p>
          <a:p>
            <a:pPr defTabSz="685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altLang="en-US" sz="1800" dirty="0"/>
              <a:t>Hücreler daha fazla </a:t>
            </a:r>
            <a:r>
              <a:rPr lang="tr-TR" altLang="en-US" sz="1800" dirty="0" err="1"/>
              <a:t>ligninleşmiştir</a:t>
            </a:r>
            <a:r>
              <a:rPr lang="tr-TR" altLang="en-US" sz="1800" dirty="0"/>
              <a:t>. </a:t>
            </a:r>
          </a:p>
        </p:txBody>
      </p:sp>
      <p:sp>
        <p:nvSpPr>
          <p:cNvPr id="24580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6172200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BÜYÜME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25603" name="Shape 2"/>
          <p:cNvSpPr>
            <a:spLocks noGrp="1"/>
          </p:cNvSpPr>
          <p:nvPr>
            <p:ph idx="1"/>
          </p:nvPr>
        </p:nvSpPr>
        <p:spPr>
          <a:xfrm>
            <a:off x="611560" y="1200151"/>
            <a:ext cx="7046540" cy="1478756"/>
          </a:xfrm>
        </p:spPr>
        <p:txBody>
          <a:bodyPr/>
          <a:lstStyle/>
          <a:p>
            <a:pPr marL="471488" indent="-471488" defTabSz="685800" eaLnBrk="1" hangingPunct="1">
              <a:buNone/>
            </a:pPr>
            <a:r>
              <a:rPr lang="tr-TR" altLang="en-US"/>
              <a:t>Birbirine bağlı iki evreden oluşur. 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dirty="0"/>
              <a:t>Büyüme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dirty="0"/>
              <a:t>Gelişme ve Farklılaşma</a:t>
            </a:r>
          </a:p>
        </p:txBody>
      </p:sp>
      <p:sp>
        <p:nvSpPr>
          <p:cNvPr id="25604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611560" y="2625329"/>
            <a:ext cx="7188225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 sz="2100" dirty="0">
                <a:latin typeface="Calibri" charset="0"/>
              </a:rPr>
              <a:t>Bitkinin hayat devresini tamamlayıncaya kadar iki farklı ve büyük evre ayırt edilmektedir.</a:t>
            </a:r>
            <a:endParaRPr lang="tr-TR" altLang="en-US" dirty="0">
              <a:latin typeface="Calibri" charset="0"/>
            </a:endParaRPr>
          </a:p>
          <a:p>
            <a:pPr eaLnBrk="1" hangingPunct="1">
              <a:buFontTx/>
              <a:buAutoNum type="arabicPeriod"/>
            </a:pPr>
            <a:r>
              <a:rPr lang="tr-TR" altLang="en-US" sz="2100" dirty="0">
                <a:latin typeface="Calibri" charset="0"/>
              </a:rPr>
              <a:t> </a:t>
            </a:r>
            <a:r>
              <a:rPr lang="tr-TR" altLang="en-US" sz="2100" dirty="0" err="1">
                <a:latin typeface="Calibri" charset="0"/>
              </a:rPr>
              <a:t>Vejetatif</a:t>
            </a:r>
            <a:r>
              <a:rPr lang="tr-TR" altLang="en-US" sz="2100" dirty="0">
                <a:latin typeface="Calibri" charset="0"/>
              </a:rPr>
              <a:t> büyüme ve gelişmenin olduğu, yapısal büyüme evresi</a:t>
            </a:r>
          </a:p>
          <a:p>
            <a:pPr eaLnBrk="1" hangingPunct="1">
              <a:buFontTx/>
              <a:buAutoNum type="arabicPeriod"/>
            </a:pPr>
            <a:r>
              <a:rPr lang="tr-TR" altLang="en-US" sz="2100" dirty="0">
                <a:latin typeface="Calibri" charset="0"/>
              </a:rPr>
              <a:t> Bitkinin meyve ve tohumlarının oluştuğu üretken büyüme devresi.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2367489" y="1093075"/>
            <a:ext cx="166337" cy="25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536" y="771550"/>
            <a:ext cx="8352928" cy="3672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/>
            <a:r>
              <a:rPr lang="tr-TR" altLang="en-US" sz="2400" b="1" dirty="0">
                <a:solidFill>
                  <a:srgbClr val="FF0000"/>
                </a:solidFill>
              </a:rPr>
              <a:t>Bitkilerde Büyüme</a:t>
            </a:r>
          </a:p>
          <a:p>
            <a:pPr eaLnBrk="1"/>
            <a:r>
              <a:rPr lang="tr-TR" altLang="en-US" sz="2400" dirty="0">
                <a:solidFill>
                  <a:srgbClr val="FF0000"/>
                </a:solidFill>
              </a:rPr>
              <a:t>Büyüme</a:t>
            </a:r>
          </a:p>
          <a:p>
            <a:pPr eaLnBrk="1"/>
            <a:r>
              <a:rPr lang="tr-TR" altLang="en-US" sz="2400" dirty="0">
                <a:solidFill>
                  <a:srgbClr val="000000"/>
                </a:solidFill>
              </a:rPr>
              <a:t>Belirli bir dönemde organizmanın bütününde veya bir bölümünde boyutların artması, irileşmesi veya eskisinden büyük bir </a:t>
            </a:r>
            <a:r>
              <a:rPr lang="tr-T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duruma</a:t>
            </a:r>
            <a:r>
              <a:rPr lang="tr-TR" altLang="en-US" sz="2400" dirty="0">
                <a:solidFill>
                  <a:srgbClr val="000000"/>
                </a:solidFill>
              </a:rPr>
              <a:t> gelmesi olayıdır. </a:t>
            </a:r>
          </a:p>
          <a:p>
            <a:pPr eaLnBrk="1"/>
            <a:endParaRPr lang="tr-TR" altLang="en-US" sz="2400" dirty="0">
              <a:solidFill>
                <a:srgbClr val="000000"/>
              </a:solidFill>
            </a:endParaRPr>
          </a:p>
          <a:p>
            <a:pPr eaLnBrk="1"/>
            <a:r>
              <a:rPr lang="tr-TR" altLang="en-US" sz="2400" dirty="0">
                <a:solidFill>
                  <a:srgbClr val="FF0000"/>
                </a:solidFill>
              </a:rPr>
              <a:t>Büyüme</a:t>
            </a:r>
          </a:p>
          <a:p>
            <a:pPr eaLnBrk="1"/>
            <a:r>
              <a:rPr lang="tr-TR" altLang="en-US" sz="2400" dirty="0">
                <a:solidFill>
                  <a:srgbClr val="000000"/>
                </a:solidFill>
              </a:rPr>
              <a:t>Belirli bir dönemde canlının geri dönüşümsüz olarak ağırlık, hacim ya da boy artışıdır. </a:t>
            </a:r>
          </a:p>
          <a:p>
            <a:pPr eaLnBrk="1"/>
            <a:endParaRPr lang="tr-TR" altLang="en-US" sz="2400" dirty="0">
              <a:solidFill>
                <a:srgbClr val="000000"/>
              </a:solidFill>
            </a:endParaRPr>
          </a:p>
          <a:p>
            <a:pPr eaLnBrk="1"/>
            <a:endParaRPr lang="tr-TR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78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11560" y="771550"/>
            <a:ext cx="799288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 sz="2177">
                <a:solidFill>
                  <a:srgbClr val="000000"/>
                </a:solidFill>
              </a:rPr>
              <a:t>Bitkiler büyümede fotosentezde oluşturdukları organik maddeleri kullanırlar.</a:t>
            </a:r>
          </a:p>
          <a:p>
            <a:pPr eaLnBrk="1"/>
            <a:endParaRPr lang="tr-TR" altLang="en-US" sz="2177" dirty="0">
              <a:solidFill>
                <a:srgbClr val="000000"/>
              </a:solidFill>
            </a:endParaRPr>
          </a:p>
          <a:p>
            <a:pPr eaLnBrk="1"/>
            <a:r>
              <a:rPr lang="tr-TR" altLang="en-US" sz="2177" dirty="0">
                <a:solidFill>
                  <a:srgbClr val="008000"/>
                </a:solidFill>
              </a:rPr>
              <a:t>Bitkilerin büyüme kinetiği ise bitkinin belirli bir gelişme devresinde göstermiş olduğu büyüme hızı ile belirtilir. </a:t>
            </a:r>
          </a:p>
          <a:p>
            <a:pPr eaLnBrk="1"/>
            <a:endParaRPr lang="tr-TR" altLang="en-US" sz="2177" dirty="0">
              <a:solidFill>
                <a:srgbClr val="000000"/>
              </a:solidFill>
            </a:endParaRPr>
          </a:p>
          <a:p>
            <a:pPr eaLnBrk="1"/>
            <a:r>
              <a:rPr lang="tr-TR" altLang="en-US" sz="2177" dirty="0">
                <a:solidFill>
                  <a:srgbClr val="FF0000"/>
                </a:solidFill>
              </a:rPr>
              <a:t>Büyüme hızı</a:t>
            </a:r>
          </a:p>
          <a:p>
            <a:pPr eaLnBrk="1"/>
            <a:r>
              <a:rPr lang="tr-TR" altLang="en-US" sz="2177" dirty="0">
                <a:solidFill>
                  <a:srgbClr val="000000"/>
                </a:solidFill>
              </a:rPr>
              <a:t>Genellikle o devrede bitkilerin ya boylarını ölçmek ya da ağırlıklarını tartmak suretiyle tespit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1028390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539552" y="771550"/>
            <a:ext cx="8352928" cy="411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 dirty="0">
                <a:solidFill>
                  <a:srgbClr val="000000"/>
                </a:solidFill>
              </a:rPr>
              <a:t>  </a:t>
            </a:r>
            <a:r>
              <a:rPr lang="tr-TR" altLang="en-US" dirty="0">
                <a:solidFill>
                  <a:srgbClr val="008000"/>
                </a:solidFill>
              </a:rPr>
              <a:t> </a:t>
            </a:r>
            <a:r>
              <a:rPr lang="tr-TR" altLang="en-US" sz="1905" dirty="0">
                <a:solidFill>
                  <a:srgbClr val="008000"/>
                </a:solidFill>
              </a:rPr>
              <a:t>Çok yıllık bitkilerde dinlenmeyi takip eden </a:t>
            </a:r>
            <a:r>
              <a:rPr lang="tr-TR" altLang="en-US" sz="1905" dirty="0" smtClean="0">
                <a:solidFill>
                  <a:srgbClr val="008000"/>
                </a:solidFill>
              </a:rPr>
              <a:t>büyüme,  tomurcukların </a:t>
            </a:r>
            <a:r>
              <a:rPr lang="tr-TR" altLang="en-US" sz="1905" dirty="0">
                <a:solidFill>
                  <a:srgbClr val="008000"/>
                </a:solidFill>
              </a:rPr>
              <a:t>faaliyeti ile başlar.</a:t>
            </a:r>
          </a:p>
          <a:p>
            <a:pPr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FF"/>
                </a:solidFill>
              </a:rPr>
              <a:t>Buğdaygillerde ve diğer otsu türlerde bunlar sapların tabanında, toprak yüzeyinin altında bulunur. Uygun çevre şartları ile uyarıldıklarında bu tomurcukların her biri bir sürgün çıkarır.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Bazı buğdaygillerde uç kısımları koparıldığı zaman serbest hale geçen yedek tomurcuklar bulunur.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800000"/>
                </a:solidFill>
              </a:rPr>
              <a:t>Çalılarda tomurcuklar dalların uçlarına ve genç sapların yaprak koltuklarına yerleşmiştir. Tepe tomurcuğun zarar görmediği durumlarda yaprak koltuğundaki tomurcuklar normal olarak büyümezler.  </a:t>
            </a:r>
          </a:p>
          <a:p>
            <a:pPr eaLnBrk="1"/>
            <a:r>
              <a:rPr lang="tr-TR" altLang="en-US" dirty="0">
                <a:solidFill>
                  <a:srgbClr val="800000"/>
                </a:solidFill>
              </a:rPr>
              <a:t>                                                                                    </a:t>
            </a:r>
            <a:r>
              <a:rPr lang="tr-TR" altLang="en-US" dirty="0">
                <a:solidFill>
                  <a:srgbClr val="000000"/>
                </a:solidFill>
              </a:rPr>
              <a:t>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82853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333</Words>
  <Application>Microsoft Macintosh PowerPoint</Application>
  <PresentationFormat>On-screen Show (16:9)</PresentationFormat>
  <Paragraphs>68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DejaVu Sans</vt:lpstr>
      <vt:lpstr>Times New Roman</vt:lpstr>
      <vt:lpstr>Arial</vt:lpstr>
      <vt:lpstr>Office Theme</vt:lpstr>
      <vt:lpstr>Custom Design</vt:lpstr>
      <vt:lpstr>YEM KÜLTÜRÜNÜN İLKELERİ</vt:lpstr>
      <vt:lpstr>Toprak Faktörleri ve Büyüme</vt:lpstr>
      <vt:lpstr>Toprak Faktörleri</vt:lpstr>
      <vt:lpstr>PowerPoint Presentation</vt:lpstr>
      <vt:lpstr>Toprak nemi </vt:lpstr>
      <vt:lpstr>BÜYÜME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31</cp:revision>
  <dcterms:created xsi:type="dcterms:W3CDTF">2015-10-19T14:04:59Z</dcterms:created>
  <dcterms:modified xsi:type="dcterms:W3CDTF">2017-11-24T13:15:28Z</dcterms:modified>
</cp:coreProperties>
</file>