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1D29BA-5521-4C6B-AEAC-36E332EF495A}" type="datetimeFigureOut">
              <a:rPr lang="tr-TR" smtClean="0"/>
              <a:t>28.4.2019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364E84-78B1-4D65-8773-78085DAB35E6}" type="slidenum">
              <a:rPr lang="tr-TR" smtClean="0"/>
              <a:t>‹#›</a:t>
            </a:fld>
            <a:endParaRPr lang="tr-TR"/>
          </a:p>
        </p:txBody>
      </p:sp>
    </p:spTree>
    <p:extLst>
      <p:ext uri="{BB962C8B-B14F-4D97-AF65-F5344CB8AC3E}">
        <p14:creationId xmlns:p14="http://schemas.microsoft.com/office/powerpoint/2010/main" val="2143690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B81E992-CE22-4316-B5AB-43E61BD28E8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600319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81E992-CE22-4316-B5AB-43E61BD28E8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406676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81E992-CE22-4316-B5AB-43E61BD28E8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871079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30725"/>
          </a:xfrm>
        </p:spPr>
        <p:txBody>
          <a:bodyPr>
            <a:normAutofit/>
          </a:bodyPr>
          <a:lstStyle/>
          <a:p>
            <a:pPr lvl="0"/>
            <a:endParaRPr lang="tr-TR" noProof="0" smtClean="0"/>
          </a:p>
        </p:txBody>
      </p:sp>
      <p:sp>
        <p:nvSpPr>
          <p:cNvPr id="4" name="13 Veri Yer Tutucusu"/>
          <p:cNvSpPr>
            <a:spLocks noGrp="1"/>
          </p:cNvSpPr>
          <p:nvPr>
            <p:ph type="dt" sz="half" idx="10"/>
          </p:nvPr>
        </p:nvSpPr>
        <p:spPr/>
        <p:txBody>
          <a:bodyPr/>
          <a:lstStyle>
            <a:lvl1pPr>
              <a:defRPr/>
            </a:lvl1pPr>
          </a:lstStyle>
          <a:p>
            <a:pPr>
              <a:defRPr/>
            </a:pPr>
            <a:endParaRPr lang="en-US" altLang="en-US"/>
          </a:p>
        </p:txBody>
      </p:sp>
      <p:sp>
        <p:nvSpPr>
          <p:cNvPr id="5" name="2 Altbilgi Yer Tutucusu"/>
          <p:cNvSpPr>
            <a:spLocks noGrp="1"/>
          </p:cNvSpPr>
          <p:nvPr>
            <p:ph type="ftr" sz="quarter" idx="11"/>
          </p:nvPr>
        </p:nvSpPr>
        <p:spPr/>
        <p:txBody>
          <a:bodyPr/>
          <a:lstStyle>
            <a:lvl1pPr>
              <a:defRPr/>
            </a:lvl1pPr>
          </a:lstStyle>
          <a:p>
            <a:pPr>
              <a:defRPr/>
            </a:pPr>
            <a:endParaRPr lang="en-US" altLang="en-US"/>
          </a:p>
        </p:txBody>
      </p:sp>
      <p:sp>
        <p:nvSpPr>
          <p:cNvPr id="6" name="22 Slayt Numarası Yer Tutucusu"/>
          <p:cNvSpPr>
            <a:spLocks noGrp="1"/>
          </p:cNvSpPr>
          <p:nvPr>
            <p:ph type="sldNum" sz="quarter" idx="12"/>
          </p:nvPr>
        </p:nvSpPr>
        <p:spPr/>
        <p:txBody>
          <a:bodyPr/>
          <a:lstStyle>
            <a:lvl1pPr>
              <a:defRPr/>
            </a:lvl1pPr>
          </a:lstStyle>
          <a:p>
            <a:pPr>
              <a:defRPr/>
            </a:pPr>
            <a:fld id="{0C8A5392-B2D0-42E4-AE68-497D29B5FCA8}" type="slidenum">
              <a:rPr lang="en-US" altLang="en-US"/>
              <a:pPr>
                <a:defRPr/>
              </a:pPr>
              <a:t>‹#›</a:t>
            </a:fld>
            <a:endParaRPr lang="en-US" altLang="en-US"/>
          </a:p>
        </p:txBody>
      </p:sp>
    </p:spTree>
    <p:extLst>
      <p:ext uri="{BB962C8B-B14F-4D97-AF65-F5344CB8AC3E}">
        <p14:creationId xmlns:p14="http://schemas.microsoft.com/office/powerpoint/2010/main" val="2296864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81E992-CE22-4316-B5AB-43E61BD28E8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258243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B81E992-CE22-4316-B5AB-43E61BD28E87}"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18417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B81E992-CE22-4316-B5AB-43E61BD28E8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1810322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B81E992-CE22-4316-B5AB-43E61BD28E87}"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1729990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81E992-CE22-4316-B5AB-43E61BD28E87}"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2686858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81E992-CE22-4316-B5AB-43E61BD28E87}"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66001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81E992-CE22-4316-B5AB-43E61BD28E8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1199641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81E992-CE22-4316-B5AB-43E61BD28E87}"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8A411E-61AC-4C8E-B90B-C7CC4036AAAC}" type="slidenum">
              <a:rPr lang="tr-TR" smtClean="0"/>
              <a:t>‹#›</a:t>
            </a:fld>
            <a:endParaRPr lang="tr-TR"/>
          </a:p>
        </p:txBody>
      </p:sp>
    </p:spTree>
    <p:extLst>
      <p:ext uri="{BB962C8B-B14F-4D97-AF65-F5344CB8AC3E}">
        <p14:creationId xmlns:p14="http://schemas.microsoft.com/office/powerpoint/2010/main" val="385328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1E992-CE22-4316-B5AB-43E61BD28E87}"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A411E-61AC-4C8E-B90B-C7CC4036AAAC}" type="slidenum">
              <a:rPr lang="tr-TR" smtClean="0"/>
              <a:t>‹#›</a:t>
            </a:fld>
            <a:endParaRPr lang="tr-TR"/>
          </a:p>
        </p:txBody>
      </p:sp>
    </p:spTree>
    <p:extLst>
      <p:ext uri="{BB962C8B-B14F-4D97-AF65-F5344CB8AC3E}">
        <p14:creationId xmlns:p14="http://schemas.microsoft.com/office/powerpoint/2010/main" val="579728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42875" y="0"/>
            <a:ext cx="8858250" cy="1268413"/>
          </a:xfrm>
          <a:solidFill>
            <a:schemeClr val="bg1"/>
          </a:solidFill>
        </p:spPr>
        <p:txBody>
          <a:bodyPr>
            <a:noAutofit/>
          </a:bodyPr>
          <a:lstStyle/>
          <a:p>
            <a:pPr eaLnBrk="1" fontAlgn="auto" hangingPunct="1">
              <a:spcAft>
                <a:spcPts val="0"/>
              </a:spcAft>
              <a:defRPr/>
            </a:pPr>
            <a:r>
              <a:rPr lang="tr-TR" sz="3200" dirty="0" smtClean="0"/>
              <a:t/>
            </a:r>
            <a:br>
              <a:rPr lang="tr-TR" sz="3200" dirty="0" smtClean="0"/>
            </a:br>
            <a:r>
              <a:rPr lang="tr-TR" sz="3600" b="1" dirty="0" smtClean="0">
                <a:solidFill>
                  <a:srgbClr val="002060"/>
                </a:solidFill>
              </a:rPr>
              <a:t>Toprak Mikroorganizmaları</a:t>
            </a:r>
            <a:r>
              <a:rPr lang="tr-TR" sz="3600" b="1" dirty="0">
                <a:solidFill>
                  <a:srgbClr val="002060"/>
                </a:solidFill>
              </a:rPr>
              <a:t> </a:t>
            </a:r>
            <a:r>
              <a:rPr lang="tr-TR" sz="3600" b="1" dirty="0" smtClean="0">
                <a:solidFill>
                  <a:srgbClr val="002060"/>
                </a:solidFill>
              </a:rPr>
              <a:t>(</a:t>
            </a:r>
            <a:r>
              <a:rPr lang="tr-TR" sz="3600" b="1" dirty="0" err="1" smtClean="0">
                <a:solidFill>
                  <a:srgbClr val="002060"/>
                </a:solidFill>
              </a:rPr>
              <a:t>Mikrobiota</a:t>
            </a:r>
            <a:r>
              <a:rPr lang="tr-TR" sz="3600" b="1" dirty="0" smtClean="0">
                <a:solidFill>
                  <a:srgbClr val="002060"/>
                </a:solidFill>
              </a:rPr>
              <a:t>)</a:t>
            </a:r>
            <a:endParaRPr lang="en-US" sz="3600" b="1" dirty="0" smtClean="0">
              <a:solidFill>
                <a:srgbClr val="002060"/>
              </a:solidFill>
            </a:endParaRPr>
          </a:p>
        </p:txBody>
      </p:sp>
      <p:sp>
        <p:nvSpPr>
          <p:cNvPr id="71683" name="Rectangle 3"/>
          <p:cNvSpPr>
            <a:spLocks noGrp="1" noChangeArrowheads="1"/>
          </p:cNvSpPr>
          <p:nvPr>
            <p:ph sz="quarter" idx="1"/>
          </p:nvPr>
        </p:nvSpPr>
        <p:spPr>
          <a:xfrm>
            <a:off x="301625" y="1527175"/>
            <a:ext cx="8504238" cy="4572000"/>
          </a:xfrm>
        </p:spPr>
        <p:txBody>
          <a:bodyPr/>
          <a:lstStyle/>
          <a:p>
            <a:pPr algn="just" eaLnBrk="1" hangingPunct="1"/>
            <a:r>
              <a:rPr lang="tr-TR" altLang="tr-TR" smtClean="0"/>
              <a:t>Bazı mikrobiyolojistler biyolojik organizasyonları nedeniyle mikroorganizmaları bitki ve hayvanlardan ayrı bir grup içinde toplayarak buna PROTİSTA adını vermişlerdir. Bu grubun üyeleri tek hücreli veya sönositik  veya çok hücreli olduklarında olgun dönemlerindeki bitki ve hayvan dokularının karakteristiklerinden ayrımlar gösteren canlılardır.</a:t>
            </a:r>
            <a:endParaRPr lang="en-US" altLang="tr-TR" smtClean="0"/>
          </a:p>
        </p:txBody>
      </p:sp>
    </p:spTree>
    <p:extLst>
      <p:ext uri="{BB962C8B-B14F-4D97-AF65-F5344CB8AC3E}">
        <p14:creationId xmlns:p14="http://schemas.microsoft.com/office/powerpoint/2010/main" val="1902256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288" y="260350"/>
            <a:ext cx="8534400" cy="758825"/>
          </a:xfrm>
          <a:solidFill>
            <a:schemeClr val="bg1"/>
          </a:solidFill>
        </p:spPr>
        <p:txBody>
          <a:bodyPr>
            <a:normAutofit/>
          </a:bodyPr>
          <a:lstStyle/>
          <a:p>
            <a:pPr>
              <a:defRPr/>
            </a:pPr>
            <a:r>
              <a:rPr lang="tr-TR" sz="3600" b="1" dirty="0" smtClean="0">
                <a:solidFill>
                  <a:srgbClr val="002060"/>
                </a:solidFill>
              </a:rPr>
              <a:t>Ototrof bakteriler</a:t>
            </a:r>
            <a:endParaRPr lang="tr-TR" sz="3600" b="1" dirty="0">
              <a:solidFill>
                <a:srgbClr val="002060"/>
              </a:solidFill>
            </a:endParaRPr>
          </a:p>
        </p:txBody>
      </p:sp>
      <p:sp>
        <p:nvSpPr>
          <p:cNvPr id="80899" name="2 İçerik Yer Tutucusu"/>
          <p:cNvSpPr>
            <a:spLocks noGrp="1"/>
          </p:cNvSpPr>
          <p:nvPr>
            <p:ph sz="quarter" idx="1"/>
          </p:nvPr>
        </p:nvSpPr>
        <p:spPr>
          <a:xfrm>
            <a:off x="301625" y="1527175"/>
            <a:ext cx="8504238" cy="4572000"/>
          </a:xfrm>
        </p:spPr>
        <p:txBody>
          <a:bodyPr/>
          <a:lstStyle/>
          <a:p>
            <a:r>
              <a:rPr lang="tr-TR" altLang="tr-TR" b="1" smtClean="0">
                <a:solidFill>
                  <a:srgbClr val="FF0000"/>
                </a:solidFill>
              </a:rPr>
              <a:t>Fotoototroflar</a:t>
            </a:r>
            <a:r>
              <a:rPr lang="tr-TR" altLang="tr-TR" smtClean="0">
                <a:solidFill>
                  <a:srgbClr val="FF0000"/>
                </a:solidFill>
              </a:rPr>
              <a:t> </a:t>
            </a:r>
            <a:r>
              <a:rPr lang="tr-TR" altLang="tr-TR" smtClean="0"/>
              <a:t>(fotolitotrof), enerji güneş ışığından türetilir.( algler, yüksek bitkiler,bazı bakteri cinsleri fototrofik özellik gösterir.)</a:t>
            </a:r>
          </a:p>
          <a:p>
            <a:r>
              <a:rPr lang="tr-TR" altLang="tr-TR" b="1" smtClean="0">
                <a:solidFill>
                  <a:srgbClr val="FF0000"/>
                </a:solidFill>
              </a:rPr>
              <a:t>Kemoototroflar</a:t>
            </a:r>
            <a:r>
              <a:rPr lang="tr-TR" altLang="tr-TR" smtClean="0">
                <a:solidFill>
                  <a:srgbClr val="FF0000"/>
                </a:solidFill>
              </a:rPr>
              <a:t> </a:t>
            </a:r>
            <a:r>
              <a:rPr lang="tr-TR" altLang="tr-TR" smtClean="0"/>
              <a:t>(kemolitotrof), enerji inorganik maddelerin oksidasyonundan sağlanır. </a:t>
            </a:r>
          </a:p>
          <a:p>
            <a:pPr>
              <a:buFont typeface="Wingdings 2" pitchFamily="18" charset="2"/>
              <a:buNone/>
            </a:pPr>
            <a:r>
              <a:rPr lang="tr-TR" altLang="tr-TR" smtClean="0">
                <a:solidFill>
                  <a:srgbClr val="C00000"/>
                </a:solidFill>
              </a:rPr>
              <a:t>Ototrofi</a:t>
            </a:r>
            <a:r>
              <a:rPr lang="tr-TR" altLang="tr-TR" smtClean="0"/>
              <a:t> terimi kendini besleme özelliği olan mikroorganizmalar için tanımlanır.</a:t>
            </a:r>
          </a:p>
        </p:txBody>
      </p:sp>
    </p:spTree>
    <p:extLst>
      <p:ext uri="{BB962C8B-B14F-4D97-AF65-F5344CB8AC3E}">
        <p14:creationId xmlns:p14="http://schemas.microsoft.com/office/powerpoint/2010/main" val="3631617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571625"/>
          </a:xfrm>
          <a:solidFill>
            <a:schemeClr val="bg1"/>
          </a:solidFill>
        </p:spPr>
        <p:txBody>
          <a:bodyPr/>
          <a:lstStyle/>
          <a:p>
            <a:pPr>
              <a:defRPr/>
            </a:pPr>
            <a:r>
              <a:rPr lang="tr-TR" sz="2800" b="1" dirty="0" err="1" smtClean="0">
                <a:solidFill>
                  <a:srgbClr val="002060"/>
                </a:solidFill>
              </a:rPr>
              <a:t>Kemoototrofik</a:t>
            </a:r>
            <a:r>
              <a:rPr lang="tr-TR" sz="2800" b="1" dirty="0" smtClean="0">
                <a:solidFill>
                  <a:srgbClr val="002060"/>
                </a:solidFill>
              </a:rPr>
              <a:t> bakteriler gereksindikleri enerjiyi sağlamada kullandıkları elementler dikkate alınarak alt gruplara ayrılır:</a:t>
            </a:r>
            <a:endParaRPr lang="tr-TR" sz="2800" b="1" dirty="0">
              <a:solidFill>
                <a:srgbClr val="002060"/>
              </a:solidFill>
            </a:endParaRPr>
          </a:p>
        </p:txBody>
      </p:sp>
      <p:sp>
        <p:nvSpPr>
          <p:cNvPr id="81923" name="2 İçerik Yer Tutucusu"/>
          <p:cNvSpPr>
            <a:spLocks noGrp="1"/>
          </p:cNvSpPr>
          <p:nvPr>
            <p:ph sz="quarter" idx="1"/>
          </p:nvPr>
        </p:nvSpPr>
        <p:spPr>
          <a:xfrm>
            <a:off x="301625" y="1527175"/>
            <a:ext cx="8504238" cy="4572000"/>
          </a:xfrm>
        </p:spPr>
        <p:txBody>
          <a:bodyPr>
            <a:normAutofit lnSpcReduction="10000"/>
          </a:bodyPr>
          <a:lstStyle/>
          <a:p>
            <a:pPr marL="514350" indent="-514350">
              <a:buFont typeface="Wingdings 2" pitchFamily="18" charset="2"/>
              <a:buNone/>
            </a:pPr>
            <a:r>
              <a:rPr lang="tr-TR" altLang="tr-TR" b="1" smtClean="0">
                <a:solidFill>
                  <a:schemeClr val="accent1"/>
                </a:solidFill>
              </a:rPr>
              <a:t>1.  </a:t>
            </a:r>
            <a:r>
              <a:rPr lang="tr-TR" altLang="tr-TR" b="1" smtClean="0">
                <a:solidFill>
                  <a:srgbClr val="FF0000"/>
                </a:solidFill>
              </a:rPr>
              <a:t>Azotlu bileşikleri oksitleyenler</a:t>
            </a:r>
          </a:p>
          <a:p>
            <a:pPr marL="514350" indent="-514350"/>
            <a:r>
              <a:rPr lang="tr-TR" altLang="tr-TR" smtClean="0"/>
              <a:t>Amonyumu nitrite oksitleyenler </a:t>
            </a:r>
            <a:r>
              <a:rPr lang="tr-TR" altLang="tr-TR" b="1" i="1" smtClean="0"/>
              <a:t>Nitrosomonas</a:t>
            </a:r>
          </a:p>
          <a:p>
            <a:pPr marL="514350" indent="-514350"/>
            <a:r>
              <a:rPr lang="tr-TR" altLang="tr-TR" smtClean="0"/>
              <a:t>Nitriti nitratlara oksitleyenler </a:t>
            </a:r>
            <a:r>
              <a:rPr lang="tr-TR" altLang="tr-TR" b="1" i="1" smtClean="0"/>
              <a:t>Nitrobacter</a:t>
            </a:r>
          </a:p>
          <a:p>
            <a:pPr marL="514350" indent="-514350">
              <a:buFont typeface="Wingdings 2" pitchFamily="18" charset="2"/>
              <a:buAutoNum type="arabicPeriod" startAt="2"/>
            </a:pPr>
            <a:r>
              <a:rPr lang="tr-TR" altLang="tr-TR" b="1" smtClean="0">
                <a:solidFill>
                  <a:srgbClr val="FF0000"/>
                </a:solidFill>
              </a:rPr>
              <a:t>İnorganik kükürtlü bileşikleri sülfatlara çevirenler </a:t>
            </a:r>
            <a:r>
              <a:rPr lang="tr-TR" altLang="tr-TR" b="1" i="1" smtClean="0"/>
              <a:t>Thiobacillus</a:t>
            </a:r>
          </a:p>
          <a:p>
            <a:pPr marL="514350" indent="-514350">
              <a:buFont typeface="Wingdings 2" pitchFamily="18" charset="2"/>
              <a:buAutoNum type="arabicPeriod" startAt="2"/>
            </a:pPr>
            <a:r>
              <a:rPr lang="tr-TR" altLang="tr-TR" b="1" smtClean="0">
                <a:solidFill>
                  <a:srgbClr val="FF0000"/>
                </a:solidFill>
              </a:rPr>
              <a:t>Ferro demiri ferrik durumuna çevirenler:</a:t>
            </a:r>
            <a:r>
              <a:rPr lang="tr-TR" altLang="tr-TR" b="1" i="1" smtClean="0">
                <a:solidFill>
                  <a:srgbClr val="FF0000"/>
                </a:solidFill>
              </a:rPr>
              <a:t> </a:t>
            </a:r>
            <a:r>
              <a:rPr lang="tr-TR" altLang="tr-TR" b="1" i="1" smtClean="0"/>
              <a:t>Thiobacillus ferrooxidans</a:t>
            </a:r>
          </a:p>
          <a:p>
            <a:pPr marL="514350" indent="-514350">
              <a:buFont typeface="Wingdings 2" pitchFamily="18" charset="2"/>
              <a:buAutoNum type="arabicPeriod" startAt="2"/>
            </a:pPr>
            <a:r>
              <a:rPr lang="tr-TR" altLang="tr-TR" b="1" smtClean="0">
                <a:solidFill>
                  <a:srgbClr val="FF0000"/>
                </a:solidFill>
              </a:rPr>
              <a:t>H</a:t>
            </a:r>
            <a:r>
              <a:rPr lang="tr-TR" altLang="tr-TR" b="1" baseline="-25000" smtClean="0">
                <a:solidFill>
                  <a:srgbClr val="FF0000"/>
                </a:solidFill>
              </a:rPr>
              <a:t>2</a:t>
            </a:r>
            <a:r>
              <a:rPr lang="tr-TR" altLang="tr-TR" b="1" smtClean="0">
                <a:solidFill>
                  <a:srgbClr val="FF0000"/>
                </a:solidFill>
              </a:rPr>
              <a:t>’ ni oksitleyenler</a:t>
            </a:r>
            <a:r>
              <a:rPr lang="tr-TR" altLang="tr-TR" b="1" i="1" smtClean="0"/>
              <a:t>: Nitrosomonas Nitrobacter  bazı  Thiobacillus</a:t>
            </a:r>
            <a:endParaRPr lang="tr-TR" altLang="tr-TR" smtClean="0"/>
          </a:p>
        </p:txBody>
      </p:sp>
    </p:spTree>
    <p:extLst>
      <p:ext uri="{BB962C8B-B14F-4D97-AF65-F5344CB8AC3E}">
        <p14:creationId xmlns:p14="http://schemas.microsoft.com/office/powerpoint/2010/main" val="3574597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3" name="2 İçerik Yer Tutucusu"/>
          <p:cNvSpPr>
            <a:spLocks noGrp="1"/>
          </p:cNvSpPr>
          <p:nvPr>
            <p:ph sz="quarter" idx="1"/>
          </p:nvPr>
        </p:nvSpPr>
        <p:spPr>
          <a:xfrm>
            <a:off x="214313" y="1527175"/>
            <a:ext cx="8929687" cy="5330825"/>
          </a:xfrm>
        </p:spPr>
        <p:txBody>
          <a:bodyPr>
            <a:normAutofit fontScale="92500"/>
          </a:bodyPr>
          <a:lstStyle/>
          <a:p>
            <a:pPr marL="514350" indent="-514350" algn="ctr">
              <a:buFont typeface="Wingdings 2" pitchFamily="18" charset="2"/>
              <a:buNone/>
              <a:defRPr/>
            </a:pPr>
            <a:r>
              <a:rPr lang="tr-TR" b="1" dirty="0" err="1" smtClean="0"/>
              <a:t>Kemoototrofik</a:t>
            </a:r>
            <a:r>
              <a:rPr lang="tr-TR" b="1" dirty="0" smtClean="0"/>
              <a:t> </a:t>
            </a:r>
            <a:r>
              <a:rPr lang="tr-TR" b="1" dirty="0" err="1" smtClean="0"/>
              <a:t>populasyonlar</a:t>
            </a:r>
            <a:r>
              <a:rPr lang="tr-TR" b="1" dirty="0" smtClean="0"/>
              <a:t> doğada önemlidir: </a:t>
            </a:r>
          </a:p>
          <a:p>
            <a:pPr marL="514350" indent="-514350">
              <a:buFont typeface="Wingdings 2" pitchFamily="18" charset="2"/>
              <a:buNone/>
              <a:defRPr/>
            </a:pPr>
            <a:r>
              <a:rPr lang="tr-TR" b="1" dirty="0" smtClean="0"/>
              <a:t>      </a:t>
            </a:r>
            <a:r>
              <a:rPr lang="tr-TR" dirty="0" smtClean="0"/>
              <a:t>Enerji üreten reaksiyonları katalizlerler,</a:t>
            </a:r>
          </a:p>
          <a:p>
            <a:pPr>
              <a:buFont typeface="Wingdings 2" pitchFamily="18" charset="2"/>
              <a:buNone/>
              <a:defRPr/>
            </a:pPr>
            <a:r>
              <a:rPr lang="tr-TR" dirty="0" smtClean="0"/>
              <a:t>      Ürün üretiminde bazı önemli olayları oluştururlar.</a:t>
            </a:r>
          </a:p>
          <a:p>
            <a:pPr>
              <a:buFont typeface="Wingdings 2" pitchFamily="18" charset="2"/>
              <a:buNone/>
              <a:defRPr/>
            </a:pPr>
            <a:r>
              <a:rPr lang="tr-TR" dirty="0" smtClean="0"/>
              <a:t>Hidrokarbonlar; </a:t>
            </a:r>
            <a:r>
              <a:rPr lang="tr-TR" b="1" i="1" dirty="0" err="1" smtClean="0"/>
              <a:t>corynebacterium</a:t>
            </a:r>
            <a:r>
              <a:rPr lang="tr-TR" b="1" i="1" dirty="0" smtClean="0"/>
              <a:t>, </a:t>
            </a:r>
            <a:r>
              <a:rPr lang="tr-TR" b="1" i="1" dirty="0" err="1" smtClean="0"/>
              <a:t>mycobacterium</a:t>
            </a:r>
            <a:r>
              <a:rPr lang="tr-TR" b="1" i="1" dirty="0" smtClean="0"/>
              <a:t>, </a:t>
            </a:r>
            <a:r>
              <a:rPr lang="tr-TR" b="1" i="1" dirty="0" err="1" smtClean="0"/>
              <a:t>pseudomonas</a:t>
            </a:r>
            <a:r>
              <a:rPr lang="tr-TR" b="1" i="1" dirty="0" smtClean="0"/>
              <a:t>  </a:t>
            </a:r>
            <a:r>
              <a:rPr lang="tr-TR" dirty="0" smtClean="0"/>
              <a:t>gruplarınca C kaynağı olarak değerlendirilir.</a:t>
            </a:r>
          </a:p>
          <a:p>
            <a:pPr>
              <a:buFont typeface="Wingdings 2" pitchFamily="18" charset="2"/>
              <a:buNone/>
              <a:defRPr/>
            </a:pPr>
            <a:r>
              <a:rPr lang="tr-TR" dirty="0" err="1" smtClean="0"/>
              <a:t>Liğnin</a:t>
            </a:r>
            <a:r>
              <a:rPr lang="tr-TR" dirty="0" smtClean="0"/>
              <a:t> ayrışmasında mantarlar özellikle </a:t>
            </a:r>
            <a:r>
              <a:rPr lang="tr-TR" dirty="0" err="1" smtClean="0"/>
              <a:t>basidiomycetler</a:t>
            </a:r>
            <a:r>
              <a:rPr lang="tr-TR" dirty="0" smtClean="0"/>
              <a:t> başat rol oynar.</a:t>
            </a:r>
          </a:p>
          <a:p>
            <a:pPr>
              <a:buFont typeface="Wingdings 2" pitchFamily="18" charset="2"/>
              <a:buNone/>
              <a:defRPr/>
            </a:pPr>
            <a:r>
              <a:rPr lang="tr-TR" dirty="0" err="1" smtClean="0"/>
              <a:t>Pestisit</a:t>
            </a:r>
            <a:r>
              <a:rPr lang="tr-TR" dirty="0" smtClean="0"/>
              <a:t> ve deterjan bakteri ve mantar türleri tarafından C ve enerji kaynağı olmak üzere ayrıştırılır.</a:t>
            </a:r>
            <a:endParaRPr lang="tr-TR" dirty="0"/>
          </a:p>
        </p:txBody>
      </p:sp>
    </p:spTree>
    <p:extLst>
      <p:ext uri="{BB962C8B-B14F-4D97-AF65-F5344CB8AC3E}">
        <p14:creationId xmlns:p14="http://schemas.microsoft.com/office/powerpoint/2010/main" val="2456486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500188"/>
          </a:xfrm>
          <a:solidFill>
            <a:schemeClr val="accent1">
              <a:lumMod val="60000"/>
              <a:lumOff val="40000"/>
            </a:schemeClr>
          </a:solidFill>
        </p:spPr>
        <p:txBody>
          <a:bodyPr/>
          <a:lstStyle/>
          <a:p>
            <a:pPr>
              <a:defRPr/>
            </a:pPr>
            <a:r>
              <a:rPr lang="tr-TR" b="1" dirty="0" smtClean="0">
                <a:solidFill>
                  <a:schemeClr val="accent1">
                    <a:lumMod val="75000"/>
                  </a:schemeClr>
                </a:solidFill>
              </a:rPr>
              <a:t>Mikroorganizmaların gereksindiği  besin maddeleri</a:t>
            </a:r>
            <a:endParaRPr lang="tr-TR" b="1" dirty="0">
              <a:solidFill>
                <a:schemeClr val="accent1">
                  <a:lumMod val="75000"/>
                </a:schemeClr>
              </a:solidFill>
            </a:endParaRPr>
          </a:p>
        </p:txBody>
      </p:sp>
      <p:graphicFrame>
        <p:nvGraphicFramePr>
          <p:cNvPr id="4" name="3 İçerik Yer Tutucusu"/>
          <p:cNvGraphicFramePr>
            <a:graphicFrameLocks noGrp="1"/>
          </p:cNvGraphicFramePr>
          <p:nvPr>
            <p:ph sz="quarter" idx="1"/>
          </p:nvPr>
        </p:nvGraphicFramePr>
        <p:xfrm>
          <a:off x="0" y="1527175"/>
          <a:ext cx="9144000" cy="5330825"/>
        </p:xfrm>
        <a:graphic>
          <a:graphicData uri="http://schemas.openxmlformats.org/drawingml/2006/table">
            <a:tbl>
              <a:tblPr firstRow="1" bandRow="1">
                <a:tableStyleId>{5C22544A-7EE6-4342-B048-85BDC9FD1C3A}</a:tableStyleId>
              </a:tblPr>
              <a:tblGrid>
                <a:gridCol w="2286000"/>
                <a:gridCol w="2286000"/>
                <a:gridCol w="2286000"/>
                <a:gridCol w="2286000"/>
              </a:tblGrid>
              <a:tr h="479840">
                <a:tc>
                  <a:txBody>
                    <a:bodyPr/>
                    <a:lstStyle/>
                    <a:p>
                      <a:r>
                        <a:rPr lang="tr-TR" dirty="0" smtClean="0"/>
                        <a:t>Element</a:t>
                      </a:r>
                      <a:endParaRPr lang="tr-TR" dirty="0"/>
                    </a:p>
                  </a:txBody>
                  <a:tcPr/>
                </a:tc>
                <a:tc>
                  <a:txBody>
                    <a:bodyPr/>
                    <a:lstStyle/>
                    <a:p>
                      <a:r>
                        <a:rPr lang="tr-TR" dirty="0" smtClean="0"/>
                        <a:t>sembol</a:t>
                      </a:r>
                      <a:endParaRPr lang="tr-TR" dirty="0"/>
                    </a:p>
                  </a:txBody>
                  <a:tcPr/>
                </a:tc>
                <a:tc>
                  <a:txBody>
                    <a:bodyPr/>
                    <a:lstStyle/>
                    <a:p>
                      <a:r>
                        <a:rPr lang="tr-TR" dirty="0" smtClean="0"/>
                        <a:t>Kullanılan şekli</a:t>
                      </a:r>
                      <a:endParaRPr lang="tr-TR" dirty="0"/>
                    </a:p>
                  </a:txBody>
                  <a:tcPr/>
                </a:tc>
                <a:tc>
                  <a:txBody>
                    <a:bodyPr/>
                    <a:lstStyle/>
                    <a:p>
                      <a:r>
                        <a:rPr lang="tr-TR" dirty="0" smtClean="0"/>
                        <a:t>Biyolojik işlevi</a:t>
                      </a:r>
                      <a:endParaRPr lang="tr-TR" dirty="0"/>
                    </a:p>
                  </a:txBody>
                  <a:tcPr/>
                </a:tc>
              </a:tr>
              <a:tr h="828217">
                <a:tc>
                  <a:txBody>
                    <a:bodyPr/>
                    <a:lstStyle/>
                    <a:p>
                      <a:r>
                        <a:rPr lang="tr-TR" dirty="0" smtClean="0"/>
                        <a:t>karbon</a:t>
                      </a:r>
                      <a:endParaRPr lang="tr-TR" dirty="0"/>
                    </a:p>
                  </a:txBody>
                  <a:tcPr/>
                </a:tc>
                <a:tc>
                  <a:txBody>
                    <a:bodyPr/>
                    <a:lstStyle/>
                    <a:p>
                      <a:r>
                        <a:rPr lang="tr-TR" dirty="0" smtClean="0"/>
                        <a:t>C</a:t>
                      </a:r>
                      <a:endParaRPr lang="tr-TR" dirty="0"/>
                    </a:p>
                  </a:txBody>
                  <a:tcPr/>
                </a:tc>
                <a:tc>
                  <a:txBody>
                    <a:bodyPr/>
                    <a:lstStyle/>
                    <a:p>
                      <a:r>
                        <a:rPr lang="tr-TR" dirty="0" smtClean="0"/>
                        <a:t>CO</a:t>
                      </a:r>
                      <a:r>
                        <a:rPr lang="tr-TR" baseline="-25000" dirty="0" smtClean="0"/>
                        <a:t>2</a:t>
                      </a:r>
                      <a:r>
                        <a:rPr lang="tr-TR" dirty="0" smtClean="0"/>
                        <a:t>,organik bileşikler</a:t>
                      </a:r>
                      <a:endParaRPr lang="tr-TR" dirty="0"/>
                    </a:p>
                  </a:txBody>
                  <a:tcPr/>
                </a:tc>
                <a:tc>
                  <a:txBody>
                    <a:bodyPr/>
                    <a:lstStyle/>
                    <a:p>
                      <a:r>
                        <a:rPr lang="tr-TR" dirty="0" smtClean="0"/>
                        <a:t>Strüktür, organik bileşikler</a:t>
                      </a:r>
                      <a:endParaRPr lang="tr-TR" dirty="0"/>
                    </a:p>
                  </a:txBody>
                  <a:tcPr/>
                </a:tc>
              </a:tr>
              <a:tr h="1183167">
                <a:tc>
                  <a:txBody>
                    <a:bodyPr/>
                    <a:lstStyle/>
                    <a:p>
                      <a:r>
                        <a:rPr lang="tr-TR" dirty="0" smtClean="0"/>
                        <a:t>azot</a:t>
                      </a:r>
                      <a:endParaRPr lang="tr-TR" dirty="0"/>
                    </a:p>
                  </a:txBody>
                  <a:tcPr/>
                </a:tc>
                <a:tc>
                  <a:txBody>
                    <a:bodyPr/>
                    <a:lstStyle/>
                    <a:p>
                      <a:r>
                        <a:rPr lang="tr-TR" dirty="0" smtClean="0"/>
                        <a:t>N</a:t>
                      </a:r>
                      <a:endParaRPr lang="tr-TR" dirty="0"/>
                    </a:p>
                  </a:txBody>
                  <a:tcPr/>
                </a:tc>
                <a:tc>
                  <a:txBody>
                    <a:bodyPr/>
                    <a:lstStyle/>
                    <a:p>
                      <a:r>
                        <a:rPr lang="tr-TR" dirty="0" smtClean="0"/>
                        <a:t>NH</a:t>
                      </a:r>
                      <a:r>
                        <a:rPr lang="tr-TR" baseline="-25000" dirty="0" smtClean="0"/>
                        <a:t>4</a:t>
                      </a:r>
                      <a:r>
                        <a:rPr lang="tr-TR" dirty="0" smtClean="0"/>
                        <a:t>, organik bileşikler</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Strüktür, organik bileşikler</a:t>
                      </a:r>
                    </a:p>
                    <a:p>
                      <a:endParaRPr lang="tr-TR" dirty="0"/>
                    </a:p>
                  </a:txBody>
                  <a:tcPr/>
                </a:tc>
              </a:tr>
              <a:tr h="828217">
                <a:tc>
                  <a:txBody>
                    <a:bodyPr/>
                    <a:lstStyle/>
                    <a:p>
                      <a:r>
                        <a:rPr lang="tr-TR" dirty="0" smtClean="0"/>
                        <a:t>fosfor</a:t>
                      </a:r>
                      <a:endParaRPr lang="tr-TR" dirty="0"/>
                    </a:p>
                  </a:txBody>
                  <a:tcPr/>
                </a:tc>
                <a:tc>
                  <a:txBody>
                    <a:bodyPr/>
                    <a:lstStyle/>
                    <a:p>
                      <a:r>
                        <a:rPr lang="tr-TR" dirty="0" smtClean="0"/>
                        <a:t>P</a:t>
                      </a:r>
                      <a:endParaRPr lang="tr-TR" dirty="0"/>
                    </a:p>
                  </a:txBody>
                  <a:tcPr/>
                </a:tc>
                <a:tc>
                  <a:txBody>
                    <a:bodyPr/>
                    <a:lstStyle/>
                    <a:p>
                      <a:r>
                        <a:rPr lang="tr-TR" dirty="0" smtClean="0"/>
                        <a:t>PO</a:t>
                      </a:r>
                      <a:r>
                        <a:rPr lang="tr-TR" baseline="-25000" dirty="0" smtClean="0"/>
                        <a:t>4</a:t>
                      </a:r>
                      <a:r>
                        <a:rPr lang="tr-TR" baseline="30000" dirty="0" smtClean="0"/>
                        <a:t>-3</a:t>
                      </a:r>
                      <a:r>
                        <a:rPr lang="tr-TR" dirty="0" smtClean="0"/>
                        <a:t>,organik bileşikler</a:t>
                      </a:r>
                      <a:endParaRPr lang="tr-TR" dirty="0"/>
                    </a:p>
                  </a:txBody>
                  <a:tcPr/>
                </a:tc>
                <a:tc>
                  <a:txBody>
                    <a:bodyPr/>
                    <a:lstStyle/>
                    <a:p>
                      <a:r>
                        <a:rPr lang="tr-TR" dirty="0" smtClean="0"/>
                        <a:t>ATP, </a:t>
                      </a:r>
                      <a:r>
                        <a:rPr lang="tr-TR" dirty="0" err="1" smtClean="0"/>
                        <a:t>nükleik</a:t>
                      </a:r>
                      <a:r>
                        <a:rPr lang="tr-TR" dirty="0" smtClean="0"/>
                        <a:t> asitler, </a:t>
                      </a:r>
                      <a:r>
                        <a:rPr lang="tr-TR" dirty="0" err="1" smtClean="0"/>
                        <a:t>fosfolipitler</a:t>
                      </a:r>
                      <a:endParaRPr lang="tr-TR" dirty="0"/>
                    </a:p>
                  </a:txBody>
                  <a:tcPr/>
                </a:tc>
              </a:tr>
              <a:tr h="1183167">
                <a:tc>
                  <a:txBody>
                    <a:bodyPr/>
                    <a:lstStyle/>
                    <a:p>
                      <a:r>
                        <a:rPr lang="tr-TR" dirty="0" smtClean="0"/>
                        <a:t>kükürt</a:t>
                      </a:r>
                      <a:endParaRPr lang="tr-TR" dirty="0"/>
                    </a:p>
                  </a:txBody>
                  <a:tcPr/>
                </a:tc>
                <a:tc>
                  <a:txBody>
                    <a:bodyPr/>
                    <a:lstStyle/>
                    <a:p>
                      <a:r>
                        <a:rPr lang="tr-TR" dirty="0" smtClean="0"/>
                        <a:t>S</a:t>
                      </a:r>
                      <a:endParaRPr lang="tr-TR" dirty="0"/>
                    </a:p>
                  </a:txBody>
                  <a:tcPr/>
                </a:tc>
                <a:tc>
                  <a:txBody>
                    <a:bodyPr/>
                    <a:lstStyle/>
                    <a:p>
                      <a:r>
                        <a:rPr lang="tr-TR" dirty="0" smtClean="0"/>
                        <a:t>SO</a:t>
                      </a:r>
                      <a:r>
                        <a:rPr lang="tr-TR" baseline="-25000" dirty="0" smtClean="0"/>
                        <a:t>4</a:t>
                      </a:r>
                      <a:r>
                        <a:rPr lang="tr-TR" baseline="30000" dirty="0" smtClean="0"/>
                        <a:t>-2</a:t>
                      </a:r>
                      <a:r>
                        <a:rPr lang="tr-TR" dirty="0" smtClean="0"/>
                        <a:t>,H</a:t>
                      </a:r>
                      <a:r>
                        <a:rPr lang="tr-TR" baseline="-25000" dirty="0" smtClean="0"/>
                        <a:t>2</a:t>
                      </a:r>
                      <a:r>
                        <a:rPr lang="tr-TR" dirty="0" smtClean="0"/>
                        <a:t>S, organik bileşikler</a:t>
                      </a:r>
                      <a:endParaRPr lang="tr-TR" dirty="0"/>
                    </a:p>
                  </a:txBody>
                  <a:tcPr/>
                </a:tc>
                <a:tc>
                  <a:txBody>
                    <a:bodyPr/>
                    <a:lstStyle/>
                    <a:p>
                      <a:r>
                        <a:rPr lang="tr-TR" dirty="0" smtClean="0"/>
                        <a:t>Amino asitler, vitaminler,</a:t>
                      </a:r>
                      <a:r>
                        <a:rPr lang="tr-TR" dirty="0" err="1" smtClean="0"/>
                        <a:t>sülfolipit</a:t>
                      </a:r>
                      <a:endParaRPr lang="tr-TR" dirty="0" smtClean="0"/>
                    </a:p>
                    <a:p>
                      <a:r>
                        <a:rPr lang="tr-TR" dirty="0" err="1" smtClean="0"/>
                        <a:t>ler</a:t>
                      </a:r>
                      <a:endParaRPr lang="tr-TR" dirty="0"/>
                    </a:p>
                  </a:txBody>
                  <a:tcPr/>
                </a:tc>
              </a:tr>
              <a:tr h="828217">
                <a:tc>
                  <a:txBody>
                    <a:bodyPr/>
                    <a:lstStyle/>
                    <a:p>
                      <a:r>
                        <a:rPr lang="tr-TR" dirty="0" smtClean="0"/>
                        <a:t>vanadyum</a:t>
                      </a:r>
                      <a:endParaRPr lang="tr-TR" dirty="0"/>
                    </a:p>
                  </a:txBody>
                  <a:tcPr/>
                </a:tc>
                <a:tc>
                  <a:txBody>
                    <a:bodyPr/>
                    <a:lstStyle/>
                    <a:p>
                      <a:r>
                        <a:rPr lang="tr-TR" dirty="0" smtClean="0"/>
                        <a:t>V</a:t>
                      </a:r>
                      <a:endParaRPr lang="tr-TR" dirty="0"/>
                    </a:p>
                  </a:txBody>
                  <a:tcPr/>
                </a:tc>
                <a:tc>
                  <a:txBody>
                    <a:bodyPr/>
                    <a:lstStyle/>
                    <a:p>
                      <a:r>
                        <a:rPr lang="tr-TR" dirty="0" smtClean="0"/>
                        <a:t>Anorganik bileşikler</a:t>
                      </a:r>
                      <a:endParaRPr lang="tr-TR" dirty="0"/>
                    </a:p>
                  </a:txBody>
                  <a:tcPr/>
                </a:tc>
                <a:tc>
                  <a:txBody>
                    <a:bodyPr/>
                    <a:lstStyle/>
                    <a:p>
                      <a:r>
                        <a:rPr lang="tr-TR" dirty="0" smtClean="0"/>
                        <a:t>Enzimler,N</a:t>
                      </a:r>
                      <a:r>
                        <a:rPr lang="tr-TR" baseline="-25000" dirty="0" smtClean="0"/>
                        <a:t>2 </a:t>
                      </a:r>
                      <a:r>
                        <a:rPr lang="tr-TR" dirty="0" err="1" smtClean="0"/>
                        <a:t>fiksasyonu</a:t>
                      </a:r>
                      <a:endParaRPr lang="tr-TR" dirty="0"/>
                    </a:p>
                  </a:txBody>
                  <a:tcPr/>
                </a:tc>
              </a:tr>
            </a:tbl>
          </a:graphicData>
        </a:graphic>
      </p:graphicFrame>
    </p:spTree>
    <p:extLst>
      <p:ext uri="{BB962C8B-B14F-4D97-AF65-F5344CB8AC3E}">
        <p14:creationId xmlns:p14="http://schemas.microsoft.com/office/powerpoint/2010/main" val="402077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tr-TR" altLang="tr-TR" sz="3600" b="1" dirty="0" err="1" smtClean="0">
                <a:solidFill>
                  <a:srgbClr val="002060"/>
                </a:solidFill>
              </a:rPr>
              <a:t>Protista</a:t>
            </a:r>
            <a:r>
              <a:rPr lang="tr-TR" altLang="tr-TR" sz="3600" b="1" dirty="0" smtClean="0">
                <a:solidFill>
                  <a:srgbClr val="002060"/>
                </a:solidFill>
              </a:rPr>
              <a:t>‘ </a:t>
            </a:r>
            <a:r>
              <a:rPr lang="tr-TR" altLang="tr-TR" sz="3600" b="1" dirty="0" err="1" smtClean="0">
                <a:solidFill>
                  <a:srgbClr val="002060"/>
                </a:solidFill>
              </a:rPr>
              <a:t>nın</a:t>
            </a:r>
            <a:r>
              <a:rPr lang="tr-TR" altLang="tr-TR" sz="3600" b="1" dirty="0" smtClean="0">
                <a:solidFill>
                  <a:srgbClr val="002060"/>
                </a:solidFill>
              </a:rPr>
              <a:t> Sınıflandırılması</a:t>
            </a:r>
            <a:endParaRPr lang="en-US" altLang="tr-TR" sz="3600" b="1" dirty="0" smtClean="0">
              <a:solidFill>
                <a:srgbClr val="002060"/>
              </a:solidFill>
            </a:endParaRPr>
          </a:p>
        </p:txBody>
      </p:sp>
      <p:sp>
        <p:nvSpPr>
          <p:cNvPr id="72707" name="Line 5"/>
          <p:cNvSpPr>
            <a:spLocks noChangeShapeType="1"/>
          </p:cNvSpPr>
          <p:nvPr/>
        </p:nvSpPr>
        <p:spPr bwMode="auto">
          <a:xfrm flipH="1">
            <a:off x="2987675" y="2133600"/>
            <a:ext cx="936625" cy="35877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2708" name="Line 6"/>
          <p:cNvSpPr>
            <a:spLocks noChangeShapeType="1"/>
          </p:cNvSpPr>
          <p:nvPr/>
        </p:nvSpPr>
        <p:spPr bwMode="auto">
          <a:xfrm>
            <a:off x="4284663" y="2133600"/>
            <a:ext cx="1008062" cy="28733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2709" name="Rectangle 7"/>
          <p:cNvSpPr>
            <a:spLocks noChangeArrowheads="1"/>
          </p:cNvSpPr>
          <p:nvPr/>
        </p:nvSpPr>
        <p:spPr bwMode="auto">
          <a:xfrm>
            <a:off x="1331913" y="2565400"/>
            <a:ext cx="2498725" cy="9144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FFFF00"/>
                </a:solidFill>
                <a:latin typeface="Arial" charset="0"/>
              </a:rPr>
              <a:t>YÜKSEK PROTİSTLER</a:t>
            </a:r>
            <a:endParaRPr lang="en-US" altLang="tr-TR" sz="1800" b="1" baseline="0">
              <a:solidFill>
                <a:srgbClr val="FFFF00"/>
              </a:solidFill>
              <a:latin typeface="Arial" charset="0"/>
            </a:endParaRPr>
          </a:p>
        </p:txBody>
      </p:sp>
      <p:sp>
        <p:nvSpPr>
          <p:cNvPr id="72710" name="Rectangle 8"/>
          <p:cNvSpPr>
            <a:spLocks noChangeArrowheads="1"/>
          </p:cNvSpPr>
          <p:nvPr/>
        </p:nvSpPr>
        <p:spPr bwMode="auto">
          <a:xfrm>
            <a:off x="4427538" y="2565400"/>
            <a:ext cx="2376487" cy="9144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FFFF00"/>
                </a:solidFill>
                <a:latin typeface="Arial" charset="0"/>
              </a:rPr>
              <a:t>AŞAĞI PROTİSTLER</a:t>
            </a:r>
            <a:endParaRPr lang="en-US" altLang="tr-TR" sz="1800" b="1" baseline="0">
              <a:solidFill>
                <a:srgbClr val="FFFF00"/>
              </a:solidFill>
              <a:latin typeface="Arial" charset="0"/>
            </a:endParaRPr>
          </a:p>
        </p:txBody>
      </p:sp>
      <p:sp>
        <p:nvSpPr>
          <p:cNvPr id="72711" name="Rectangle 9"/>
          <p:cNvSpPr>
            <a:spLocks noChangeArrowheads="1"/>
          </p:cNvSpPr>
          <p:nvPr/>
        </p:nvSpPr>
        <p:spPr bwMode="auto">
          <a:xfrm>
            <a:off x="900113" y="3716338"/>
            <a:ext cx="2951162" cy="223361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chemeClr val="bg1"/>
                </a:solidFill>
                <a:latin typeface="Arial" charset="0"/>
              </a:rPr>
              <a:t>FOTOSENTETİK PİGMENT </a:t>
            </a:r>
          </a:p>
          <a:p>
            <a:pPr algn="ctr" eaLnBrk="1" hangingPunct="1">
              <a:spcBef>
                <a:spcPct val="0"/>
              </a:spcBef>
              <a:buClrTx/>
              <a:buSzTx/>
              <a:buFontTx/>
              <a:buNone/>
            </a:pPr>
            <a:r>
              <a:rPr lang="tr-TR" altLang="tr-TR" sz="1800" b="1" baseline="0">
                <a:solidFill>
                  <a:schemeClr val="bg1"/>
                </a:solidFill>
                <a:latin typeface="Arial" charset="0"/>
              </a:rPr>
              <a:t>VEYA KLOROPLAST</a:t>
            </a:r>
          </a:p>
          <a:p>
            <a:pPr algn="ctr" eaLnBrk="1" hangingPunct="1">
              <a:spcBef>
                <a:spcPct val="0"/>
              </a:spcBef>
              <a:buClrTx/>
              <a:buSzTx/>
              <a:buFontTx/>
              <a:buNone/>
            </a:pPr>
            <a:r>
              <a:rPr lang="tr-TR" altLang="tr-TR" sz="1800" b="1" baseline="0">
                <a:solidFill>
                  <a:schemeClr val="bg1"/>
                </a:solidFill>
                <a:latin typeface="Arial" charset="0"/>
              </a:rPr>
              <a:t>İÇERMEZLER.</a:t>
            </a:r>
          </a:p>
          <a:p>
            <a:pPr algn="ctr" eaLnBrk="1" hangingPunct="1">
              <a:spcBef>
                <a:spcPct val="0"/>
              </a:spcBef>
              <a:buClrTx/>
              <a:buSzTx/>
              <a:buFontTx/>
              <a:buNone/>
            </a:pPr>
            <a:r>
              <a:rPr lang="tr-TR" altLang="tr-TR" sz="1800" b="1" baseline="0">
                <a:solidFill>
                  <a:srgbClr val="99FF66"/>
                </a:solidFill>
                <a:latin typeface="Arial" charset="0"/>
              </a:rPr>
              <a:t>MANTARLAR,</a:t>
            </a:r>
          </a:p>
          <a:p>
            <a:pPr algn="ctr" eaLnBrk="1" hangingPunct="1">
              <a:spcBef>
                <a:spcPct val="0"/>
              </a:spcBef>
              <a:buClrTx/>
              <a:buSzTx/>
              <a:buFontTx/>
              <a:buNone/>
            </a:pPr>
            <a:r>
              <a:rPr lang="tr-TR" altLang="tr-TR" sz="1800" b="1" baseline="0">
                <a:solidFill>
                  <a:srgbClr val="66FFFF"/>
                </a:solidFill>
                <a:latin typeface="Arial" charset="0"/>
              </a:rPr>
              <a:t>ALGLER,</a:t>
            </a:r>
          </a:p>
          <a:p>
            <a:pPr algn="ctr" eaLnBrk="1" hangingPunct="1">
              <a:spcBef>
                <a:spcPct val="0"/>
              </a:spcBef>
              <a:buClrTx/>
              <a:buSzTx/>
              <a:buFontTx/>
              <a:buNone/>
            </a:pPr>
            <a:r>
              <a:rPr lang="tr-TR" altLang="tr-TR" sz="1800" b="1" baseline="0">
                <a:solidFill>
                  <a:srgbClr val="FFFF00"/>
                </a:solidFill>
                <a:latin typeface="Arial" charset="0"/>
              </a:rPr>
              <a:t>PROTOZOALAR</a:t>
            </a:r>
            <a:endParaRPr lang="en-US" altLang="tr-TR" sz="1800" b="1" baseline="0">
              <a:solidFill>
                <a:srgbClr val="FFFF00"/>
              </a:solidFill>
              <a:latin typeface="Arial" charset="0"/>
            </a:endParaRPr>
          </a:p>
        </p:txBody>
      </p:sp>
      <p:sp>
        <p:nvSpPr>
          <p:cNvPr id="72712" name="Rectangle 10"/>
          <p:cNvSpPr>
            <a:spLocks noChangeArrowheads="1"/>
          </p:cNvSpPr>
          <p:nvPr/>
        </p:nvSpPr>
        <p:spPr bwMode="auto">
          <a:xfrm>
            <a:off x="4356100" y="3716338"/>
            <a:ext cx="3311525" cy="223361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chemeClr val="bg1"/>
                </a:solidFill>
                <a:latin typeface="Arial" charset="0"/>
              </a:rPr>
              <a:t>HÜCRE DUVARI ÖZELLİKLERİ,</a:t>
            </a:r>
          </a:p>
          <a:p>
            <a:pPr algn="ctr" eaLnBrk="1" hangingPunct="1">
              <a:spcBef>
                <a:spcPct val="0"/>
              </a:spcBef>
              <a:buClrTx/>
              <a:buSzTx/>
              <a:buFontTx/>
              <a:buNone/>
            </a:pPr>
            <a:r>
              <a:rPr lang="tr-TR" altLang="tr-TR" sz="1800" b="1" baseline="0">
                <a:solidFill>
                  <a:schemeClr val="bg1"/>
                </a:solidFill>
                <a:latin typeface="Arial" charset="0"/>
              </a:rPr>
              <a:t>HAREKET KABİLİYETİ,</a:t>
            </a:r>
          </a:p>
          <a:p>
            <a:pPr algn="ctr" eaLnBrk="1" hangingPunct="1">
              <a:spcBef>
                <a:spcPct val="0"/>
              </a:spcBef>
              <a:buClrTx/>
              <a:buSzTx/>
              <a:buFontTx/>
              <a:buNone/>
            </a:pPr>
            <a:r>
              <a:rPr lang="tr-TR" altLang="tr-TR" sz="1800" b="1" baseline="0">
                <a:solidFill>
                  <a:schemeClr val="bg1"/>
                </a:solidFill>
                <a:latin typeface="Arial" charset="0"/>
              </a:rPr>
              <a:t>ŞEKLİ,</a:t>
            </a:r>
          </a:p>
          <a:p>
            <a:pPr algn="ctr" eaLnBrk="1" hangingPunct="1">
              <a:spcBef>
                <a:spcPct val="0"/>
              </a:spcBef>
              <a:buClrTx/>
              <a:buSzTx/>
              <a:buFontTx/>
              <a:buNone/>
            </a:pPr>
            <a:r>
              <a:rPr lang="tr-TR" altLang="tr-TR" sz="1800" b="1" baseline="0">
                <a:solidFill>
                  <a:schemeClr val="bg1"/>
                </a:solidFill>
                <a:latin typeface="Arial" charset="0"/>
              </a:rPr>
              <a:t>FOTOSENTETİK YETENEK</a:t>
            </a:r>
          </a:p>
          <a:p>
            <a:pPr algn="ctr" eaLnBrk="1" hangingPunct="1">
              <a:spcBef>
                <a:spcPct val="0"/>
              </a:spcBef>
              <a:buClrTx/>
              <a:buSzTx/>
              <a:buFontTx/>
              <a:buNone/>
            </a:pPr>
            <a:r>
              <a:rPr lang="tr-TR" altLang="tr-TR" sz="1800" b="1" baseline="0">
                <a:solidFill>
                  <a:schemeClr val="bg1"/>
                </a:solidFill>
                <a:latin typeface="Arial" charset="0"/>
              </a:rPr>
              <a:t>BAKIMINDAN FARKLILIK,</a:t>
            </a:r>
          </a:p>
          <a:p>
            <a:pPr algn="ctr" eaLnBrk="1" hangingPunct="1">
              <a:spcBef>
                <a:spcPct val="0"/>
              </a:spcBef>
              <a:buClrTx/>
              <a:buSzTx/>
              <a:buFontTx/>
              <a:buNone/>
            </a:pPr>
            <a:r>
              <a:rPr lang="tr-TR" altLang="tr-TR" sz="1800" b="1" baseline="0">
                <a:solidFill>
                  <a:srgbClr val="FFFF00"/>
                </a:solidFill>
                <a:latin typeface="Arial" charset="0"/>
              </a:rPr>
              <a:t>BAKTERİLER,</a:t>
            </a:r>
          </a:p>
          <a:p>
            <a:pPr algn="ctr" eaLnBrk="1" hangingPunct="1">
              <a:spcBef>
                <a:spcPct val="0"/>
              </a:spcBef>
              <a:buClrTx/>
              <a:buSzTx/>
              <a:buFontTx/>
              <a:buNone/>
            </a:pPr>
            <a:r>
              <a:rPr lang="tr-TR" altLang="tr-TR" sz="1800" b="1" baseline="0">
                <a:solidFill>
                  <a:srgbClr val="99FF66"/>
                </a:solidFill>
                <a:latin typeface="Arial" charset="0"/>
              </a:rPr>
              <a:t>AKTİNOMİSETLER,</a:t>
            </a:r>
          </a:p>
          <a:p>
            <a:pPr algn="ctr" eaLnBrk="1" hangingPunct="1">
              <a:spcBef>
                <a:spcPct val="0"/>
              </a:spcBef>
              <a:buClrTx/>
              <a:buSzTx/>
              <a:buFontTx/>
              <a:buNone/>
            </a:pPr>
            <a:r>
              <a:rPr lang="tr-TR" altLang="tr-TR" sz="1800" b="1" baseline="0">
                <a:solidFill>
                  <a:srgbClr val="66FFFF"/>
                </a:solidFill>
                <a:latin typeface="Arial" charset="0"/>
              </a:rPr>
              <a:t>MAVİ-YEŞİL ALGLER</a:t>
            </a:r>
            <a:endParaRPr lang="en-US" altLang="tr-TR" sz="1800" b="1" baseline="0">
              <a:solidFill>
                <a:srgbClr val="66FFFF"/>
              </a:solidFill>
              <a:latin typeface="Arial" charset="0"/>
            </a:endParaRPr>
          </a:p>
        </p:txBody>
      </p:sp>
    </p:spTree>
    <p:extLst>
      <p:ext uri="{BB962C8B-B14F-4D97-AF65-F5344CB8AC3E}">
        <p14:creationId xmlns:p14="http://schemas.microsoft.com/office/powerpoint/2010/main" val="2056244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277813"/>
            <a:ext cx="8229600" cy="774700"/>
          </a:xfrm>
          <a:solidFill>
            <a:schemeClr val="bg1"/>
          </a:solidFill>
        </p:spPr>
        <p:txBody>
          <a:bodyPr>
            <a:normAutofit/>
          </a:bodyPr>
          <a:lstStyle/>
          <a:p>
            <a:pPr eaLnBrk="1" hangingPunct="1">
              <a:defRPr/>
            </a:pPr>
            <a:r>
              <a:rPr lang="tr-TR" sz="3600" b="1" dirty="0" smtClean="0">
                <a:solidFill>
                  <a:srgbClr val="002060"/>
                </a:solidFill>
              </a:rPr>
              <a:t>Bakteriler</a:t>
            </a:r>
            <a:endParaRPr lang="en-US" sz="3600" b="1" dirty="0" smtClean="0">
              <a:solidFill>
                <a:srgbClr val="002060"/>
              </a:solidFill>
            </a:endParaRPr>
          </a:p>
        </p:txBody>
      </p:sp>
      <p:sp>
        <p:nvSpPr>
          <p:cNvPr id="73731" name="Rectangle 3"/>
          <p:cNvSpPr>
            <a:spLocks noGrp="1" noChangeArrowheads="1"/>
          </p:cNvSpPr>
          <p:nvPr>
            <p:ph sz="quarter" idx="1"/>
          </p:nvPr>
        </p:nvSpPr>
        <p:spPr>
          <a:xfrm>
            <a:off x="457200" y="1196975"/>
            <a:ext cx="8229600" cy="4933950"/>
          </a:xfrm>
        </p:spPr>
        <p:txBody>
          <a:bodyPr/>
          <a:lstStyle/>
          <a:p>
            <a:pPr eaLnBrk="1" hangingPunct="1"/>
            <a:endParaRPr lang="tr-TR" altLang="tr-TR" smtClean="0"/>
          </a:p>
        </p:txBody>
      </p:sp>
      <p:sp>
        <p:nvSpPr>
          <p:cNvPr id="73732" name="Line 5"/>
          <p:cNvSpPr>
            <a:spLocks noChangeShapeType="1"/>
          </p:cNvSpPr>
          <p:nvPr/>
        </p:nvSpPr>
        <p:spPr bwMode="auto">
          <a:xfrm>
            <a:off x="827088" y="1700213"/>
            <a:ext cx="1008062"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3733" name="Rectangle 6"/>
          <p:cNvSpPr>
            <a:spLocks noChangeArrowheads="1"/>
          </p:cNvSpPr>
          <p:nvPr/>
        </p:nvSpPr>
        <p:spPr bwMode="auto">
          <a:xfrm>
            <a:off x="1908175" y="1268413"/>
            <a:ext cx="3743325" cy="1439862"/>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FFFF00"/>
                </a:solidFill>
                <a:latin typeface="Arial" charset="0"/>
              </a:rPr>
              <a:t>TOPRAKLARDA SAYI AKTİVİTE </a:t>
            </a:r>
          </a:p>
          <a:p>
            <a:pPr algn="ctr" eaLnBrk="1" hangingPunct="1">
              <a:spcBef>
                <a:spcPct val="0"/>
              </a:spcBef>
              <a:buClrTx/>
              <a:buSzTx/>
              <a:buFontTx/>
              <a:buNone/>
            </a:pPr>
            <a:r>
              <a:rPr lang="tr-TR" altLang="tr-TR" sz="1800" b="1" baseline="0">
                <a:solidFill>
                  <a:srgbClr val="FFFF00"/>
                </a:solidFill>
                <a:latin typeface="Arial" charset="0"/>
              </a:rPr>
              <a:t>VE EKOLOJİK ETKİLERİ</a:t>
            </a:r>
          </a:p>
          <a:p>
            <a:pPr algn="ctr" eaLnBrk="1" hangingPunct="1">
              <a:spcBef>
                <a:spcPct val="0"/>
              </a:spcBef>
              <a:buClrTx/>
              <a:buSzTx/>
              <a:buFontTx/>
              <a:buNone/>
            </a:pPr>
            <a:r>
              <a:rPr lang="tr-TR" altLang="tr-TR" sz="1800" b="1" baseline="0">
                <a:solidFill>
                  <a:srgbClr val="FFFF00"/>
                </a:solidFill>
                <a:latin typeface="Arial" charset="0"/>
              </a:rPr>
              <a:t>BAKIMINDAN EN ÖNEMLİ GRUB</a:t>
            </a:r>
            <a:endParaRPr lang="en-US" altLang="tr-TR" sz="1800" b="1" baseline="0">
              <a:solidFill>
                <a:srgbClr val="FFFF00"/>
              </a:solidFill>
              <a:latin typeface="Arial" charset="0"/>
            </a:endParaRPr>
          </a:p>
        </p:txBody>
      </p:sp>
      <p:sp>
        <p:nvSpPr>
          <p:cNvPr id="73734" name="Rectangle 7"/>
          <p:cNvSpPr>
            <a:spLocks noChangeArrowheads="1"/>
          </p:cNvSpPr>
          <p:nvPr/>
        </p:nvSpPr>
        <p:spPr bwMode="auto">
          <a:xfrm>
            <a:off x="1763713" y="2852738"/>
            <a:ext cx="3887787" cy="120332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FFFF00"/>
                </a:solidFill>
                <a:latin typeface="Arial" charset="0"/>
              </a:rPr>
              <a:t>TEK HÜCRELİ PROKARYOTİK</a:t>
            </a:r>
          </a:p>
          <a:p>
            <a:pPr algn="ctr" eaLnBrk="1" hangingPunct="1">
              <a:spcBef>
                <a:spcPct val="0"/>
              </a:spcBef>
              <a:buClrTx/>
              <a:buSzTx/>
              <a:buFontTx/>
              <a:buNone/>
            </a:pPr>
            <a:r>
              <a:rPr lang="tr-TR" altLang="tr-TR" sz="1800" b="1" baseline="0">
                <a:solidFill>
                  <a:srgbClr val="FFFF00"/>
                </a:solidFill>
                <a:latin typeface="Arial" charset="0"/>
              </a:rPr>
              <a:t> CANLILAR</a:t>
            </a:r>
            <a:endParaRPr lang="en-US" altLang="tr-TR" sz="1800" b="1" baseline="0">
              <a:solidFill>
                <a:srgbClr val="FFFF00"/>
              </a:solidFill>
              <a:latin typeface="Arial" charset="0"/>
            </a:endParaRPr>
          </a:p>
        </p:txBody>
      </p:sp>
      <p:sp>
        <p:nvSpPr>
          <p:cNvPr id="73735" name="Rectangle 8"/>
          <p:cNvSpPr>
            <a:spLocks noChangeArrowheads="1"/>
          </p:cNvSpPr>
          <p:nvPr/>
        </p:nvSpPr>
        <p:spPr bwMode="auto">
          <a:xfrm>
            <a:off x="1331913" y="4149725"/>
            <a:ext cx="4679950" cy="57467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FFFF00"/>
                </a:solidFill>
                <a:latin typeface="Arial" charset="0"/>
              </a:rPr>
              <a:t>TOPRAKTAN İZOLE EDİLEN BAKTERİLER</a:t>
            </a:r>
            <a:endParaRPr lang="en-US" altLang="tr-TR" sz="1800" b="1" baseline="0">
              <a:solidFill>
                <a:srgbClr val="FFFF00"/>
              </a:solidFill>
              <a:latin typeface="Arial" charset="0"/>
            </a:endParaRPr>
          </a:p>
        </p:txBody>
      </p:sp>
      <p:sp>
        <p:nvSpPr>
          <p:cNvPr id="73736" name="Line 9"/>
          <p:cNvSpPr>
            <a:spLocks noChangeShapeType="1"/>
          </p:cNvSpPr>
          <p:nvPr/>
        </p:nvSpPr>
        <p:spPr bwMode="auto">
          <a:xfrm flipH="1">
            <a:off x="2771775" y="4724400"/>
            <a:ext cx="504825" cy="1444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3737" name="Line 10"/>
          <p:cNvSpPr>
            <a:spLocks noChangeShapeType="1"/>
          </p:cNvSpPr>
          <p:nvPr/>
        </p:nvSpPr>
        <p:spPr bwMode="auto">
          <a:xfrm>
            <a:off x="3924300" y="4724400"/>
            <a:ext cx="503238" cy="1444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3738" name="Oval 11"/>
          <p:cNvSpPr>
            <a:spLocks noChangeArrowheads="1"/>
          </p:cNvSpPr>
          <p:nvPr/>
        </p:nvSpPr>
        <p:spPr bwMode="auto">
          <a:xfrm>
            <a:off x="755650" y="4941888"/>
            <a:ext cx="2930525" cy="1150937"/>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chemeClr val="bg1"/>
                </a:solidFill>
                <a:latin typeface="Arial" charset="0"/>
              </a:rPr>
              <a:t>OTOKTAN</a:t>
            </a:r>
          </a:p>
          <a:p>
            <a:pPr algn="ctr" eaLnBrk="1" hangingPunct="1">
              <a:spcBef>
                <a:spcPct val="0"/>
              </a:spcBef>
              <a:buClrTx/>
              <a:buSzTx/>
              <a:buFontTx/>
              <a:buNone/>
            </a:pPr>
            <a:r>
              <a:rPr lang="tr-TR" altLang="tr-TR" sz="1800" b="1" baseline="0">
                <a:solidFill>
                  <a:schemeClr val="bg1"/>
                </a:solidFill>
                <a:latin typeface="Arial" charset="0"/>
              </a:rPr>
              <a:t>ORGANİZMALAR</a:t>
            </a:r>
            <a:endParaRPr lang="en-US" altLang="tr-TR" sz="1800" b="1" baseline="0">
              <a:solidFill>
                <a:schemeClr val="bg1"/>
              </a:solidFill>
              <a:latin typeface="Arial" charset="0"/>
            </a:endParaRPr>
          </a:p>
        </p:txBody>
      </p:sp>
      <p:sp>
        <p:nvSpPr>
          <p:cNvPr id="73739" name="Oval 12"/>
          <p:cNvSpPr>
            <a:spLocks noChangeArrowheads="1"/>
          </p:cNvSpPr>
          <p:nvPr/>
        </p:nvSpPr>
        <p:spPr bwMode="auto">
          <a:xfrm>
            <a:off x="3851275" y="4797425"/>
            <a:ext cx="2736850" cy="1274763"/>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chemeClr val="bg1"/>
                </a:solidFill>
                <a:latin typeface="Arial" charset="0"/>
              </a:rPr>
              <a:t>ALLOKTAN </a:t>
            </a:r>
          </a:p>
          <a:p>
            <a:pPr algn="ctr" eaLnBrk="1" hangingPunct="1">
              <a:spcBef>
                <a:spcPct val="0"/>
              </a:spcBef>
              <a:buClrTx/>
              <a:buSzTx/>
              <a:buFontTx/>
              <a:buNone/>
            </a:pPr>
            <a:r>
              <a:rPr lang="tr-TR" altLang="tr-TR" sz="1800" b="1" baseline="0">
                <a:solidFill>
                  <a:schemeClr val="bg1"/>
                </a:solidFill>
                <a:latin typeface="Arial" charset="0"/>
              </a:rPr>
              <a:t>ORGANİZMALAR</a:t>
            </a:r>
            <a:endParaRPr lang="en-US" altLang="tr-TR" sz="1800" b="1" baseline="0">
              <a:solidFill>
                <a:schemeClr val="bg1"/>
              </a:solidFill>
              <a:latin typeface="Arial" charset="0"/>
            </a:endParaRPr>
          </a:p>
        </p:txBody>
      </p:sp>
    </p:spTree>
    <p:extLst>
      <p:ext uri="{BB962C8B-B14F-4D97-AF65-F5344CB8AC3E}">
        <p14:creationId xmlns:p14="http://schemas.microsoft.com/office/powerpoint/2010/main" val="668034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sz="quarter" idx="1"/>
          </p:nvPr>
        </p:nvSpPr>
        <p:spPr>
          <a:xfrm>
            <a:off x="457200" y="333375"/>
            <a:ext cx="8229600" cy="5797550"/>
          </a:xfrm>
        </p:spPr>
        <p:txBody>
          <a:bodyPr/>
          <a:lstStyle/>
          <a:p>
            <a:pPr algn="ctr" eaLnBrk="1" hangingPunct="1">
              <a:buFont typeface="Wingdings" pitchFamily="2" charset="2"/>
              <a:buNone/>
            </a:pPr>
            <a:r>
              <a:rPr lang="tr-TR" altLang="tr-TR" b="1" dirty="0" smtClean="0">
                <a:solidFill>
                  <a:srgbClr val="002060"/>
                </a:solidFill>
              </a:rPr>
              <a:t>BAKTERİLER</a:t>
            </a:r>
            <a:endParaRPr lang="en-US" altLang="tr-TR" b="1" dirty="0" smtClean="0">
              <a:solidFill>
                <a:srgbClr val="002060"/>
              </a:solidFill>
            </a:endParaRPr>
          </a:p>
        </p:txBody>
      </p:sp>
      <p:sp>
        <p:nvSpPr>
          <p:cNvPr id="74755" name="Line 4"/>
          <p:cNvSpPr>
            <a:spLocks noChangeShapeType="1"/>
          </p:cNvSpPr>
          <p:nvPr/>
        </p:nvSpPr>
        <p:spPr bwMode="auto">
          <a:xfrm flipH="1">
            <a:off x="2987675" y="836613"/>
            <a:ext cx="1079500" cy="2159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4756" name="Line 5"/>
          <p:cNvSpPr>
            <a:spLocks noChangeShapeType="1"/>
          </p:cNvSpPr>
          <p:nvPr/>
        </p:nvSpPr>
        <p:spPr bwMode="auto">
          <a:xfrm>
            <a:off x="4716463" y="765175"/>
            <a:ext cx="1150937" cy="28733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4757" name="Rectangle 7"/>
          <p:cNvSpPr>
            <a:spLocks noChangeArrowheads="1"/>
          </p:cNvSpPr>
          <p:nvPr/>
        </p:nvSpPr>
        <p:spPr bwMode="auto">
          <a:xfrm>
            <a:off x="285750" y="1125538"/>
            <a:ext cx="4071938" cy="4824412"/>
          </a:xfrm>
          <a:prstGeom prst="rect">
            <a:avLst/>
          </a:prstGeom>
          <a:solidFill>
            <a:srgbClr val="0066FF"/>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66FFFF"/>
                </a:solidFill>
                <a:latin typeface="Arial" charset="0"/>
              </a:rPr>
              <a:t>OTOKTAN (YERLİ)</a:t>
            </a:r>
          </a:p>
          <a:p>
            <a:pPr algn="ctr" eaLnBrk="1" hangingPunct="1">
              <a:spcBef>
                <a:spcPct val="0"/>
              </a:spcBef>
              <a:buClrTx/>
              <a:buSzTx/>
              <a:buFontTx/>
              <a:buNone/>
            </a:pPr>
            <a:r>
              <a:rPr lang="tr-TR" altLang="tr-TR" sz="1800" b="1" baseline="0">
                <a:solidFill>
                  <a:srgbClr val="66FFFF"/>
                </a:solidFill>
                <a:latin typeface="Arial" charset="0"/>
              </a:rPr>
              <a:t> POPULASYONLAR</a:t>
            </a:r>
          </a:p>
          <a:p>
            <a:pPr algn="ctr" eaLnBrk="1" hangingPunct="1">
              <a:spcBef>
                <a:spcPct val="0"/>
              </a:spcBef>
              <a:buClrTx/>
              <a:buSzTx/>
              <a:buFontTx/>
              <a:buNone/>
            </a:pPr>
            <a:endParaRPr lang="tr-TR" altLang="tr-TR" sz="1800" b="1" baseline="0">
              <a:solidFill>
                <a:srgbClr val="66FFFF"/>
              </a:solidFill>
              <a:latin typeface="Arial" charset="0"/>
            </a:endParaRPr>
          </a:p>
          <a:p>
            <a:pPr algn="ctr" eaLnBrk="1" hangingPunct="1">
              <a:spcBef>
                <a:spcPct val="0"/>
              </a:spcBef>
              <a:buClrTx/>
              <a:buSzTx/>
              <a:buFontTx/>
              <a:buNone/>
            </a:pPr>
            <a:r>
              <a:rPr lang="tr-TR" altLang="tr-TR" sz="1800" b="1" baseline="0">
                <a:solidFill>
                  <a:srgbClr val="FFFFCC"/>
                </a:solidFill>
                <a:latin typeface="Arial" charset="0"/>
              </a:rPr>
              <a:t>KOMÜNİTELERİN BİYOKİMYASAL </a:t>
            </a:r>
          </a:p>
          <a:p>
            <a:pPr algn="ctr" eaLnBrk="1" hangingPunct="1">
              <a:spcBef>
                <a:spcPct val="0"/>
              </a:spcBef>
              <a:buClrTx/>
              <a:buSzTx/>
              <a:buFontTx/>
              <a:buNone/>
            </a:pPr>
            <a:r>
              <a:rPr lang="tr-TR" altLang="tr-TR" sz="1800" b="1" baseline="0">
                <a:solidFill>
                  <a:srgbClr val="FFFFCC"/>
                </a:solidFill>
                <a:latin typeface="Arial" charset="0"/>
              </a:rPr>
              <a:t>İŞLEVLERİNE KATILAN ,</a:t>
            </a:r>
          </a:p>
          <a:p>
            <a:pPr algn="ctr" eaLnBrk="1" hangingPunct="1">
              <a:spcBef>
                <a:spcPct val="0"/>
              </a:spcBef>
              <a:buClrTx/>
              <a:buSzTx/>
              <a:buFontTx/>
              <a:buNone/>
            </a:pPr>
            <a:r>
              <a:rPr lang="tr-TR" altLang="tr-TR" sz="1800" b="1" baseline="0">
                <a:solidFill>
                  <a:srgbClr val="FFFFCC"/>
                </a:solidFill>
                <a:latin typeface="Arial" charset="0"/>
              </a:rPr>
              <a:t>UZUN PERİYOTTA METABOLİK </a:t>
            </a:r>
          </a:p>
          <a:p>
            <a:pPr algn="ctr" eaLnBrk="1" hangingPunct="1">
              <a:spcBef>
                <a:spcPct val="0"/>
              </a:spcBef>
              <a:buClrTx/>
              <a:buSzTx/>
              <a:buFontTx/>
              <a:buNone/>
            </a:pPr>
            <a:r>
              <a:rPr lang="tr-TR" altLang="tr-TR" sz="1800" b="1" baseline="0">
                <a:solidFill>
                  <a:srgbClr val="FFFFCC"/>
                </a:solidFill>
                <a:latin typeface="Arial" charset="0"/>
              </a:rPr>
              <a:t>AKTİVİTE GÖSTERMEKSİZİN </a:t>
            </a:r>
          </a:p>
          <a:p>
            <a:pPr algn="ctr" eaLnBrk="1" hangingPunct="1">
              <a:spcBef>
                <a:spcPct val="0"/>
              </a:spcBef>
              <a:buClrTx/>
              <a:buSzTx/>
              <a:buFontTx/>
              <a:buNone/>
            </a:pPr>
            <a:r>
              <a:rPr lang="tr-TR" altLang="tr-TR" sz="1800" b="1" baseline="0">
                <a:solidFill>
                  <a:srgbClr val="FFFFCC"/>
                </a:solidFill>
                <a:latin typeface="Arial" charset="0"/>
              </a:rPr>
              <a:t>DİRENÇLİ FORMLAR HALİNDE </a:t>
            </a:r>
          </a:p>
          <a:p>
            <a:pPr algn="ctr" eaLnBrk="1" hangingPunct="1">
              <a:spcBef>
                <a:spcPct val="0"/>
              </a:spcBef>
              <a:buClrTx/>
              <a:buSzTx/>
              <a:buFontTx/>
              <a:buNone/>
            </a:pPr>
            <a:r>
              <a:rPr lang="tr-TR" altLang="tr-TR" sz="1800" b="1" baseline="0">
                <a:solidFill>
                  <a:srgbClr val="FFFFCC"/>
                </a:solidFill>
                <a:latin typeface="Arial" charset="0"/>
              </a:rPr>
              <a:t>TOPRAKTA BARINABİLEN DOĞAL </a:t>
            </a:r>
          </a:p>
          <a:p>
            <a:pPr algn="ctr" eaLnBrk="1" hangingPunct="1">
              <a:spcBef>
                <a:spcPct val="0"/>
              </a:spcBef>
              <a:buClrTx/>
              <a:buSzTx/>
              <a:buFontTx/>
              <a:buNone/>
            </a:pPr>
            <a:r>
              <a:rPr lang="tr-TR" altLang="tr-TR" sz="1800" b="1" baseline="0">
                <a:solidFill>
                  <a:srgbClr val="FFFFCC"/>
                </a:solidFill>
                <a:latin typeface="Arial" charset="0"/>
              </a:rPr>
              <a:t>TÜRLER</a:t>
            </a:r>
            <a:endParaRPr lang="en-US" altLang="tr-TR" sz="1800" b="1" baseline="0">
              <a:solidFill>
                <a:srgbClr val="FFFFCC"/>
              </a:solidFill>
              <a:latin typeface="Arial" charset="0"/>
            </a:endParaRPr>
          </a:p>
        </p:txBody>
      </p:sp>
      <p:sp>
        <p:nvSpPr>
          <p:cNvPr id="74758" name="Rectangle 8"/>
          <p:cNvSpPr>
            <a:spLocks noChangeArrowheads="1"/>
          </p:cNvSpPr>
          <p:nvPr/>
        </p:nvSpPr>
        <p:spPr bwMode="auto">
          <a:xfrm>
            <a:off x="4500563" y="1125538"/>
            <a:ext cx="4286250" cy="4751387"/>
          </a:xfrm>
          <a:prstGeom prst="rect">
            <a:avLst/>
          </a:prstGeom>
          <a:solidFill>
            <a:srgbClr val="0066FF"/>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solidFill>
                  <a:srgbClr val="66FFFF"/>
                </a:solidFill>
                <a:latin typeface="Arial" charset="0"/>
              </a:rPr>
              <a:t>ALLOKTAN </a:t>
            </a:r>
          </a:p>
          <a:p>
            <a:pPr algn="ctr" eaLnBrk="1" hangingPunct="1">
              <a:spcBef>
                <a:spcPct val="0"/>
              </a:spcBef>
              <a:buClrTx/>
              <a:buSzTx/>
              <a:buFontTx/>
              <a:buNone/>
            </a:pPr>
            <a:r>
              <a:rPr lang="tr-TR" altLang="tr-TR" sz="1800" b="1" baseline="0">
                <a:solidFill>
                  <a:srgbClr val="66FFFF"/>
                </a:solidFill>
                <a:latin typeface="Arial" charset="0"/>
              </a:rPr>
              <a:t>ORGANİZMALAR </a:t>
            </a:r>
          </a:p>
          <a:p>
            <a:pPr algn="ctr" eaLnBrk="1" hangingPunct="1">
              <a:spcBef>
                <a:spcPct val="0"/>
              </a:spcBef>
              <a:buClrTx/>
              <a:buSzTx/>
              <a:buFontTx/>
              <a:buNone/>
            </a:pPr>
            <a:endParaRPr lang="tr-TR" altLang="tr-TR" sz="1800" baseline="0">
              <a:solidFill>
                <a:srgbClr val="66FFFF"/>
              </a:solidFill>
              <a:latin typeface="Arial" charset="0"/>
            </a:endParaRPr>
          </a:p>
          <a:p>
            <a:pPr algn="ctr" eaLnBrk="1" hangingPunct="1">
              <a:spcBef>
                <a:spcPct val="0"/>
              </a:spcBef>
              <a:buClrTx/>
              <a:buSzTx/>
              <a:buFontTx/>
              <a:buNone/>
            </a:pPr>
            <a:r>
              <a:rPr lang="tr-TR" altLang="tr-TR" sz="1800" b="1" baseline="0">
                <a:solidFill>
                  <a:srgbClr val="FFFFCC"/>
                </a:solidFill>
                <a:latin typeface="Arial" charset="0"/>
              </a:rPr>
              <a:t>KOMÜNİTE AKTİVİTELERİNE</a:t>
            </a:r>
          </a:p>
          <a:p>
            <a:pPr algn="ctr" eaLnBrk="1" hangingPunct="1">
              <a:spcBef>
                <a:spcPct val="0"/>
              </a:spcBef>
              <a:buClrTx/>
              <a:buSzTx/>
              <a:buFontTx/>
              <a:buNone/>
            </a:pPr>
            <a:r>
              <a:rPr lang="tr-TR" altLang="tr-TR" sz="1800" b="1" baseline="0">
                <a:solidFill>
                  <a:srgbClr val="FFFFCC"/>
                </a:solidFill>
                <a:latin typeface="Arial" charset="0"/>
              </a:rPr>
              <a:t>KATILMAZLAR,</a:t>
            </a:r>
          </a:p>
          <a:p>
            <a:pPr algn="ctr" eaLnBrk="1" hangingPunct="1">
              <a:spcBef>
                <a:spcPct val="0"/>
              </a:spcBef>
              <a:buClrTx/>
              <a:buSzTx/>
              <a:buFontTx/>
              <a:buNone/>
            </a:pPr>
            <a:r>
              <a:rPr lang="tr-TR" altLang="tr-TR" sz="1600" b="1" baseline="0">
                <a:solidFill>
                  <a:srgbClr val="FFFFCC"/>
                </a:solidFill>
                <a:latin typeface="Arial" charset="0"/>
              </a:rPr>
              <a:t>HAVA HAREKETLERİ VE YAĞIŞ SONUCU </a:t>
            </a:r>
          </a:p>
          <a:p>
            <a:pPr algn="ctr" eaLnBrk="1" hangingPunct="1">
              <a:spcBef>
                <a:spcPct val="0"/>
              </a:spcBef>
              <a:buClrTx/>
              <a:buSzTx/>
              <a:buFontTx/>
              <a:buNone/>
            </a:pPr>
            <a:r>
              <a:rPr lang="tr-TR" altLang="tr-TR" sz="1800" b="1" baseline="0">
                <a:solidFill>
                  <a:srgbClr val="FFFFCC"/>
                </a:solidFill>
                <a:latin typeface="Arial" charset="0"/>
              </a:rPr>
              <a:t>VEYA HAYVAN GÜBRESİ,</a:t>
            </a:r>
          </a:p>
          <a:p>
            <a:pPr algn="ctr" eaLnBrk="1" hangingPunct="1">
              <a:spcBef>
                <a:spcPct val="0"/>
              </a:spcBef>
              <a:buClrTx/>
              <a:buSzTx/>
              <a:buFontTx/>
              <a:buNone/>
            </a:pPr>
            <a:r>
              <a:rPr lang="tr-TR" altLang="tr-TR" sz="1800" b="1" baseline="0">
                <a:solidFill>
                  <a:srgbClr val="FFFFCC"/>
                </a:solidFill>
                <a:latin typeface="Arial" charset="0"/>
              </a:rPr>
              <a:t>ATIK ÇAMURLARI VE </a:t>
            </a:r>
          </a:p>
          <a:p>
            <a:pPr algn="ctr" eaLnBrk="1" hangingPunct="1">
              <a:spcBef>
                <a:spcPct val="0"/>
              </a:spcBef>
              <a:buClrTx/>
              <a:buSzTx/>
              <a:buFontTx/>
              <a:buNone/>
            </a:pPr>
            <a:r>
              <a:rPr lang="tr-TR" altLang="tr-TR" sz="1800" b="1" baseline="0">
                <a:solidFill>
                  <a:srgbClr val="FFFFCC"/>
                </a:solidFill>
                <a:latin typeface="Arial" charset="0"/>
              </a:rPr>
              <a:t>HASTALIKLI DOKULAR YOLU İLE</a:t>
            </a:r>
          </a:p>
          <a:p>
            <a:pPr algn="ctr" eaLnBrk="1" hangingPunct="1">
              <a:spcBef>
                <a:spcPct val="0"/>
              </a:spcBef>
              <a:buClrTx/>
              <a:buSzTx/>
              <a:buFontTx/>
              <a:buNone/>
            </a:pPr>
            <a:r>
              <a:rPr lang="tr-TR" altLang="tr-TR" sz="1800" b="1" baseline="0">
                <a:solidFill>
                  <a:srgbClr val="FFFFCC"/>
                </a:solidFill>
                <a:latin typeface="Arial" charset="0"/>
              </a:rPr>
              <a:t>ORTAMA GİRERLER,</a:t>
            </a:r>
          </a:p>
          <a:p>
            <a:pPr algn="ctr" eaLnBrk="1" hangingPunct="1">
              <a:spcBef>
                <a:spcPct val="0"/>
              </a:spcBef>
              <a:buClrTx/>
              <a:buSzTx/>
              <a:buFontTx/>
              <a:buNone/>
            </a:pPr>
            <a:r>
              <a:rPr lang="tr-TR" altLang="tr-TR" sz="1800" b="1" baseline="0">
                <a:solidFill>
                  <a:srgbClr val="FFFFCC"/>
                </a:solidFill>
                <a:latin typeface="Arial" charset="0"/>
              </a:rPr>
              <a:t>BİR SÜRE ORTAMDA BULUNABİLİR</a:t>
            </a:r>
          </a:p>
          <a:p>
            <a:pPr algn="ctr" eaLnBrk="1" hangingPunct="1">
              <a:spcBef>
                <a:spcPct val="0"/>
              </a:spcBef>
              <a:buClrTx/>
              <a:buSzTx/>
              <a:buFontTx/>
              <a:buNone/>
            </a:pPr>
            <a:r>
              <a:rPr lang="tr-TR" altLang="tr-TR" sz="1800" b="1" baseline="0">
                <a:solidFill>
                  <a:srgbClr val="FFFFCC"/>
                </a:solidFill>
                <a:latin typeface="Arial" charset="0"/>
              </a:rPr>
              <a:t>KISA BİR SÜRE İÇİN ÇOĞALABİLİR,</a:t>
            </a:r>
          </a:p>
          <a:p>
            <a:pPr algn="ctr" eaLnBrk="1" hangingPunct="1">
              <a:spcBef>
                <a:spcPct val="0"/>
              </a:spcBef>
              <a:buClrTx/>
              <a:buSzTx/>
              <a:buFontTx/>
              <a:buNone/>
            </a:pPr>
            <a:r>
              <a:rPr lang="tr-TR" altLang="tr-TR" sz="1800" b="1" baseline="0">
                <a:solidFill>
                  <a:srgbClr val="FFFFCC"/>
                </a:solidFill>
                <a:latin typeface="Arial" charset="0"/>
              </a:rPr>
              <a:t>ASLA NEMLİ EKOLOJİK İŞLEVİ</a:t>
            </a:r>
          </a:p>
          <a:p>
            <a:pPr algn="ctr" eaLnBrk="1" hangingPunct="1">
              <a:spcBef>
                <a:spcPct val="0"/>
              </a:spcBef>
              <a:buClrTx/>
              <a:buSzTx/>
              <a:buFontTx/>
              <a:buNone/>
            </a:pPr>
            <a:r>
              <a:rPr lang="tr-TR" altLang="tr-TR" sz="1800" b="1" baseline="0">
                <a:solidFill>
                  <a:srgbClr val="FFFFCC"/>
                </a:solidFill>
                <a:latin typeface="Arial" charset="0"/>
              </a:rPr>
              <a:t>OLAN TRANSFORMASYON VE </a:t>
            </a:r>
          </a:p>
          <a:p>
            <a:pPr algn="ctr" eaLnBrk="1" hangingPunct="1">
              <a:spcBef>
                <a:spcPct val="0"/>
              </a:spcBef>
              <a:buClrTx/>
              <a:buSzTx/>
              <a:buFontTx/>
              <a:buNone/>
            </a:pPr>
            <a:r>
              <a:rPr lang="tr-TR" altLang="tr-TR" sz="1800" b="1" baseline="0">
                <a:solidFill>
                  <a:srgbClr val="FFFFCC"/>
                </a:solidFill>
                <a:latin typeface="Arial" charset="0"/>
              </a:rPr>
              <a:t>İNTERAKSİYON GÖSTERMEZLER.</a:t>
            </a:r>
          </a:p>
          <a:p>
            <a:pPr algn="ctr" eaLnBrk="1" hangingPunct="1">
              <a:spcBef>
                <a:spcPct val="0"/>
              </a:spcBef>
              <a:buClrTx/>
              <a:buSzTx/>
              <a:buFontTx/>
              <a:buNone/>
            </a:pPr>
            <a:endParaRPr lang="en-US" altLang="tr-TR" sz="1800" b="1" baseline="0">
              <a:solidFill>
                <a:srgbClr val="FFFFCC"/>
              </a:solidFill>
              <a:latin typeface="Arial" charset="0"/>
            </a:endParaRPr>
          </a:p>
        </p:txBody>
      </p:sp>
    </p:spTree>
    <p:extLst>
      <p:ext uri="{BB962C8B-B14F-4D97-AF65-F5344CB8AC3E}">
        <p14:creationId xmlns:p14="http://schemas.microsoft.com/office/powerpoint/2010/main" val="406752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01625" y="228600"/>
            <a:ext cx="8534400" cy="896938"/>
          </a:xfrm>
        </p:spPr>
        <p:txBody>
          <a:bodyPr>
            <a:noAutofit/>
          </a:bodyPr>
          <a:lstStyle/>
          <a:p>
            <a:pPr eaLnBrk="1" hangingPunct="1">
              <a:defRPr/>
            </a:pPr>
            <a:r>
              <a:rPr lang="tr-TR" sz="3600" b="1" dirty="0" smtClean="0">
                <a:solidFill>
                  <a:srgbClr val="002060"/>
                </a:solidFill>
              </a:rPr>
              <a:t>Topraklarda  Sayısal Dağılım ve </a:t>
            </a:r>
            <a:r>
              <a:rPr lang="tr-TR" sz="3600" b="1" dirty="0" smtClean="0">
                <a:solidFill>
                  <a:srgbClr val="002060"/>
                </a:solidFill>
                <a:latin typeface="Arial" charset="0"/>
              </a:rPr>
              <a:t>Y</a:t>
            </a:r>
            <a:r>
              <a:rPr lang="tr-TR" sz="3600" b="1" dirty="0" smtClean="0">
                <a:solidFill>
                  <a:srgbClr val="002060"/>
                </a:solidFill>
              </a:rPr>
              <a:t>öntem Farklılıkları</a:t>
            </a:r>
            <a:endParaRPr lang="en-US" sz="3600" b="1" dirty="0" smtClean="0">
              <a:solidFill>
                <a:srgbClr val="002060"/>
              </a:solidFill>
            </a:endParaRPr>
          </a:p>
        </p:txBody>
      </p:sp>
      <p:sp>
        <p:nvSpPr>
          <p:cNvPr id="75779" name="Line 4"/>
          <p:cNvSpPr>
            <a:spLocks noChangeShapeType="1"/>
          </p:cNvSpPr>
          <p:nvPr/>
        </p:nvSpPr>
        <p:spPr bwMode="auto">
          <a:xfrm flipH="1">
            <a:off x="2916238" y="1557338"/>
            <a:ext cx="792162" cy="35877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780" name="Line 5"/>
          <p:cNvSpPr>
            <a:spLocks noChangeShapeType="1"/>
          </p:cNvSpPr>
          <p:nvPr/>
        </p:nvSpPr>
        <p:spPr bwMode="auto">
          <a:xfrm>
            <a:off x="4643438" y="1484313"/>
            <a:ext cx="865187" cy="3603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3733" name="Rectangle 6"/>
          <p:cNvSpPr>
            <a:spLocks noChangeArrowheads="1"/>
          </p:cNvSpPr>
          <p:nvPr/>
        </p:nvSpPr>
        <p:spPr bwMode="auto">
          <a:xfrm>
            <a:off x="468313" y="2060575"/>
            <a:ext cx="3289300" cy="936625"/>
          </a:xfrm>
          <a:prstGeom prst="rect">
            <a:avLst/>
          </a:prstGeom>
          <a:solidFill>
            <a:schemeClr val="accent2">
              <a:lumMod val="60000"/>
              <a:lumOff val="40000"/>
            </a:schemeClr>
          </a:solidFill>
          <a:ln w="9525">
            <a:solidFill>
              <a:schemeClr val="tx1"/>
            </a:solidFill>
            <a:miter lim="800000"/>
            <a:headEnd/>
            <a:tailEnd/>
          </a:ln>
        </p:spPr>
        <p:txBody>
          <a:bodyPr wrap="none" anchor="ctr"/>
          <a:lstStyle/>
          <a:p>
            <a:pPr algn="ctr">
              <a:defRPr/>
            </a:pPr>
            <a:r>
              <a:rPr lang="tr-TR" b="1" baseline="0" dirty="0"/>
              <a:t>DOĞRUDAN MİKROSKOPİK </a:t>
            </a:r>
          </a:p>
          <a:p>
            <a:pPr algn="ctr">
              <a:defRPr/>
            </a:pPr>
            <a:r>
              <a:rPr lang="tr-TR" b="1" baseline="0" dirty="0"/>
              <a:t>SAYIM</a:t>
            </a:r>
            <a:endParaRPr lang="en-US" b="1" baseline="0" dirty="0"/>
          </a:p>
        </p:txBody>
      </p:sp>
      <p:sp>
        <p:nvSpPr>
          <p:cNvPr id="73734" name="Rectangle 7"/>
          <p:cNvSpPr>
            <a:spLocks noChangeArrowheads="1"/>
          </p:cNvSpPr>
          <p:nvPr/>
        </p:nvSpPr>
        <p:spPr bwMode="auto">
          <a:xfrm>
            <a:off x="4140200" y="2060575"/>
            <a:ext cx="3455988" cy="863600"/>
          </a:xfrm>
          <a:prstGeom prst="rect">
            <a:avLst/>
          </a:prstGeom>
          <a:solidFill>
            <a:schemeClr val="accent2">
              <a:lumMod val="60000"/>
              <a:lumOff val="40000"/>
            </a:schemeClr>
          </a:solidFill>
          <a:ln w="9525">
            <a:solidFill>
              <a:schemeClr val="tx1"/>
            </a:solidFill>
            <a:miter lim="800000"/>
            <a:headEnd/>
            <a:tailEnd/>
          </a:ln>
        </p:spPr>
        <p:txBody>
          <a:bodyPr wrap="none" anchor="ctr"/>
          <a:lstStyle/>
          <a:p>
            <a:pPr algn="ctr">
              <a:defRPr/>
            </a:pPr>
            <a:r>
              <a:rPr lang="tr-TR" b="1" baseline="0" dirty="0"/>
              <a:t>DOLAYLI YÖNTEM-PETRİ-PLAK</a:t>
            </a:r>
            <a:endParaRPr lang="en-US" b="1" baseline="0" dirty="0"/>
          </a:p>
        </p:txBody>
      </p:sp>
      <p:sp>
        <p:nvSpPr>
          <p:cNvPr id="75783" name="Oval 8"/>
          <p:cNvSpPr>
            <a:spLocks noChangeArrowheads="1"/>
          </p:cNvSpPr>
          <p:nvPr/>
        </p:nvSpPr>
        <p:spPr bwMode="auto">
          <a:xfrm>
            <a:off x="250825" y="2997200"/>
            <a:ext cx="3673475" cy="2303463"/>
          </a:xfrm>
          <a:prstGeom prst="ellipse">
            <a:avLst/>
          </a:prstGeom>
          <a:solidFill>
            <a:srgbClr val="66FF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1" baseline="0">
                <a:latin typeface="Arial" charset="0"/>
              </a:rPr>
              <a:t>TOPRAKTAKİ AKTİF HÜCRELER</a:t>
            </a:r>
          </a:p>
          <a:p>
            <a:pPr algn="ctr" eaLnBrk="1" hangingPunct="1">
              <a:spcBef>
                <a:spcPct val="0"/>
              </a:spcBef>
              <a:buClrTx/>
              <a:buSzTx/>
              <a:buFontTx/>
              <a:buNone/>
            </a:pPr>
            <a:r>
              <a:rPr lang="tr-TR" altLang="tr-TR" sz="1800" b="1" baseline="0">
                <a:latin typeface="Arial" charset="0"/>
              </a:rPr>
              <a:t>FAZLA TAHMİN EDİLMEKTE,</a:t>
            </a:r>
          </a:p>
          <a:p>
            <a:pPr algn="ctr" eaLnBrk="1" hangingPunct="1">
              <a:spcBef>
                <a:spcPct val="0"/>
              </a:spcBef>
              <a:buClrTx/>
              <a:buSzTx/>
              <a:buFontTx/>
              <a:buNone/>
            </a:pPr>
            <a:r>
              <a:rPr lang="tr-TR" altLang="tr-TR" sz="1800" b="1" baseline="0">
                <a:latin typeface="Arial" charset="0"/>
              </a:rPr>
              <a:t>CANLI VE ÖLÜ HÜCRE </a:t>
            </a:r>
          </a:p>
          <a:p>
            <a:pPr algn="ctr" eaLnBrk="1" hangingPunct="1">
              <a:spcBef>
                <a:spcPct val="0"/>
              </a:spcBef>
              <a:buClrTx/>
              <a:buSzTx/>
              <a:buFontTx/>
              <a:buNone/>
            </a:pPr>
            <a:r>
              <a:rPr lang="tr-TR" altLang="tr-TR" sz="1800" b="1" baseline="0">
                <a:latin typeface="Arial" charset="0"/>
              </a:rPr>
              <a:t>AYRIMININ</a:t>
            </a:r>
          </a:p>
          <a:p>
            <a:pPr algn="ctr" eaLnBrk="1" hangingPunct="1">
              <a:spcBef>
                <a:spcPct val="0"/>
              </a:spcBef>
              <a:buClrTx/>
              <a:buSzTx/>
              <a:buFontTx/>
              <a:buNone/>
            </a:pPr>
            <a:r>
              <a:rPr lang="tr-TR" altLang="tr-TR" sz="1800" b="1" baseline="0">
                <a:latin typeface="Arial" charset="0"/>
              </a:rPr>
              <a:t> İYİ YAPILMASI</a:t>
            </a:r>
            <a:endParaRPr lang="en-US" altLang="tr-TR" sz="1800" b="1" baseline="0">
              <a:latin typeface="Arial" charset="0"/>
            </a:endParaRPr>
          </a:p>
        </p:txBody>
      </p:sp>
      <p:sp>
        <p:nvSpPr>
          <p:cNvPr id="75784" name="Oval 9"/>
          <p:cNvSpPr>
            <a:spLocks noChangeArrowheads="1"/>
          </p:cNvSpPr>
          <p:nvPr/>
        </p:nvSpPr>
        <p:spPr bwMode="auto">
          <a:xfrm>
            <a:off x="3924300" y="2924175"/>
            <a:ext cx="4895850" cy="2376488"/>
          </a:xfrm>
          <a:prstGeom prst="ellipse">
            <a:avLst/>
          </a:prstGeom>
          <a:solidFill>
            <a:srgbClr val="66FFFF"/>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endParaRPr lang="tr-TR" altLang="tr-TR" sz="1800" b="1" baseline="0">
              <a:latin typeface="Arial" charset="0"/>
            </a:endParaRPr>
          </a:p>
          <a:p>
            <a:pPr algn="ctr" eaLnBrk="1" hangingPunct="1">
              <a:spcBef>
                <a:spcPct val="0"/>
              </a:spcBef>
              <a:buClrTx/>
              <a:buSzTx/>
              <a:buFontTx/>
              <a:buNone/>
            </a:pPr>
            <a:endParaRPr lang="tr-TR" altLang="tr-TR" sz="1800" b="1" baseline="0">
              <a:latin typeface="Arial" charset="0"/>
            </a:endParaRPr>
          </a:p>
          <a:p>
            <a:pPr algn="ctr" eaLnBrk="1" hangingPunct="1">
              <a:spcBef>
                <a:spcPct val="0"/>
              </a:spcBef>
              <a:buClrTx/>
              <a:buSzTx/>
              <a:buFontTx/>
              <a:buNone/>
            </a:pPr>
            <a:r>
              <a:rPr lang="tr-TR" altLang="tr-TR" sz="1800" b="1" baseline="0">
                <a:latin typeface="Arial" charset="0"/>
              </a:rPr>
              <a:t>BAZI BAKTERİLERİN BİRBİRLERİNE</a:t>
            </a:r>
          </a:p>
          <a:p>
            <a:pPr algn="ctr" eaLnBrk="1" hangingPunct="1">
              <a:spcBef>
                <a:spcPct val="0"/>
              </a:spcBef>
              <a:buClrTx/>
              <a:buSzTx/>
              <a:buFontTx/>
              <a:buNone/>
            </a:pPr>
            <a:r>
              <a:rPr lang="tr-TR" altLang="tr-TR" sz="1800" b="1" baseline="0">
                <a:latin typeface="Arial" charset="0"/>
              </a:rPr>
              <a:t>ZAMKLI MADDELERLE YAPIŞMIŞ</a:t>
            </a:r>
          </a:p>
          <a:p>
            <a:pPr algn="ctr" eaLnBrk="1" hangingPunct="1">
              <a:spcBef>
                <a:spcPct val="0"/>
              </a:spcBef>
              <a:buClrTx/>
              <a:buSzTx/>
              <a:buFontTx/>
              <a:buNone/>
            </a:pPr>
            <a:r>
              <a:rPr lang="tr-TR" altLang="tr-TR" sz="1800" b="1" baseline="0">
                <a:latin typeface="Arial" charset="0"/>
              </a:rPr>
              <a:t> SIKI KOLONİLER OLUŞTURMASI</a:t>
            </a:r>
          </a:p>
          <a:p>
            <a:pPr algn="ctr" eaLnBrk="1" hangingPunct="1">
              <a:spcBef>
                <a:spcPct val="0"/>
              </a:spcBef>
              <a:buClrTx/>
              <a:buSzTx/>
              <a:buFontTx/>
              <a:buNone/>
            </a:pPr>
            <a:r>
              <a:rPr lang="tr-TR" altLang="tr-TR" sz="1800" b="1" baseline="0">
                <a:latin typeface="Arial" charset="0"/>
              </a:rPr>
              <a:t>SAYIMDA BİRÇOK ORGANİZMA</a:t>
            </a:r>
          </a:p>
          <a:p>
            <a:pPr algn="ctr" eaLnBrk="1" hangingPunct="1">
              <a:spcBef>
                <a:spcPct val="0"/>
              </a:spcBef>
              <a:buClrTx/>
              <a:buSzTx/>
              <a:buFontTx/>
              <a:buNone/>
            </a:pPr>
            <a:r>
              <a:rPr lang="tr-TR" altLang="tr-TR" sz="1800" b="1" baseline="0">
                <a:latin typeface="Arial" charset="0"/>
              </a:rPr>
              <a:t>YERİNE TEK BİR ORGANİZMA </a:t>
            </a:r>
          </a:p>
          <a:p>
            <a:pPr algn="ctr" eaLnBrk="1" hangingPunct="1">
              <a:spcBef>
                <a:spcPct val="0"/>
              </a:spcBef>
              <a:buClrTx/>
              <a:buSzTx/>
              <a:buFontTx/>
              <a:buNone/>
            </a:pPr>
            <a:r>
              <a:rPr lang="tr-TR" altLang="tr-TR" sz="1800" b="1" baseline="0">
                <a:latin typeface="Arial" charset="0"/>
              </a:rPr>
              <a:t>SAYILMASI</a:t>
            </a:r>
          </a:p>
          <a:p>
            <a:pPr algn="ctr" eaLnBrk="1" hangingPunct="1">
              <a:spcBef>
                <a:spcPct val="0"/>
              </a:spcBef>
              <a:buClrTx/>
              <a:buSzTx/>
              <a:buFontTx/>
              <a:buNone/>
            </a:pPr>
            <a:endParaRPr lang="en-US" altLang="tr-TR" sz="1800" b="1" baseline="0">
              <a:latin typeface="Arial" charset="0"/>
            </a:endParaRPr>
          </a:p>
        </p:txBody>
      </p:sp>
    </p:spTree>
    <p:extLst>
      <p:ext uri="{BB962C8B-B14F-4D97-AF65-F5344CB8AC3E}">
        <p14:creationId xmlns:p14="http://schemas.microsoft.com/office/powerpoint/2010/main" val="2771426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277813"/>
            <a:ext cx="8229600" cy="847725"/>
          </a:xfrm>
        </p:spPr>
        <p:txBody>
          <a:bodyPr>
            <a:normAutofit/>
          </a:bodyPr>
          <a:lstStyle/>
          <a:p>
            <a:pPr eaLnBrk="1" fontAlgn="auto" hangingPunct="1">
              <a:spcAft>
                <a:spcPts val="0"/>
              </a:spcAft>
              <a:defRPr/>
            </a:pPr>
            <a:r>
              <a:rPr lang="tr-TR" sz="3200" b="1" dirty="0" err="1" smtClean="0">
                <a:solidFill>
                  <a:srgbClr val="002060"/>
                </a:solidFill>
              </a:rPr>
              <a:t>Rothamsted</a:t>
            </a:r>
            <a:r>
              <a:rPr lang="tr-TR" sz="3200" b="1" dirty="0" smtClean="0">
                <a:solidFill>
                  <a:srgbClr val="002060"/>
                </a:solidFill>
              </a:rPr>
              <a:t> Tarla Topraklarında Bakteri Sayıları</a:t>
            </a:r>
            <a:endParaRPr lang="en-US" sz="3200" b="1" dirty="0" smtClean="0">
              <a:solidFill>
                <a:srgbClr val="002060"/>
              </a:solidFill>
            </a:endParaRPr>
          </a:p>
        </p:txBody>
      </p:sp>
      <p:graphicFrame>
        <p:nvGraphicFramePr>
          <p:cNvPr id="52295" name="Group 71"/>
          <p:cNvGraphicFramePr>
            <a:graphicFrameLocks noGrp="1"/>
          </p:cNvGraphicFramePr>
          <p:nvPr>
            <p:ph type="tbl" idx="1"/>
          </p:nvPr>
        </p:nvGraphicFramePr>
        <p:xfrm>
          <a:off x="457200" y="1600200"/>
          <a:ext cx="8229600" cy="5162552"/>
        </p:xfrm>
        <a:graphic>
          <a:graphicData uri="http://schemas.openxmlformats.org/drawingml/2006/table">
            <a:tbl>
              <a:tblPr/>
              <a:tblGrid>
                <a:gridCol w="2114536"/>
                <a:gridCol w="1177939"/>
                <a:gridCol w="1644650"/>
                <a:gridCol w="1646238"/>
                <a:gridCol w="1646237"/>
              </a:tblGrid>
              <a:tr h="566688">
                <a:tc rowSpan="2">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1" i="0" u="none" strike="noStrike" cap="none" normalizeH="0" baseline="0" dirty="0" smtClean="0">
                          <a:ln>
                            <a:noFill/>
                          </a:ln>
                          <a:solidFill>
                            <a:schemeClr val="tx1"/>
                          </a:solidFill>
                          <a:effectLst/>
                          <a:latin typeface="Arial" charset="0"/>
                        </a:rPr>
                        <a:t>GÜBRELEME</a:t>
                      </a:r>
                      <a:endParaRPr kumimoji="0" lang="en-US" sz="1800" b="1" i="0" u="none" strike="noStrike" cap="none" normalizeH="0" baseline="0" dirty="0" smtClean="0">
                        <a:ln>
                          <a:noFill/>
                        </a:ln>
                        <a:solidFill>
                          <a:schemeClr val="tx1"/>
                        </a:solidFill>
                        <a:effectLst/>
                        <a:latin typeface="Arial"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2400" b="0" i="0" u="none" strike="noStrike" cap="none" normalizeH="0" baseline="0" dirty="0" err="1" smtClean="0">
                          <a:ln>
                            <a:noFill/>
                          </a:ln>
                          <a:solidFill>
                            <a:schemeClr val="tx1"/>
                          </a:solidFill>
                          <a:effectLst/>
                          <a:latin typeface="Arial" charset="0"/>
                        </a:rPr>
                        <a:t>pH</a:t>
                      </a:r>
                      <a:endParaRPr kumimoji="0" lang="en-US" sz="2400" b="0" i="0" u="none" strike="noStrike" cap="none" normalizeH="0" baseline="0" dirty="0" smtClean="0">
                        <a:ln>
                          <a:noFill/>
                        </a:ln>
                        <a:solidFill>
                          <a:schemeClr val="tx1"/>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2400" b="0" i="0" u="none" strike="noStrike" cap="none" normalizeH="0" baseline="0" dirty="0" smtClean="0">
                          <a:ln>
                            <a:noFill/>
                          </a:ln>
                          <a:solidFill>
                            <a:schemeClr val="tx1"/>
                          </a:solidFill>
                          <a:effectLst/>
                          <a:latin typeface="Arial" charset="0"/>
                        </a:rPr>
                        <a:t>BAKTERİ SAYILARI(10</a:t>
                      </a:r>
                      <a:r>
                        <a:rPr kumimoji="0" lang="tr-TR" sz="2400" b="0" i="0" u="none" strike="noStrike" cap="none" normalizeH="0" baseline="30000" dirty="0" smtClean="0">
                          <a:ln>
                            <a:noFill/>
                          </a:ln>
                          <a:solidFill>
                            <a:schemeClr val="tx1"/>
                          </a:solidFill>
                          <a:effectLst/>
                          <a:latin typeface="Arial" charset="0"/>
                        </a:rPr>
                        <a:t>6</a:t>
                      </a:r>
                      <a:r>
                        <a:rPr kumimoji="0" lang="en-US" sz="2400" b="0" i="0" u="none" strike="noStrike" cap="none" normalizeH="0" baseline="0" dirty="0" smtClean="0">
                          <a:ln>
                            <a:noFill/>
                          </a:ln>
                          <a:solidFill>
                            <a:schemeClr val="tx1"/>
                          </a:solidFill>
                          <a:effectLst/>
                          <a:latin typeface="Arial" charset="0"/>
                          <a:cs typeface="Arial" charset="0"/>
                        </a:rPr>
                        <a:t>×</a:t>
                      </a:r>
                      <a:r>
                        <a:rPr kumimoji="0" lang="tr-TR" sz="2400" b="0" i="0" u="none" strike="noStrike" cap="none" normalizeH="0" baseline="0" dirty="0" smtClean="0">
                          <a:ln>
                            <a:noFill/>
                          </a:ln>
                          <a:solidFill>
                            <a:schemeClr val="tx1"/>
                          </a:solidFill>
                          <a:effectLst/>
                          <a:latin typeface="Arial" charset="0"/>
                          <a:cs typeface="Arial" charset="0"/>
                        </a:rPr>
                        <a:t>g</a:t>
                      </a:r>
                      <a:r>
                        <a:rPr kumimoji="0" lang="tr-TR" sz="2400" b="0" i="0" u="none" strike="noStrike" cap="none" normalizeH="0" baseline="30000" dirty="0" smtClean="0">
                          <a:ln>
                            <a:noFill/>
                          </a:ln>
                          <a:solidFill>
                            <a:schemeClr val="tx1"/>
                          </a:solidFill>
                          <a:effectLst/>
                          <a:latin typeface="Arial" charset="0"/>
                          <a:cs typeface="Arial" charset="0"/>
                        </a:rPr>
                        <a:t>-1</a:t>
                      </a:r>
                      <a:r>
                        <a:rPr kumimoji="0" lang="tr-TR" sz="2400" b="0" i="0" u="none" strike="noStrike" cap="none" normalizeH="0" baseline="0" dirty="0" smtClean="0">
                          <a:ln>
                            <a:noFill/>
                          </a:ln>
                          <a:solidFill>
                            <a:schemeClr val="tx1"/>
                          </a:solidFill>
                          <a:effectLst/>
                          <a:latin typeface="Arial" charset="0"/>
                          <a:cs typeface="Arial" charset="0"/>
                        </a:rPr>
                        <a:t>)</a:t>
                      </a:r>
                      <a:endParaRPr kumimoji="0" lang="en-US" sz="2400" b="0" i="0" u="none" strike="noStrike" cap="none" normalizeH="0" baseline="0" dirty="0" smtClean="0">
                        <a:ln>
                          <a:noFill/>
                        </a:ln>
                        <a:solidFill>
                          <a:schemeClr val="tx1"/>
                        </a:solidFill>
                        <a:effectLst/>
                        <a:latin typeface="Arial" charset="0"/>
                        <a:cs typeface="Arial"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r h="822952">
                <a:tc vMerge="1">
                  <a:txBody>
                    <a:bodyPr/>
                    <a:lstStyle/>
                    <a:p>
                      <a:endParaRPr lang="tr-TR"/>
                    </a:p>
                  </a:txBody>
                  <a:tcPr/>
                </a:tc>
                <a:tc v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2400" b="0" i="0" u="none" strike="noStrike" cap="none" normalizeH="0" baseline="0" dirty="0" smtClean="0">
                          <a:ln>
                            <a:noFill/>
                          </a:ln>
                          <a:solidFill>
                            <a:schemeClr val="tx1"/>
                          </a:solidFill>
                          <a:effectLst/>
                          <a:latin typeface="Arial" charset="0"/>
                        </a:rPr>
                        <a:t>Toplam sayım</a:t>
                      </a:r>
                      <a:endParaRPr kumimoji="0" lang="en-US" sz="2400" b="0" i="0" u="none" strike="noStrike" cap="none" normalizeH="0" baseline="0" dirty="0" smtClean="0">
                        <a:ln>
                          <a:noFill/>
                        </a:ln>
                        <a:solidFill>
                          <a:schemeClr val="tx1"/>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2400" b="0" i="0" u="none" strike="noStrike" cap="none" normalizeH="0" baseline="0" dirty="0" smtClean="0">
                          <a:ln>
                            <a:noFill/>
                          </a:ln>
                          <a:solidFill>
                            <a:schemeClr val="tx1"/>
                          </a:solidFill>
                          <a:effectLst/>
                          <a:latin typeface="Arial" charset="0"/>
                        </a:rPr>
                        <a:t>Plak sayımı</a:t>
                      </a:r>
                      <a:endParaRPr kumimoji="0" lang="en-US" sz="2400" b="0" i="0" u="none" strike="noStrike" cap="none" normalizeH="0" baseline="0" dirty="0" smtClean="0">
                        <a:ln>
                          <a:noFill/>
                        </a:ln>
                        <a:solidFill>
                          <a:schemeClr val="tx1"/>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2400" b="0" i="0" u="none" strike="noStrike" cap="none" normalizeH="0" baseline="0" dirty="0" smtClean="0">
                          <a:ln>
                            <a:noFill/>
                          </a:ln>
                          <a:solidFill>
                            <a:schemeClr val="tx1"/>
                          </a:solidFill>
                          <a:effectLst/>
                          <a:latin typeface="Arial" charset="0"/>
                        </a:rPr>
                        <a:t>Oran</a:t>
                      </a:r>
                      <a:endParaRPr kumimoji="0" lang="en-US" sz="2400" b="0" i="0" u="none" strike="noStrike" cap="none" normalizeH="0" baseline="0" dirty="0" smtClean="0">
                        <a:ln>
                          <a:noFill/>
                        </a:ln>
                        <a:solidFill>
                          <a:schemeClr val="tx1"/>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07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Tarla+çiftlik gübresi</a:t>
                      </a:r>
                      <a:endParaRPr kumimoji="0" lang="en-US" sz="1800" b="0" i="0" u="none" strike="noStrike" cap="none" normalizeH="0" baseline="0" dirty="0" smtClean="0">
                        <a:ln>
                          <a:noFill/>
                        </a:ln>
                        <a:solidFill>
                          <a:schemeClr val="tx1"/>
                        </a:solidFill>
                        <a:effectLst/>
                        <a:latin typeface="Arial"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7.6</a:t>
                      </a:r>
                      <a:endParaRPr kumimoji="0" lang="en-US" sz="1800" b="0" i="0" u="none" strike="noStrike" cap="none" normalizeH="0" baseline="0" dirty="0" smtClean="0">
                        <a:ln>
                          <a:noFill/>
                        </a:ln>
                        <a:solidFill>
                          <a:schemeClr val="tx1"/>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1" i="0" u="none" strike="noStrike" cap="none" normalizeH="0" baseline="0" dirty="0" smtClean="0">
                          <a:ln>
                            <a:noFill/>
                          </a:ln>
                          <a:solidFill>
                            <a:srgbClr val="FF0000"/>
                          </a:solidFill>
                          <a:effectLst/>
                          <a:latin typeface="Arial" charset="0"/>
                        </a:rPr>
                        <a:t>3730</a:t>
                      </a:r>
                      <a:endParaRPr kumimoji="0" lang="en-US" sz="1800" b="1" i="0" u="none" strike="noStrike" cap="none" normalizeH="0" baseline="0" dirty="0" smtClean="0">
                        <a:ln>
                          <a:noFill/>
                        </a:ln>
                        <a:solidFill>
                          <a:srgbClr val="FF0000"/>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rgbClr val="FF0000"/>
                          </a:solidFill>
                          <a:effectLst/>
                          <a:latin typeface="Arial" charset="0"/>
                        </a:rPr>
                        <a:t>28.9</a:t>
                      </a:r>
                      <a:endParaRPr kumimoji="0" lang="en-US" sz="1800" b="0" i="0" u="none" strike="noStrike" cap="none" normalizeH="0" baseline="0" dirty="0" smtClean="0">
                        <a:ln>
                          <a:noFill/>
                        </a:ln>
                        <a:solidFill>
                          <a:srgbClr val="FF0000"/>
                        </a:solidFill>
                        <a:effectLst/>
                        <a:latin typeface="Arial"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129</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68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600" b="1" i="0" u="none" strike="noStrike" cap="none" normalizeH="0" baseline="0" dirty="0" smtClean="0">
                          <a:ln>
                            <a:noFill/>
                          </a:ln>
                          <a:solidFill>
                            <a:schemeClr val="tx1"/>
                          </a:solidFill>
                          <a:effectLst/>
                          <a:latin typeface="Arial" charset="0"/>
                        </a:rPr>
                        <a:t>Mineral+(NH</a:t>
                      </a:r>
                      <a:r>
                        <a:rPr kumimoji="0" lang="tr-TR" sz="1600" b="1" i="0" u="none" strike="noStrike" cap="none" normalizeH="0" baseline="-25000" dirty="0" smtClean="0">
                          <a:ln>
                            <a:noFill/>
                          </a:ln>
                          <a:solidFill>
                            <a:schemeClr val="tx1"/>
                          </a:solidFill>
                          <a:effectLst/>
                          <a:latin typeface="Arial" charset="0"/>
                        </a:rPr>
                        <a:t>4</a:t>
                      </a:r>
                      <a:r>
                        <a:rPr kumimoji="0" lang="tr-TR" sz="1600" b="1" i="0" u="none" strike="noStrike" cap="none" normalizeH="0" baseline="0" dirty="0" smtClean="0">
                          <a:ln>
                            <a:noFill/>
                          </a:ln>
                          <a:solidFill>
                            <a:schemeClr val="tx1"/>
                          </a:solidFill>
                          <a:effectLst/>
                          <a:latin typeface="Arial" charset="0"/>
                        </a:rPr>
                        <a:t>)</a:t>
                      </a:r>
                      <a:r>
                        <a:rPr kumimoji="0" lang="tr-TR" sz="1600" b="1" i="0" u="none" strike="noStrike" cap="none" normalizeH="0" baseline="-25000" dirty="0" smtClean="0">
                          <a:ln>
                            <a:noFill/>
                          </a:ln>
                          <a:solidFill>
                            <a:schemeClr val="tx1"/>
                          </a:solidFill>
                          <a:effectLst/>
                          <a:latin typeface="Arial" charset="0"/>
                        </a:rPr>
                        <a:t>2</a:t>
                      </a:r>
                      <a:r>
                        <a:rPr kumimoji="0" lang="tr-TR" sz="1600" b="1" i="0" u="none" strike="noStrike" cap="none" normalizeH="0" baseline="0" dirty="0" smtClean="0">
                          <a:ln>
                            <a:noFill/>
                          </a:ln>
                          <a:solidFill>
                            <a:schemeClr val="tx1"/>
                          </a:solidFill>
                          <a:effectLst/>
                          <a:latin typeface="Arial" charset="0"/>
                        </a:rPr>
                        <a:t>SO</a:t>
                      </a:r>
                      <a:r>
                        <a:rPr kumimoji="0" lang="tr-TR" sz="1600" b="1" i="0" u="none" strike="noStrike" cap="none" normalizeH="0" baseline="-25000" dirty="0" smtClean="0">
                          <a:ln>
                            <a:noFill/>
                          </a:ln>
                          <a:solidFill>
                            <a:schemeClr val="tx1"/>
                          </a:solidFill>
                          <a:effectLst/>
                          <a:latin typeface="Arial" charset="0"/>
                        </a:rPr>
                        <a:t>4</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7.2</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1770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15.10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117</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688">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Gübresiz</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8.0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rgbClr val="FF0000"/>
                          </a:solidFill>
                          <a:effectLst/>
                          <a:latin typeface="Arial" charset="0"/>
                        </a:rPr>
                        <a:t>1010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7.55</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133</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072">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smtClean="0">
                          <a:ln>
                            <a:noFill/>
                          </a:ln>
                          <a:solidFill>
                            <a:schemeClr val="tx1"/>
                          </a:solidFill>
                          <a:effectLst/>
                          <a:latin typeface="Arial" charset="0"/>
                        </a:rPr>
                        <a:t>Park çimi+çiftlik gübresi</a:t>
                      </a:r>
                      <a:endParaRPr kumimoji="0" lang="tr-TR" sz="1800" b="0" i="0" u="none" strike="noStrike" cap="none" normalizeH="0" baseline="0" dirty="0" smtClean="0">
                        <a:ln>
                          <a:noFill/>
                        </a:ln>
                        <a:solidFill>
                          <a:schemeClr val="tx1"/>
                        </a:solidFill>
                        <a:effectLst/>
                        <a:latin typeface="Arial"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4.6</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2390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2.25</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1064</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4456">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defRPr/>
                      </a:pPr>
                      <a:r>
                        <a:rPr kumimoji="0" lang="tr-TR" sz="1600" b="1" i="0" u="none" strike="noStrike" cap="none" normalizeH="0" baseline="0" dirty="0" smtClean="0">
                          <a:ln>
                            <a:noFill/>
                          </a:ln>
                          <a:solidFill>
                            <a:schemeClr val="tx1"/>
                          </a:solidFill>
                          <a:effectLst/>
                          <a:latin typeface="Arial" charset="0"/>
                        </a:rPr>
                        <a:t>Mineral+(NH</a:t>
                      </a:r>
                      <a:r>
                        <a:rPr kumimoji="0" lang="tr-TR" sz="1600" b="1" i="0" u="none" strike="noStrike" cap="none" normalizeH="0" baseline="-25000" dirty="0" smtClean="0">
                          <a:ln>
                            <a:noFill/>
                          </a:ln>
                          <a:solidFill>
                            <a:schemeClr val="tx1"/>
                          </a:solidFill>
                          <a:effectLst/>
                          <a:latin typeface="Arial" charset="0"/>
                        </a:rPr>
                        <a:t>4</a:t>
                      </a:r>
                      <a:r>
                        <a:rPr kumimoji="0" lang="tr-TR" sz="1600" b="1" i="0" u="none" strike="noStrike" cap="none" normalizeH="0" baseline="0" dirty="0" smtClean="0">
                          <a:ln>
                            <a:noFill/>
                          </a:ln>
                          <a:solidFill>
                            <a:schemeClr val="tx1"/>
                          </a:solidFill>
                          <a:effectLst/>
                          <a:latin typeface="Arial" charset="0"/>
                        </a:rPr>
                        <a:t>)</a:t>
                      </a:r>
                      <a:r>
                        <a:rPr kumimoji="0" lang="tr-TR" sz="1600" b="1" i="0" u="none" strike="noStrike" cap="none" normalizeH="0" baseline="-25000" dirty="0" smtClean="0">
                          <a:ln>
                            <a:noFill/>
                          </a:ln>
                          <a:solidFill>
                            <a:schemeClr val="tx1"/>
                          </a:solidFill>
                          <a:effectLst/>
                          <a:latin typeface="Arial" charset="0"/>
                        </a:rPr>
                        <a:t>2</a:t>
                      </a:r>
                      <a:r>
                        <a:rPr kumimoji="0" lang="tr-TR" sz="1600" b="1" i="0" u="none" strike="noStrike" cap="none" normalizeH="0" baseline="0" dirty="0" smtClean="0">
                          <a:ln>
                            <a:noFill/>
                          </a:ln>
                          <a:solidFill>
                            <a:schemeClr val="tx1"/>
                          </a:solidFill>
                          <a:effectLst/>
                          <a:latin typeface="Arial" charset="0"/>
                        </a:rPr>
                        <a:t>SO</a:t>
                      </a:r>
                      <a:r>
                        <a:rPr kumimoji="0" lang="tr-TR" sz="1600" b="1" i="0" u="none" strike="noStrike" cap="none" normalizeH="0" baseline="-25000" dirty="0" smtClean="0">
                          <a:ln>
                            <a:noFill/>
                          </a:ln>
                          <a:solidFill>
                            <a:schemeClr val="tx1"/>
                          </a:solidFill>
                          <a:effectLst/>
                          <a:latin typeface="Arial" charset="0"/>
                        </a:rPr>
                        <a:t>4</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dirty="0" smtClean="0">
                        <a:ln>
                          <a:noFill/>
                        </a:ln>
                        <a:solidFill>
                          <a:schemeClr val="tx1"/>
                        </a:solidFill>
                        <a:effectLst/>
                        <a:latin typeface="Arial"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3.8</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2400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1.35</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1780</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4936">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defRPr/>
                      </a:pPr>
                      <a:r>
                        <a:rPr kumimoji="0" lang="tr-TR" sz="1800" b="0" i="0" u="none" strike="noStrike" cap="none" normalizeH="0" baseline="0" dirty="0" smtClean="0">
                          <a:ln>
                            <a:noFill/>
                          </a:ln>
                          <a:solidFill>
                            <a:schemeClr val="tx1"/>
                          </a:solidFill>
                          <a:effectLst/>
                          <a:latin typeface="Arial" charset="0"/>
                        </a:rPr>
                        <a:t>Gübresiz</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tr-TR" sz="1800" b="0" i="0" u="none" strike="noStrike" cap="none" normalizeH="0" baseline="0" dirty="0" smtClean="0">
                        <a:ln>
                          <a:noFill/>
                        </a:ln>
                        <a:solidFill>
                          <a:schemeClr val="tx1"/>
                        </a:solidFill>
                        <a:effectLst/>
                        <a:latin typeface="Arial"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5.6</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3040</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7.5</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tr-TR" sz="1800" b="0" i="0" u="none" strike="noStrike" cap="none" normalizeH="0" baseline="0" dirty="0" smtClean="0">
                          <a:ln>
                            <a:noFill/>
                          </a:ln>
                          <a:solidFill>
                            <a:schemeClr val="tx1"/>
                          </a:solidFill>
                          <a:effectLst/>
                          <a:latin typeface="Arial" charset="0"/>
                        </a:rPr>
                        <a:t>405</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00323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01625" y="228600"/>
            <a:ext cx="8534400" cy="914400"/>
          </a:xfrm>
        </p:spPr>
        <p:txBody>
          <a:bodyPr>
            <a:normAutofit/>
          </a:bodyPr>
          <a:lstStyle/>
          <a:p>
            <a:pPr eaLnBrk="1" fontAlgn="auto" hangingPunct="1">
              <a:spcAft>
                <a:spcPts val="0"/>
              </a:spcAft>
              <a:defRPr/>
            </a:pPr>
            <a:r>
              <a:rPr lang="tr-TR" sz="3200" b="1" dirty="0" smtClean="0">
                <a:solidFill>
                  <a:srgbClr val="002060"/>
                </a:solidFill>
              </a:rPr>
              <a:t>Hücre Yapısı Bakteri Tanımlanmasında Kullanılır:</a:t>
            </a:r>
            <a:endParaRPr lang="en-US" sz="3200" b="1" dirty="0" smtClean="0">
              <a:solidFill>
                <a:srgbClr val="002060"/>
              </a:solidFill>
            </a:endParaRPr>
          </a:p>
        </p:txBody>
      </p:sp>
      <p:sp>
        <p:nvSpPr>
          <p:cNvPr id="77827" name="Rectangle 3"/>
          <p:cNvSpPr>
            <a:spLocks noGrp="1" noChangeArrowheads="1"/>
          </p:cNvSpPr>
          <p:nvPr>
            <p:ph sz="quarter" idx="1"/>
          </p:nvPr>
        </p:nvSpPr>
        <p:spPr>
          <a:xfrm>
            <a:off x="301625" y="1527175"/>
            <a:ext cx="8504238" cy="4572000"/>
          </a:xfrm>
        </p:spPr>
        <p:txBody>
          <a:bodyPr/>
          <a:lstStyle/>
          <a:p>
            <a:pPr eaLnBrk="1" hangingPunct="1"/>
            <a:r>
              <a:rPr lang="tr-TR" altLang="tr-TR" smtClean="0"/>
              <a:t>Çubuk Şeklinde Olanlar,</a:t>
            </a:r>
          </a:p>
          <a:p>
            <a:pPr eaLnBrk="1" hangingPunct="1"/>
            <a:r>
              <a:rPr lang="tr-TR" altLang="tr-TR" smtClean="0"/>
              <a:t>Yuvarlak Şekilli,</a:t>
            </a:r>
          </a:p>
          <a:p>
            <a:pPr eaLnBrk="1" hangingPunct="1"/>
            <a:r>
              <a:rPr lang="tr-TR" altLang="tr-TR" smtClean="0"/>
              <a:t>Spiral Şekilli,</a:t>
            </a:r>
          </a:p>
          <a:p>
            <a:pPr eaLnBrk="1" hangingPunct="1"/>
            <a:endParaRPr lang="en-US" altLang="tr-TR" smtClean="0"/>
          </a:p>
        </p:txBody>
      </p:sp>
      <p:pic>
        <p:nvPicPr>
          <p:cNvPr id="73732" name="Picture 4" descr="bacterias.bmp"/>
          <p:cNvPicPr>
            <a:picLocks noChangeAspect="1" noChangeArrowheads="1"/>
          </p:cNvPicPr>
          <p:nvPr/>
        </p:nvPicPr>
        <p:blipFill>
          <a:blip r:embed="rId2"/>
          <a:srcRect/>
          <a:stretch>
            <a:fillRect/>
          </a:stretch>
        </p:blipFill>
        <p:spPr bwMode="auto">
          <a:xfrm>
            <a:off x="3157538" y="2205038"/>
            <a:ext cx="5740400" cy="4443412"/>
          </a:xfrm>
          <a:prstGeom prst="rect">
            <a:avLst/>
          </a:prstGeom>
          <a:solidFill>
            <a:srgbClr val="66FFFF"/>
          </a:solidFill>
          <a:ln>
            <a:noFill/>
          </a:ln>
          <a:effectLst>
            <a:outerShdw blurRad="76200" dir="13500000" sy="23000" kx="1200000" algn="br" rotWithShape="0">
              <a:prstClr val="black">
                <a:alpha val="20000"/>
              </a:prstClr>
            </a:outerShdw>
          </a:effectLst>
        </p:spPr>
      </p:pic>
    </p:spTree>
    <p:extLst>
      <p:ext uri="{BB962C8B-B14F-4D97-AF65-F5344CB8AC3E}">
        <p14:creationId xmlns:p14="http://schemas.microsoft.com/office/powerpoint/2010/main" val="252258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01625" y="228600"/>
            <a:ext cx="8534400" cy="985838"/>
          </a:xfrm>
          <a:solidFill>
            <a:schemeClr val="bg1"/>
          </a:solidFill>
        </p:spPr>
        <p:txBody>
          <a:bodyPr>
            <a:normAutofit/>
          </a:bodyPr>
          <a:lstStyle/>
          <a:p>
            <a:pPr eaLnBrk="1" fontAlgn="auto" hangingPunct="1">
              <a:spcAft>
                <a:spcPts val="0"/>
              </a:spcAft>
              <a:defRPr/>
            </a:pPr>
            <a:r>
              <a:rPr lang="tr-TR" sz="3800" b="1" dirty="0" smtClean="0">
                <a:solidFill>
                  <a:srgbClr val="002060"/>
                </a:solidFill>
              </a:rPr>
              <a:t>Toprakta En Fazla Rastlanan Bakteriler:</a:t>
            </a:r>
            <a:endParaRPr lang="en-US" sz="3800" b="1" dirty="0" smtClean="0">
              <a:solidFill>
                <a:srgbClr val="002060"/>
              </a:solidFill>
            </a:endParaRPr>
          </a:p>
        </p:txBody>
      </p:sp>
      <p:sp>
        <p:nvSpPr>
          <p:cNvPr id="78851" name="Line 4"/>
          <p:cNvSpPr>
            <a:spLocks noChangeShapeType="1"/>
          </p:cNvSpPr>
          <p:nvPr/>
        </p:nvSpPr>
        <p:spPr bwMode="auto">
          <a:xfrm flipH="1">
            <a:off x="2916238" y="1196975"/>
            <a:ext cx="1223962" cy="57626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75780" name="Line 5"/>
          <p:cNvSpPr>
            <a:spLocks noChangeShapeType="1"/>
          </p:cNvSpPr>
          <p:nvPr/>
        </p:nvSpPr>
        <p:spPr bwMode="auto">
          <a:xfrm flipH="1">
            <a:off x="4572000" y="1196975"/>
            <a:ext cx="9525" cy="9366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tr-TR">
              <a:ln w="28575">
                <a:solidFill>
                  <a:schemeClr val="tx1"/>
                </a:solidFill>
              </a:ln>
            </a:endParaRPr>
          </a:p>
        </p:txBody>
      </p:sp>
      <p:sp>
        <p:nvSpPr>
          <p:cNvPr id="75781" name="Line 6"/>
          <p:cNvSpPr>
            <a:spLocks noChangeShapeType="1"/>
          </p:cNvSpPr>
          <p:nvPr/>
        </p:nvSpPr>
        <p:spPr bwMode="auto">
          <a:xfrm>
            <a:off x="5292725" y="1196975"/>
            <a:ext cx="1079500" cy="6477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tr-TR">
              <a:ln w="28575">
                <a:solidFill>
                  <a:schemeClr val="tx1"/>
                </a:solidFill>
              </a:ln>
            </a:endParaRPr>
          </a:p>
        </p:txBody>
      </p:sp>
      <p:sp>
        <p:nvSpPr>
          <p:cNvPr id="76806" name="Oval 7"/>
          <p:cNvSpPr>
            <a:spLocks noChangeArrowheads="1"/>
          </p:cNvSpPr>
          <p:nvPr/>
        </p:nvSpPr>
        <p:spPr bwMode="auto">
          <a:xfrm>
            <a:off x="900113" y="1700213"/>
            <a:ext cx="2447925" cy="1058862"/>
          </a:xfrm>
          <a:prstGeom prst="ellipse">
            <a:avLst/>
          </a:prstGeom>
          <a:solidFill>
            <a:schemeClr val="accent2">
              <a:lumMod val="60000"/>
              <a:lumOff val="40000"/>
            </a:schemeClr>
          </a:solidFill>
          <a:ln w="9525">
            <a:solidFill>
              <a:schemeClr val="tx1"/>
            </a:solidFill>
            <a:round/>
            <a:headEnd/>
            <a:tailEnd/>
          </a:ln>
        </p:spPr>
        <p:txBody>
          <a:bodyPr wrap="none" anchor="ctr"/>
          <a:lstStyle/>
          <a:p>
            <a:pPr algn="ctr">
              <a:defRPr/>
            </a:pPr>
            <a:r>
              <a:rPr lang="tr-TR" baseline="0" dirty="0" err="1"/>
              <a:t>Pseudomonadales</a:t>
            </a:r>
            <a:endParaRPr lang="en-US" baseline="0" dirty="0"/>
          </a:p>
        </p:txBody>
      </p:sp>
      <p:sp>
        <p:nvSpPr>
          <p:cNvPr id="78855" name="Oval 8"/>
          <p:cNvSpPr>
            <a:spLocks noChangeArrowheads="1"/>
          </p:cNvSpPr>
          <p:nvPr/>
        </p:nvSpPr>
        <p:spPr bwMode="auto">
          <a:xfrm>
            <a:off x="3429000" y="2214563"/>
            <a:ext cx="2305050" cy="1079500"/>
          </a:xfrm>
          <a:prstGeom prst="ellipse">
            <a:avLst/>
          </a:prstGeom>
          <a:solidFill>
            <a:srgbClr val="FFFF00"/>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Eubacteriales</a:t>
            </a:r>
            <a:endParaRPr lang="en-US" altLang="tr-TR" sz="1800" baseline="0">
              <a:latin typeface="Arial" charset="0"/>
            </a:endParaRPr>
          </a:p>
        </p:txBody>
      </p:sp>
      <p:sp>
        <p:nvSpPr>
          <p:cNvPr id="76808" name="Oval 9"/>
          <p:cNvSpPr>
            <a:spLocks noChangeArrowheads="1"/>
          </p:cNvSpPr>
          <p:nvPr/>
        </p:nvSpPr>
        <p:spPr bwMode="auto">
          <a:xfrm>
            <a:off x="5940425" y="1773238"/>
            <a:ext cx="2376488" cy="1008062"/>
          </a:xfrm>
          <a:prstGeom prst="ellipse">
            <a:avLst/>
          </a:prstGeom>
          <a:solidFill>
            <a:schemeClr val="accent2">
              <a:lumMod val="20000"/>
              <a:lumOff val="80000"/>
            </a:schemeClr>
          </a:solidFill>
          <a:ln w="9525">
            <a:solidFill>
              <a:schemeClr val="tx1"/>
            </a:solidFill>
            <a:round/>
            <a:headEnd/>
            <a:tailEnd/>
          </a:ln>
        </p:spPr>
        <p:txBody>
          <a:bodyPr wrap="none" anchor="ctr"/>
          <a:lstStyle/>
          <a:p>
            <a:pPr algn="ctr">
              <a:defRPr/>
            </a:pPr>
            <a:r>
              <a:rPr lang="tr-TR" baseline="0" dirty="0" err="1"/>
              <a:t>Myxobacteriales</a:t>
            </a:r>
            <a:endParaRPr lang="en-US" baseline="0" dirty="0"/>
          </a:p>
        </p:txBody>
      </p:sp>
      <p:sp>
        <p:nvSpPr>
          <p:cNvPr id="78857" name="Rectangle 10"/>
          <p:cNvSpPr>
            <a:spLocks noChangeArrowheads="1"/>
          </p:cNvSpPr>
          <p:nvPr/>
        </p:nvSpPr>
        <p:spPr bwMode="auto">
          <a:xfrm>
            <a:off x="539750" y="2852738"/>
            <a:ext cx="2663825" cy="2808287"/>
          </a:xfrm>
          <a:prstGeom prst="rect">
            <a:avLst/>
          </a:prstGeom>
          <a:solidFill>
            <a:srgbClr val="92D050"/>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KARBON GEREKSİNİMİ</a:t>
            </a:r>
          </a:p>
          <a:p>
            <a:pPr algn="ctr" eaLnBrk="1" hangingPunct="1">
              <a:spcBef>
                <a:spcPct val="0"/>
              </a:spcBef>
              <a:buClrTx/>
              <a:buSzTx/>
              <a:buFontTx/>
              <a:buNone/>
            </a:pPr>
            <a:r>
              <a:rPr lang="tr-TR" altLang="tr-TR" sz="1800" baseline="0">
                <a:latin typeface="Arial" charset="0"/>
              </a:rPr>
              <a:t>CO</a:t>
            </a:r>
            <a:r>
              <a:rPr lang="tr-TR" altLang="tr-TR" sz="1800">
                <a:latin typeface="Arial" charset="0"/>
              </a:rPr>
              <a:t>2 </a:t>
            </a:r>
            <a:r>
              <a:rPr lang="tr-TR" altLang="tr-TR" sz="1800" baseline="0">
                <a:latin typeface="Arial" charset="0"/>
              </a:rPr>
              <a:t>ÖZÜMLEMESİ İLE </a:t>
            </a:r>
          </a:p>
          <a:p>
            <a:pPr algn="ctr" eaLnBrk="1" hangingPunct="1">
              <a:spcBef>
                <a:spcPct val="0"/>
              </a:spcBef>
              <a:buClrTx/>
              <a:buSzTx/>
              <a:buFontTx/>
              <a:buNone/>
            </a:pPr>
            <a:r>
              <a:rPr lang="tr-TR" altLang="tr-TR" sz="1800" baseline="0">
                <a:latin typeface="Arial" charset="0"/>
              </a:rPr>
              <a:t>SAĞLAMA.</a:t>
            </a:r>
          </a:p>
          <a:p>
            <a:pPr algn="ctr" eaLnBrk="1" hangingPunct="1">
              <a:spcBef>
                <a:spcPct val="0"/>
              </a:spcBef>
              <a:buClrTx/>
              <a:buSzTx/>
              <a:buFontTx/>
              <a:buNone/>
            </a:pPr>
            <a:r>
              <a:rPr lang="tr-TR" altLang="tr-TR" sz="1800" baseline="0">
                <a:latin typeface="Arial" charset="0"/>
              </a:rPr>
              <a:t>EN ÖNEMLİ CİNS</a:t>
            </a:r>
          </a:p>
          <a:p>
            <a:pPr algn="ctr" eaLnBrk="1" hangingPunct="1">
              <a:spcBef>
                <a:spcPct val="0"/>
              </a:spcBef>
              <a:buClrTx/>
              <a:buSzTx/>
              <a:buFontTx/>
              <a:buNone/>
            </a:pPr>
            <a:r>
              <a:rPr lang="tr-TR" altLang="tr-TR" sz="1800" b="1" i="1" baseline="0">
                <a:solidFill>
                  <a:srgbClr val="7030A0"/>
                </a:solidFill>
                <a:latin typeface="Arial" charset="0"/>
              </a:rPr>
              <a:t>PSEUDOMONAS</a:t>
            </a:r>
          </a:p>
          <a:p>
            <a:pPr algn="ctr" eaLnBrk="1" hangingPunct="1">
              <a:spcBef>
                <a:spcPct val="0"/>
              </a:spcBef>
              <a:buClrTx/>
              <a:buSzTx/>
              <a:buFontTx/>
              <a:buNone/>
            </a:pPr>
            <a:r>
              <a:rPr lang="tr-TR" altLang="tr-TR" sz="1800" b="1" i="1" baseline="0">
                <a:solidFill>
                  <a:srgbClr val="7030A0"/>
                </a:solidFill>
                <a:latin typeface="Arial" charset="0"/>
              </a:rPr>
              <a:t>METHANOMONAS</a:t>
            </a:r>
          </a:p>
          <a:p>
            <a:pPr algn="ctr" eaLnBrk="1" hangingPunct="1">
              <a:spcBef>
                <a:spcPct val="0"/>
              </a:spcBef>
              <a:buClrTx/>
              <a:buSzTx/>
              <a:buFontTx/>
              <a:buNone/>
            </a:pPr>
            <a:r>
              <a:rPr lang="tr-TR" altLang="tr-TR" sz="1800" b="1" i="1" baseline="0">
                <a:solidFill>
                  <a:srgbClr val="7030A0"/>
                </a:solidFill>
                <a:latin typeface="Arial" charset="0"/>
              </a:rPr>
              <a:t>CELLVİBRİO</a:t>
            </a:r>
          </a:p>
          <a:p>
            <a:pPr algn="ctr" eaLnBrk="1" hangingPunct="1">
              <a:spcBef>
                <a:spcPct val="0"/>
              </a:spcBef>
              <a:buClrTx/>
              <a:buSzTx/>
              <a:buFontTx/>
              <a:buNone/>
            </a:pPr>
            <a:r>
              <a:rPr lang="tr-TR" altLang="tr-TR" sz="1800" b="1" i="1" baseline="0">
                <a:solidFill>
                  <a:srgbClr val="7030A0"/>
                </a:solidFill>
                <a:latin typeface="Arial" charset="0"/>
              </a:rPr>
              <a:t>HYDROGENOMONAS</a:t>
            </a:r>
            <a:endParaRPr lang="en-US" altLang="tr-TR" sz="1800" b="1" i="1" baseline="0">
              <a:solidFill>
                <a:srgbClr val="7030A0"/>
              </a:solidFill>
              <a:latin typeface="Arial" charset="0"/>
            </a:endParaRPr>
          </a:p>
        </p:txBody>
      </p:sp>
      <p:sp>
        <p:nvSpPr>
          <p:cNvPr id="76810" name="Rectangle 11"/>
          <p:cNvSpPr>
            <a:spLocks noChangeArrowheads="1"/>
          </p:cNvSpPr>
          <p:nvPr/>
        </p:nvSpPr>
        <p:spPr bwMode="auto">
          <a:xfrm>
            <a:off x="3348038" y="3357563"/>
            <a:ext cx="2879725" cy="2303462"/>
          </a:xfrm>
          <a:prstGeom prst="rect">
            <a:avLst/>
          </a:prstGeom>
          <a:solidFill>
            <a:schemeClr val="accent3">
              <a:lumMod val="75000"/>
            </a:schemeClr>
          </a:solidFill>
          <a:ln w="9525">
            <a:solidFill>
              <a:schemeClr val="tx1"/>
            </a:solidFill>
            <a:miter lim="800000"/>
            <a:headEnd/>
            <a:tailEnd/>
          </a:ln>
        </p:spPr>
        <p:txBody>
          <a:bodyPr wrap="none" anchor="ctr"/>
          <a:lstStyle/>
          <a:p>
            <a:pPr algn="ctr">
              <a:defRPr/>
            </a:pPr>
            <a:r>
              <a:rPr lang="tr-TR" baseline="0" dirty="0"/>
              <a:t>ÇOK ÖNEMLİ </a:t>
            </a:r>
          </a:p>
          <a:p>
            <a:pPr algn="ctr">
              <a:defRPr/>
            </a:pPr>
            <a:r>
              <a:rPr lang="tr-TR" baseline="0" dirty="0"/>
              <a:t>TOPRAK BAKTERİLERİ </a:t>
            </a:r>
          </a:p>
          <a:p>
            <a:pPr algn="ctr">
              <a:defRPr/>
            </a:pPr>
            <a:r>
              <a:rPr lang="tr-TR" b="1" i="1" baseline="0" dirty="0">
                <a:solidFill>
                  <a:schemeClr val="accent2">
                    <a:lumMod val="20000"/>
                    <a:lumOff val="80000"/>
                  </a:schemeClr>
                </a:solidFill>
              </a:rPr>
              <a:t>AZOTOBACTER,</a:t>
            </a:r>
          </a:p>
          <a:p>
            <a:pPr algn="ctr">
              <a:defRPr/>
            </a:pPr>
            <a:r>
              <a:rPr lang="tr-TR" b="1" i="1" baseline="0" dirty="0">
                <a:solidFill>
                  <a:schemeClr val="accent2">
                    <a:lumMod val="20000"/>
                    <a:lumOff val="80000"/>
                  </a:schemeClr>
                </a:solidFill>
              </a:rPr>
              <a:t>RHİZOBIUM,</a:t>
            </a:r>
          </a:p>
          <a:p>
            <a:pPr algn="ctr">
              <a:defRPr/>
            </a:pPr>
            <a:r>
              <a:rPr lang="tr-TR" b="1" i="1" baseline="0" dirty="0">
                <a:solidFill>
                  <a:schemeClr val="accent2">
                    <a:lumMod val="20000"/>
                    <a:lumOff val="80000"/>
                  </a:schemeClr>
                </a:solidFill>
              </a:rPr>
              <a:t>AGROBACTERİUM,</a:t>
            </a:r>
          </a:p>
          <a:p>
            <a:pPr algn="ctr">
              <a:defRPr/>
            </a:pPr>
            <a:r>
              <a:rPr lang="tr-TR" b="1" i="1" baseline="0" dirty="0">
                <a:solidFill>
                  <a:schemeClr val="accent2">
                    <a:lumMod val="20000"/>
                    <a:lumOff val="80000"/>
                  </a:schemeClr>
                </a:solidFill>
              </a:rPr>
              <a:t>CHROMOBACTERIUM</a:t>
            </a:r>
          </a:p>
          <a:p>
            <a:pPr algn="ctr">
              <a:defRPr/>
            </a:pPr>
            <a:endParaRPr lang="en-US" b="1" i="1" baseline="0" dirty="0"/>
          </a:p>
        </p:txBody>
      </p:sp>
      <p:sp>
        <p:nvSpPr>
          <p:cNvPr id="76811" name="Rectangle 12"/>
          <p:cNvSpPr>
            <a:spLocks noChangeArrowheads="1"/>
          </p:cNvSpPr>
          <p:nvPr/>
        </p:nvSpPr>
        <p:spPr bwMode="auto">
          <a:xfrm>
            <a:off x="6372225" y="2852738"/>
            <a:ext cx="2209800" cy="2808287"/>
          </a:xfrm>
          <a:prstGeom prst="rect">
            <a:avLst/>
          </a:prstGeom>
          <a:solidFill>
            <a:srgbClr val="66FFFF"/>
          </a:solidFill>
          <a:ln w="9525">
            <a:solidFill>
              <a:schemeClr val="tx1"/>
            </a:solidFill>
            <a:miter lim="800000"/>
            <a:headEnd/>
            <a:tailEnd/>
          </a:ln>
        </p:spPr>
        <p:txBody>
          <a:bodyPr wrap="none" anchor="ctr"/>
          <a:lstStyle/>
          <a:p>
            <a:pPr algn="ctr">
              <a:defRPr/>
            </a:pPr>
            <a:r>
              <a:rPr lang="tr-TR" baseline="0" dirty="0"/>
              <a:t>İLGİNÇ ŞEKİLLERİ</a:t>
            </a:r>
          </a:p>
          <a:p>
            <a:pPr algn="ctr">
              <a:defRPr/>
            </a:pPr>
            <a:r>
              <a:rPr lang="tr-TR" baseline="0" dirty="0"/>
              <a:t> VE AYRIŞMA </a:t>
            </a:r>
          </a:p>
          <a:p>
            <a:pPr algn="ctr">
              <a:defRPr/>
            </a:pPr>
            <a:r>
              <a:rPr lang="tr-TR" baseline="0" dirty="0"/>
              <a:t>OLAYLARINDAKİ</a:t>
            </a:r>
          </a:p>
          <a:p>
            <a:pPr algn="ctr">
              <a:defRPr/>
            </a:pPr>
            <a:r>
              <a:rPr lang="tr-TR" baseline="0" dirty="0"/>
              <a:t>ÖNEMLERİ</a:t>
            </a:r>
          </a:p>
          <a:p>
            <a:pPr algn="ctr">
              <a:defRPr/>
            </a:pPr>
            <a:r>
              <a:rPr lang="tr-TR" b="1" i="1" baseline="0" dirty="0">
                <a:solidFill>
                  <a:schemeClr val="accent1">
                    <a:lumMod val="75000"/>
                  </a:schemeClr>
                </a:solidFill>
              </a:rPr>
              <a:t>CYTOPHAGA</a:t>
            </a:r>
          </a:p>
          <a:p>
            <a:pPr algn="ctr">
              <a:defRPr/>
            </a:pPr>
            <a:r>
              <a:rPr lang="tr-TR" b="1" i="1" baseline="0" dirty="0">
                <a:solidFill>
                  <a:schemeClr val="accent1">
                    <a:lumMod val="75000"/>
                  </a:schemeClr>
                </a:solidFill>
              </a:rPr>
              <a:t>CHONDROCOCCUS,</a:t>
            </a:r>
          </a:p>
          <a:p>
            <a:pPr algn="ctr">
              <a:defRPr/>
            </a:pPr>
            <a:r>
              <a:rPr lang="tr-TR" b="1" i="1" baseline="0" dirty="0">
                <a:solidFill>
                  <a:schemeClr val="accent1">
                    <a:lumMod val="75000"/>
                  </a:schemeClr>
                </a:solidFill>
              </a:rPr>
              <a:t>ARCHANGİUM,</a:t>
            </a:r>
          </a:p>
          <a:p>
            <a:pPr algn="ctr">
              <a:defRPr/>
            </a:pPr>
            <a:r>
              <a:rPr lang="tr-TR" b="1" i="1" baseline="0" dirty="0">
                <a:solidFill>
                  <a:schemeClr val="accent1">
                    <a:lumMod val="75000"/>
                  </a:schemeClr>
                </a:solidFill>
              </a:rPr>
              <a:t>POLYANGİUM</a:t>
            </a:r>
            <a:endParaRPr lang="en-US" b="1" i="1" baseline="0" dirty="0">
              <a:solidFill>
                <a:schemeClr val="accent1">
                  <a:lumMod val="75000"/>
                </a:schemeClr>
              </a:solidFill>
            </a:endParaRPr>
          </a:p>
        </p:txBody>
      </p:sp>
    </p:spTree>
    <p:extLst>
      <p:ext uri="{BB962C8B-B14F-4D97-AF65-F5344CB8AC3E}">
        <p14:creationId xmlns:p14="http://schemas.microsoft.com/office/powerpoint/2010/main" val="4044959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228600"/>
            <a:ext cx="9144000" cy="968375"/>
          </a:xfrm>
        </p:spPr>
        <p:txBody>
          <a:bodyPr>
            <a:noAutofit/>
          </a:bodyPr>
          <a:lstStyle/>
          <a:p>
            <a:pPr eaLnBrk="1" hangingPunct="1">
              <a:defRPr/>
            </a:pPr>
            <a:r>
              <a:rPr lang="tr-TR" altLang="tr-TR" sz="3600" b="1" dirty="0" smtClean="0">
                <a:solidFill>
                  <a:srgbClr val="002060"/>
                </a:solidFill>
              </a:rPr>
              <a:t>Bakterilerin enerji ve karbon kaynakları kullanımlarına göre sınıflanması</a:t>
            </a:r>
          </a:p>
        </p:txBody>
      </p:sp>
      <p:sp>
        <p:nvSpPr>
          <p:cNvPr id="79875" name="Rectangle 3"/>
          <p:cNvSpPr>
            <a:spLocks noGrp="1" noChangeArrowheads="1"/>
          </p:cNvSpPr>
          <p:nvPr>
            <p:ph sz="quarter" idx="1"/>
          </p:nvPr>
        </p:nvSpPr>
        <p:spPr>
          <a:xfrm>
            <a:off x="214313" y="1527175"/>
            <a:ext cx="8929687" cy="4572000"/>
          </a:xfrm>
        </p:spPr>
        <p:txBody>
          <a:bodyPr>
            <a:normAutofit fontScale="92500" lnSpcReduction="20000"/>
          </a:bodyPr>
          <a:lstStyle/>
          <a:p>
            <a:pPr eaLnBrk="1" hangingPunct="1">
              <a:buFont typeface="Wingdings 2" pitchFamily="18" charset="2"/>
              <a:buNone/>
            </a:pPr>
            <a:r>
              <a:rPr lang="tr-TR" altLang="tr-TR" b="1" smtClean="0">
                <a:solidFill>
                  <a:srgbClr val="7030A0"/>
                </a:solidFill>
              </a:rPr>
              <a:t>1.Heterotrofik veya kemoorganotrofik    </a:t>
            </a:r>
          </a:p>
          <a:p>
            <a:pPr eaLnBrk="1" hangingPunct="1">
              <a:buFont typeface="Wingdings 2" pitchFamily="18" charset="2"/>
              <a:buNone/>
            </a:pPr>
            <a:r>
              <a:rPr lang="tr-TR" altLang="tr-TR" b="1" smtClean="0">
                <a:solidFill>
                  <a:srgbClr val="7030A0"/>
                </a:solidFill>
              </a:rPr>
              <a:t>     mikroorganizmalar</a:t>
            </a:r>
            <a:r>
              <a:rPr lang="tr-TR" altLang="tr-TR" smtClean="0"/>
              <a:t> (organik besin maddelerini enerji ve karbon kaynağı olarak kullanan)</a:t>
            </a:r>
          </a:p>
          <a:p>
            <a:pPr eaLnBrk="1" hangingPunct="1">
              <a:buFont typeface="Wingdings 2" pitchFamily="18" charset="2"/>
              <a:buNone/>
            </a:pPr>
            <a:r>
              <a:rPr lang="tr-TR" altLang="tr-TR" smtClean="0"/>
              <a:t>2</a:t>
            </a:r>
            <a:r>
              <a:rPr lang="tr-TR" altLang="tr-TR" smtClean="0">
                <a:solidFill>
                  <a:srgbClr val="C00000"/>
                </a:solidFill>
              </a:rPr>
              <a:t>. </a:t>
            </a:r>
            <a:r>
              <a:rPr lang="tr-TR" altLang="tr-TR" b="1" smtClean="0">
                <a:solidFill>
                  <a:srgbClr val="C00000"/>
                </a:solidFill>
              </a:rPr>
              <a:t>Ototrofik veya litotrofik mikroorganizmalar </a:t>
            </a:r>
            <a:r>
              <a:rPr lang="tr-TR" altLang="tr-TR" smtClean="0"/>
              <a:t>(</a:t>
            </a:r>
            <a:r>
              <a:rPr lang="tr-TR" altLang="tr-TR" smtClean="0">
                <a:solidFill>
                  <a:srgbClr val="FF0000"/>
                </a:solidFill>
              </a:rPr>
              <a:t>enerjilerini</a:t>
            </a:r>
            <a:r>
              <a:rPr lang="tr-TR" altLang="tr-TR" smtClean="0"/>
              <a:t> güneş enerjisi-inorganik bileşiklerin oksidasyonu, </a:t>
            </a:r>
            <a:r>
              <a:rPr lang="tr-TR" altLang="tr-TR" smtClean="0">
                <a:solidFill>
                  <a:srgbClr val="FF0000"/>
                </a:solidFill>
              </a:rPr>
              <a:t>karbonu</a:t>
            </a:r>
            <a:r>
              <a:rPr lang="tr-TR" altLang="tr-TR" smtClean="0"/>
              <a:t> CO</a:t>
            </a:r>
            <a:r>
              <a:rPr lang="tr-TR" altLang="tr-TR" baseline="-25000" smtClean="0"/>
              <a:t>2</a:t>
            </a:r>
            <a:r>
              <a:rPr lang="tr-TR" altLang="tr-TR" smtClean="0"/>
              <a:t> özümlenmesinden sağlarlar)</a:t>
            </a:r>
          </a:p>
          <a:p>
            <a:pPr eaLnBrk="1" hangingPunct="1">
              <a:buFont typeface="Wingdings 2" pitchFamily="18" charset="2"/>
              <a:buNone/>
            </a:pPr>
            <a:r>
              <a:rPr lang="tr-TR" altLang="tr-TR" smtClean="0"/>
              <a:t>Mantarlar, protozoalar, bütün hayvanlar ve bakterilerin çoğu heterotroftur.</a:t>
            </a:r>
          </a:p>
          <a:p>
            <a:pPr eaLnBrk="1" hangingPunct="1">
              <a:buFont typeface="Wingdings 2" pitchFamily="18" charset="2"/>
              <a:buNone/>
            </a:pPr>
            <a:r>
              <a:rPr lang="tr-TR" altLang="tr-TR" smtClean="0"/>
              <a:t>Heterotrof organizmalar CO</a:t>
            </a:r>
            <a:r>
              <a:rPr lang="tr-TR" altLang="tr-TR" baseline="-25000" smtClean="0"/>
              <a:t>2</a:t>
            </a:r>
            <a:r>
              <a:rPr lang="tr-TR" altLang="tr-TR" smtClean="0"/>
              <a:t> özümleyebilmekte,</a:t>
            </a:r>
          </a:p>
          <a:p>
            <a:pPr eaLnBrk="1" hangingPunct="1">
              <a:buFont typeface="Wingdings 2" pitchFamily="18" charset="2"/>
              <a:buNone/>
            </a:pPr>
            <a:r>
              <a:rPr lang="tr-TR" altLang="tr-TR" smtClean="0"/>
              <a:t>Ototroflar CO</a:t>
            </a:r>
            <a:r>
              <a:rPr lang="tr-TR" altLang="tr-TR" baseline="-25000" smtClean="0"/>
              <a:t>2’</a:t>
            </a:r>
            <a:r>
              <a:rPr lang="tr-TR" altLang="tr-TR" smtClean="0"/>
              <a:t> i ana karbon kaynağı olarak kullanmakta.</a:t>
            </a:r>
          </a:p>
        </p:txBody>
      </p:sp>
    </p:spTree>
    <p:extLst>
      <p:ext uri="{BB962C8B-B14F-4D97-AF65-F5344CB8AC3E}">
        <p14:creationId xmlns:p14="http://schemas.microsoft.com/office/powerpoint/2010/main" val="63188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604</Words>
  <Application>Microsoft Office PowerPoint</Application>
  <PresentationFormat>Ekran Gösterisi (4:3)</PresentationFormat>
  <Paragraphs>190</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 Toprak Mikroorganizmaları (Mikrobiota)</vt:lpstr>
      <vt:lpstr>Protista‘ nın Sınıflandırılması</vt:lpstr>
      <vt:lpstr>Bakteriler</vt:lpstr>
      <vt:lpstr>PowerPoint Sunusu</vt:lpstr>
      <vt:lpstr>Topraklarda  Sayısal Dağılım ve Yöntem Farklılıkları</vt:lpstr>
      <vt:lpstr>Rothamsted Tarla Topraklarında Bakteri Sayıları</vt:lpstr>
      <vt:lpstr>Hücre Yapısı Bakteri Tanımlanmasında Kullanılır:</vt:lpstr>
      <vt:lpstr>Toprakta En Fazla Rastlanan Bakteriler:</vt:lpstr>
      <vt:lpstr>Bakterilerin enerji ve karbon kaynakları kullanımlarına göre sınıflanması</vt:lpstr>
      <vt:lpstr>Ototrof bakteriler</vt:lpstr>
      <vt:lpstr>Kemoototrofik bakteriler gereksindikleri enerjiyi sağlamada kullandıkları elementler dikkate alınarak alt gruplara ayrılır:</vt:lpstr>
      <vt:lpstr>PowerPoint Sunusu</vt:lpstr>
      <vt:lpstr>Mikroorganizmaların gereksindiği  besin maddeleri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3</cp:revision>
  <dcterms:created xsi:type="dcterms:W3CDTF">2019-04-28T12:30:29Z</dcterms:created>
  <dcterms:modified xsi:type="dcterms:W3CDTF">2019-04-28T12:36:53Z</dcterms:modified>
</cp:coreProperties>
</file>