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0"/>
    <p:restoredTop sz="94595"/>
  </p:normalViewPr>
  <p:slideViewPr>
    <p:cSldViewPr snapToGrid="0" snapToObjects="1">
      <p:cViewPr varScale="1">
        <p:scale>
          <a:sx n="96" d="100"/>
          <a:sy n="96" d="100"/>
        </p:scale>
        <p:origin x="9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D5599E-59A0-D444-8E9D-A7050774D670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4F8FD228-96ED-CC43-ABFC-0DC791DDBB18}">
      <dgm:prSet phldrT="[Metin]"/>
      <dgm:spPr/>
      <dgm:t>
        <a:bodyPr/>
        <a:lstStyle/>
        <a:p>
          <a:r>
            <a:rPr lang="tr-TR" dirty="0" smtClean="0"/>
            <a:t>KDV</a:t>
          </a:r>
          <a:endParaRPr lang="tr-TR" dirty="0"/>
        </a:p>
      </dgm:t>
    </dgm:pt>
    <dgm:pt modelId="{1B06B804-DE84-034B-B52F-EF252DB30EF6}" type="parTrans" cxnId="{0E04ADC4-5997-A940-9B70-47CFA61C8F8E}">
      <dgm:prSet/>
      <dgm:spPr/>
      <dgm:t>
        <a:bodyPr/>
        <a:lstStyle/>
        <a:p>
          <a:endParaRPr lang="tr-TR"/>
        </a:p>
      </dgm:t>
    </dgm:pt>
    <dgm:pt modelId="{A7D6B3E4-77E9-B54C-BF71-27ED27A5230E}" type="sibTrans" cxnId="{0E04ADC4-5997-A940-9B70-47CFA61C8F8E}">
      <dgm:prSet/>
      <dgm:spPr/>
      <dgm:t>
        <a:bodyPr/>
        <a:lstStyle/>
        <a:p>
          <a:endParaRPr lang="tr-TR"/>
        </a:p>
      </dgm:t>
    </dgm:pt>
    <dgm:pt modelId="{AE0791FA-4557-0A4F-AD49-96228D295F3F}">
      <dgm:prSet phldrT="[Metin]"/>
      <dgm:spPr/>
      <dgm:t>
        <a:bodyPr/>
        <a:lstStyle/>
        <a:p>
          <a:r>
            <a:rPr lang="tr-TR" dirty="0" smtClean="0"/>
            <a:t>Gelir tipi KDV</a:t>
          </a:r>
          <a:endParaRPr lang="tr-TR" dirty="0"/>
        </a:p>
      </dgm:t>
    </dgm:pt>
    <dgm:pt modelId="{6509E09F-0777-C942-ACAC-44816E50B5AB}" type="parTrans" cxnId="{0F50BE31-EAB6-8E42-B632-0D0474D0055A}">
      <dgm:prSet/>
      <dgm:spPr/>
      <dgm:t>
        <a:bodyPr/>
        <a:lstStyle/>
        <a:p>
          <a:endParaRPr lang="tr-TR"/>
        </a:p>
      </dgm:t>
    </dgm:pt>
    <dgm:pt modelId="{71FE0FF5-32E0-9C46-9165-218B59B8E4D6}" type="sibTrans" cxnId="{0F50BE31-EAB6-8E42-B632-0D0474D0055A}">
      <dgm:prSet/>
      <dgm:spPr/>
      <dgm:t>
        <a:bodyPr/>
        <a:lstStyle/>
        <a:p>
          <a:endParaRPr lang="tr-TR"/>
        </a:p>
      </dgm:t>
    </dgm:pt>
    <dgm:pt modelId="{E0C1B3B9-8175-EC48-BDA8-0A9992110F36}">
      <dgm:prSet phldrT="[Metin]"/>
      <dgm:spPr/>
      <dgm:t>
        <a:bodyPr/>
        <a:lstStyle/>
        <a:p>
          <a:r>
            <a:rPr lang="tr-TR" dirty="0" smtClean="0"/>
            <a:t>Gayrisafi hasıla tipi KDV</a:t>
          </a:r>
          <a:endParaRPr lang="tr-TR" dirty="0"/>
        </a:p>
      </dgm:t>
    </dgm:pt>
    <dgm:pt modelId="{AC3B27E5-0CC2-B541-BC9C-78B973A474A2}" type="parTrans" cxnId="{1D182614-1FFE-4E44-920A-E162F77E66CF}">
      <dgm:prSet/>
      <dgm:spPr/>
      <dgm:t>
        <a:bodyPr/>
        <a:lstStyle/>
        <a:p>
          <a:endParaRPr lang="tr-TR"/>
        </a:p>
      </dgm:t>
    </dgm:pt>
    <dgm:pt modelId="{A8A59FF5-A8B9-3C4E-9A0C-2DB3469683C4}" type="sibTrans" cxnId="{1D182614-1FFE-4E44-920A-E162F77E66CF}">
      <dgm:prSet/>
      <dgm:spPr/>
      <dgm:t>
        <a:bodyPr/>
        <a:lstStyle/>
        <a:p>
          <a:endParaRPr lang="tr-TR"/>
        </a:p>
      </dgm:t>
    </dgm:pt>
    <dgm:pt modelId="{4ABFDEE9-6635-4641-B209-E297E8D99E84}">
      <dgm:prSet phldrT="[Metin]"/>
      <dgm:spPr/>
      <dgm:t>
        <a:bodyPr/>
        <a:lstStyle/>
        <a:p>
          <a:r>
            <a:rPr lang="tr-TR" dirty="0" smtClean="0"/>
            <a:t>Tüketim tipi KDV</a:t>
          </a:r>
          <a:endParaRPr lang="tr-TR" dirty="0"/>
        </a:p>
      </dgm:t>
    </dgm:pt>
    <dgm:pt modelId="{BC202E3E-28AE-2D4F-899E-6F7D69A52270}" type="parTrans" cxnId="{23F07A87-1E1C-714D-87C9-D90857D78C07}">
      <dgm:prSet/>
      <dgm:spPr/>
      <dgm:t>
        <a:bodyPr/>
        <a:lstStyle/>
        <a:p>
          <a:endParaRPr lang="tr-TR"/>
        </a:p>
      </dgm:t>
    </dgm:pt>
    <dgm:pt modelId="{E1848798-85F7-D245-93EC-D717A4867797}" type="sibTrans" cxnId="{23F07A87-1E1C-714D-87C9-D90857D78C07}">
      <dgm:prSet/>
      <dgm:spPr/>
      <dgm:t>
        <a:bodyPr/>
        <a:lstStyle/>
        <a:p>
          <a:endParaRPr lang="tr-TR"/>
        </a:p>
      </dgm:t>
    </dgm:pt>
    <dgm:pt modelId="{B3BA81E8-F815-BC46-A89E-01CD568F3A84}" type="pres">
      <dgm:prSet presAssocID="{8FD5599E-59A0-D444-8E9D-A7050774D67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51DF856C-600C-3D44-A877-547F5330F120}" type="pres">
      <dgm:prSet presAssocID="{4F8FD228-96ED-CC43-ABFC-0DC791DDBB18}" presName="hierRoot1" presStyleCnt="0">
        <dgm:presLayoutVars>
          <dgm:hierBranch val="init"/>
        </dgm:presLayoutVars>
      </dgm:prSet>
      <dgm:spPr/>
    </dgm:pt>
    <dgm:pt modelId="{CECED00F-403B-5446-9D45-E648B4880FAC}" type="pres">
      <dgm:prSet presAssocID="{4F8FD228-96ED-CC43-ABFC-0DC791DDBB18}" presName="rootComposite1" presStyleCnt="0"/>
      <dgm:spPr/>
    </dgm:pt>
    <dgm:pt modelId="{C8183D0A-1EB8-1041-8ED4-92B3639F7188}" type="pres">
      <dgm:prSet presAssocID="{4F8FD228-96ED-CC43-ABFC-0DC791DDBB18}" presName="rootText1" presStyleLbl="node0" presStyleIdx="0" presStyleCnt="1">
        <dgm:presLayoutVars>
          <dgm:chPref val="3"/>
        </dgm:presLayoutVars>
      </dgm:prSet>
      <dgm:spPr/>
    </dgm:pt>
    <dgm:pt modelId="{E3BD70D9-045F-484A-94C1-6C672BBCEE5F}" type="pres">
      <dgm:prSet presAssocID="{4F8FD228-96ED-CC43-ABFC-0DC791DDBB18}" presName="rootConnector1" presStyleLbl="node1" presStyleIdx="0" presStyleCnt="0"/>
      <dgm:spPr/>
    </dgm:pt>
    <dgm:pt modelId="{FE17DD86-D7A4-004A-9DBA-A367DCFFDF80}" type="pres">
      <dgm:prSet presAssocID="{4F8FD228-96ED-CC43-ABFC-0DC791DDBB18}" presName="hierChild2" presStyleCnt="0"/>
      <dgm:spPr/>
    </dgm:pt>
    <dgm:pt modelId="{3FAF22D7-30E4-FB4F-8853-CC9120944422}" type="pres">
      <dgm:prSet presAssocID="{6509E09F-0777-C942-ACAC-44816E50B5AB}" presName="Name37" presStyleLbl="parChTrans1D2" presStyleIdx="0" presStyleCnt="3"/>
      <dgm:spPr/>
    </dgm:pt>
    <dgm:pt modelId="{3200F640-E73B-3E45-B40A-7659EF7360BB}" type="pres">
      <dgm:prSet presAssocID="{AE0791FA-4557-0A4F-AD49-96228D295F3F}" presName="hierRoot2" presStyleCnt="0">
        <dgm:presLayoutVars>
          <dgm:hierBranch val="init"/>
        </dgm:presLayoutVars>
      </dgm:prSet>
      <dgm:spPr/>
    </dgm:pt>
    <dgm:pt modelId="{75984FDA-DED6-DB4E-A508-5B0611C8EB56}" type="pres">
      <dgm:prSet presAssocID="{AE0791FA-4557-0A4F-AD49-96228D295F3F}" presName="rootComposite" presStyleCnt="0"/>
      <dgm:spPr/>
    </dgm:pt>
    <dgm:pt modelId="{B35DDE76-9B32-2F45-9BC6-078036D56AD2}" type="pres">
      <dgm:prSet presAssocID="{AE0791FA-4557-0A4F-AD49-96228D295F3F}" presName="rootText" presStyleLbl="node2" presStyleIdx="0" presStyleCnt="3">
        <dgm:presLayoutVars>
          <dgm:chPref val="3"/>
        </dgm:presLayoutVars>
      </dgm:prSet>
      <dgm:spPr/>
    </dgm:pt>
    <dgm:pt modelId="{48FD4258-8637-4C4A-A934-902DC2A2EA13}" type="pres">
      <dgm:prSet presAssocID="{AE0791FA-4557-0A4F-AD49-96228D295F3F}" presName="rootConnector" presStyleLbl="node2" presStyleIdx="0" presStyleCnt="3"/>
      <dgm:spPr/>
    </dgm:pt>
    <dgm:pt modelId="{D351F53C-8D11-044A-BF91-84E65241F0F1}" type="pres">
      <dgm:prSet presAssocID="{AE0791FA-4557-0A4F-AD49-96228D295F3F}" presName="hierChild4" presStyleCnt="0"/>
      <dgm:spPr/>
    </dgm:pt>
    <dgm:pt modelId="{40FA5A94-4243-5043-B7A0-900CE3EE9AB8}" type="pres">
      <dgm:prSet presAssocID="{AE0791FA-4557-0A4F-AD49-96228D295F3F}" presName="hierChild5" presStyleCnt="0"/>
      <dgm:spPr/>
    </dgm:pt>
    <dgm:pt modelId="{1CDD759D-114B-9940-8A8E-6CEBE3B6F068}" type="pres">
      <dgm:prSet presAssocID="{AC3B27E5-0CC2-B541-BC9C-78B973A474A2}" presName="Name37" presStyleLbl="parChTrans1D2" presStyleIdx="1" presStyleCnt="3"/>
      <dgm:spPr/>
    </dgm:pt>
    <dgm:pt modelId="{77DD29EE-B9F6-E940-9A77-60DA1E29ACF1}" type="pres">
      <dgm:prSet presAssocID="{E0C1B3B9-8175-EC48-BDA8-0A9992110F36}" presName="hierRoot2" presStyleCnt="0">
        <dgm:presLayoutVars>
          <dgm:hierBranch val="init"/>
        </dgm:presLayoutVars>
      </dgm:prSet>
      <dgm:spPr/>
    </dgm:pt>
    <dgm:pt modelId="{E041C18B-128D-8440-83B7-49E0B0ACAF12}" type="pres">
      <dgm:prSet presAssocID="{E0C1B3B9-8175-EC48-BDA8-0A9992110F36}" presName="rootComposite" presStyleCnt="0"/>
      <dgm:spPr/>
    </dgm:pt>
    <dgm:pt modelId="{48295A66-64A9-084B-88D6-CB6C2B5BADA8}" type="pres">
      <dgm:prSet presAssocID="{E0C1B3B9-8175-EC48-BDA8-0A9992110F36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8B9A8D8B-FDDA-C149-83D9-A622C2261CE5}" type="pres">
      <dgm:prSet presAssocID="{E0C1B3B9-8175-EC48-BDA8-0A9992110F36}" presName="rootConnector" presStyleLbl="node2" presStyleIdx="1" presStyleCnt="3"/>
      <dgm:spPr/>
    </dgm:pt>
    <dgm:pt modelId="{0446AF22-5A5A-4C48-9122-36401CEF12BA}" type="pres">
      <dgm:prSet presAssocID="{E0C1B3B9-8175-EC48-BDA8-0A9992110F36}" presName="hierChild4" presStyleCnt="0"/>
      <dgm:spPr/>
    </dgm:pt>
    <dgm:pt modelId="{C1F28E44-A9FD-CA48-B10F-63BFA9C087DD}" type="pres">
      <dgm:prSet presAssocID="{E0C1B3B9-8175-EC48-BDA8-0A9992110F36}" presName="hierChild5" presStyleCnt="0"/>
      <dgm:spPr/>
    </dgm:pt>
    <dgm:pt modelId="{8F92D250-0D02-E849-91AD-A50D8DC2FAFE}" type="pres">
      <dgm:prSet presAssocID="{BC202E3E-28AE-2D4F-899E-6F7D69A52270}" presName="Name37" presStyleLbl="parChTrans1D2" presStyleIdx="2" presStyleCnt="3"/>
      <dgm:spPr/>
    </dgm:pt>
    <dgm:pt modelId="{B2D50679-E82A-574F-9F63-3AE1A760C813}" type="pres">
      <dgm:prSet presAssocID="{4ABFDEE9-6635-4641-B209-E297E8D99E84}" presName="hierRoot2" presStyleCnt="0">
        <dgm:presLayoutVars>
          <dgm:hierBranch val="init"/>
        </dgm:presLayoutVars>
      </dgm:prSet>
      <dgm:spPr/>
    </dgm:pt>
    <dgm:pt modelId="{8A9D4A2C-8723-A542-9FF2-DE8CB7B5C81E}" type="pres">
      <dgm:prSet presAssocID="{4ABFDEE9-6635-4641-B209-E297E8D99E84}" presName="rootComposite" presStyleCnt="0"/>
      <dgm:spPr/>
    </dgm:pt>
    <dgm:pt modelId="{A5A1C2FE-9BD6-7F43-99C3-5AAFCD7F06CA}" type="pres">
      <dgm:prSet presAssocID="{4ABFDEE9-6635-4641-B209-E297E8D99E8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tr-TR"/>
        </a:p>
      </dgm:t>
    </dgm:pt>
    <dgm:pt modelId="{37DBAE58-67FB-C540-A713-196300E81463}" type="pres">
      <dgm:prSet presAssocID="{4ABFDEE9-6635-4641-B209-E297E8D99E84}" presName="rootConnector" presStyleLbl="node2" presStyleIdx="2" presStyleCnt="3"/>
      <dgm:spPr/>
    </dgm:pt>
    <dgm:pt modelId="{E197E84F-EA17-A84C-ABC8-55E055D51224}" type="pres">
      <dgm:prSet presAssocID="{4ABFDEE9-6635-4641-B209-E297E8D99E84}" presName="hierChild4" presStyleCnt="0"/>
      <dgm:spPr/>
    </dgm:pt>
    <dgm:pt modelId="{3875C7C7-929E-B842-AADB-7EA6C9979476}" type="pres">
      <dgm:prSet presAssocID="{4ABFDEE9-6635-4641-B209-E297E8D99E84}" presName="hierChild5" presStyleCnt="0"/>
      <dgm:spPr/>
    </dgm:pt>
    <dgm:pt modelId="{A325DE07-E75A-054E-B243-4FC892801215}" type="pres">
      <dgm:prSet presAssocID="{4F8FD228-96ED-CC43-ABFC-0DC791DDBB18}" presName="hierChild3" presStyleCnt="0"/>
      <dgm:spPr/>
    </dgm:pt>
  </dgm:ptLst>
  <dgm:cxnLst>
    <dgm:cxn modelId="{1D182614-1FFE-4E44-920A-E162F77E66CF}" srcId="{4F8FD228-96ED-CC43-ABFC-0DC791DDBB18}" destId="{E0C1B3B9-8175-EC48-BDA8-0A9992110F36}" srcOrd="1" destOrd="0" parTransId="{AC3B27E5-0CC2-B541-BC9C-78B973A474A2}" sibTransId="{A8A59FF5-A8B9-3C4E-9A0C-2DB3469683C4}"/>
    <dgm:cxn modelId="{94BEBCA4-ACF2-4E46-B05A-11EBAADF902F}" type="presOf" srcId="{8FD5599E-59A0-D444-8E9D-A7050774D670}" destId="{B3BA81E8-F815-BC46-A89E-01CD568F3A84}" srcOrd="0" destOrd="0" presId="urn:microsoft.com/office/officeart/2005/8/layout/orgChart1"/>
    <dgm:cxn modelId="{91886651-2728-264B-B5E4-21830A702D5B}" type="presOf" srcId="{4ABFDEE9-6635-4641-B209-E297E8D99E84}" destId="{A5A1C2FE-9BD6-7F43-99C3-5AAFCD7F06CA}" srcOrd="0" destOrd="0" presId="urn:microsoft.com/office/officeart/2005/8/layout/orgChart1"/>
    <dgm:cxn modelId="{A3966758-616D-374D-8F27-7DFE7F8D812B}" type="presOf" srcId="{6509E09F-0777-C942-ACAC-44816E50B5AB}" destId="{3FAF22D7-30E4-FB4F-8853-CC9120944422}" srcOrd="0" destOrd="0" presId="urn:microsoft.com/office/officeart/2005/8/layout/orgChart1"/>
    <dgm:cxn modelId="{0E04ADC4-5997-A940-9B70-47CFA61C8F8E}" srcId="{8FD5599E-59A0-D444-8E9D-A7050774D670}" destId="{4F8FD228-96ED-CC43-ABFC-0DC791DDBB18}" srcOrd="0" destOrd="0" parTransId="{1B06B804-DE84-034B-B52F-EF252DB30EF6}" sibTransId="{A7D6B3E4-77E9-B54C-BF71-27ED27A5230E}"/>
    <dgm:cxn modelId="{7129D50B-ABDC-D441-AB9F-69DE33F7B3B0}" type="presOf" srcId="{AE0791FA-4557-0A4F-AD49-96228D295F3F}" destId="{B35DDE76-9B32-2F45-9BC6-078036D56AD2}" srcOrd="0" destOrd="0" presId="urn:microsoft.com/office/officeart/2005/8/layout/orgChart1"/>
    <dgm:cxn modelId="{9F67EC95-F403-234D-9C1F-B39B5E9EDDC5}" type="presOf" srcId="{BC202E3E-28AE-2D4F-899E-6F7D69A52270}" destId="{8F92D250-0D02-E849-91AD-A50D8DC2FAFE}" srcOrd="0" destOrd="0" presId="urn:microsoft.com/office/officeart/2005/8/layout/orgChart1"/>
    <dgm:cxn modelId="{8A824299-6BDE-C14D-9306-888E86DD3F23}" type="presOf" srcId="{4F8FD228-96ED-CC43-ABFC-0DC791DDBB18}" destId="{E3BD70D9-045F-484A-94C1-6C672BBCEE5F}" srcOrd="1" destOrd="0" presId="urn:microsoft.com/office/officeart/2005/8/layout/orgChart1"/>
    <dgm:cxn modelId="{0F50BE31-EAB6-8E42-B632-0D0474D0055A}" srcId="{4F8FD228-96ED-CC43-ABFC-0DC791DDBB18}" destId="{AE0791FA-4557-0A4F-AD49-96228D295F3F}" srcOrd="0" destOrd="0" parTransId="{6509E09F-0777-C942-ACAC-44816E50B5AB}" sibTransId="{71FE0FF5-32E0-9C46-9165-218B59B8E4D6}"/>
    <dgm:cxn modelId="{ACEB6C70-D415-BC43-9E9F-7F93E1CE4CB7}" type="presOf" srcId="{AE0791FA-4557-0A4F-AD49-96228D295F3F}" destId="{48FD4258-8637-4C4A-A934-902DC2A2EA13}" srcOrd="1" destOrd="0" presId="urn:microsoft.com/office/officeart/2005/8/layout/orgChart1"/>
    <dgm:cxn modelId="{964E243A-5DC5-AB47-BA4C-68D4D71E410A}" type="presOf" srcId="{4F8FD228-96ED-CC43-ABFC-0DC791DDBB18}" destId="{C8183D0A-1EB8-1041-8ED4-92B3639F7188}" srcOrd="0" destOrd="0" presId="urn:microsoft.com/office/officeart/2005/8/layout/orgChart1"/>
    <dgm:cxn modelId="{23F07A87-1E1C-714D-87C9-D90857D78C07}" srcId="{4F8FD228-96ED-CC43-ABFC-0DC791DDBB18}" destId="{4ABFDEE9-6635-4641-B209-E297E8D99E84}" srcOrd="2" destOrd="0" parTransId="{BC202E3E-28AE-2D4F-899E-6F7D69A52270}" sibTransId="{E1848798-85F7-D245-93EC-D717A4867797}"/>
    <dgm:cxn modelId="{F550A16A-6A3A-7842-B849-1D9BFD75CAF1}" type="presOf" srcId="{4ABFDEE9-6635-4641-B209-E297E8D99E84}" destId="{37DBAE58-67FB-C540-A713-196300E81463}" srcOrd="1" destOrd="0" presId="urn:microsoft.com/office/officeart/2005/8/layout/orgChart1"/>
    <dgm:cxn modelId="{D893712D-432D-994B-BF3B-CE805EBFFB6E}" type="presOf" srcId="{E0C1B3B9-8175-EC48-BDA8-0A9992110F36}" destId="{48295A66-64A9-084B-88D6-CB6C2B5BADA8}" srcOrd="0" destOrd="0" presId="urn:microsoft.com/office/officeart/2005/8/layout/orgChart1"/>
    <dgm:cxn modelId="{8CF32C68-1320-DE47-A6DD-2B8FA7FFF037}" type="presOf" srcId="{E0C1B3B9-8175-EC48-BDA8-0A9992110F36}" destId="{8B9A8D8B-FDDA-C149-83D9-A622C2261CE5}" srcOrd="1" destOrd="0" presId="urn:microsoft.com/office/officeart/2005/8/layout/orgChart1"/>
    <dgm:cxn modelId="{E1B1DEDB-F937-B64F-A2A5-0174421AB7CF}" type="presOf" srcId="{AC3B27E5-0CC2-B541-BC9C-78B973A474A2}" destId="{1CDD759D-114B-9940-8A8E-6CEBE3B6F068}" srcOrd="0" destOrd="0" presId="urn:microsoft.com/office/officeart/2005/8/layout/orgChart1"/>
    <dgm:cxn modelId="{F869665F-EF30-9F40-9A4C-9CEFC9163570}" type="presParOf" srcId="{B3BA81E8-F815-BC46-A89E-01CD568F3A84}" destId="{51DF856C-600C-3D44-A877-547F5330F120}" srcOrd="0" destOrd="0" presId="urn:microsoft.com/office/officeart/2005/8/layout/orgChart1"/>
    <dgm:cxn modelId="{E0B6C62C-DB97-C043-BD9E-9A0A5FB01829}" type="presParOf" srcId="{51DF856C-600C-3D44-A877-547F5330F120}" destId="{CECED00F-403B-5446-9D45-E648B4880FAC}" srcOrd="0" destOrd="0" presId="urn:microsoft.com/office/officeart/2005/8/layout/orgChart1"/>
    <dgm:cxn modelId="{2E897462-9364-104F-A1BB-13B7CFA2A6EF}" type="presParOf" srcId="{CECED00F-403B-5446-9D45-E648B4880FAC}" destId="{C8183D0A-1EB8-1041-8ED4-92B3639F7188}" srcOrd="0" destOrd="0" presId="urn:microsoft.com/office/officeart/2005/8/layout/orgChart1"/>
    <dgm:cxn modelId="{DC0F6F71-0904-6D45-BFE6-A4C5587914CD}" type="presParOf" srcId="{CECED00F-403B-5446-9D45-E648B4880FAC}" destId="{E3BD70D9-045F-484A-94C1-6C672BBCEE5F}" srcOrd="1" destOrd="0" presId="urn:microsoft.com/office/officeart/2005/8/layout/orgChart1"/>
    <dgm:cxn modelId="{47F721D7-B4FA-FF43-ADC7-4A7DFA9FA434}" type="presParOf" srcId="{51DF856C-600C-3D44-A877-547F5330F120}" destId="{FE17DD86-D7A4-004A-9DBA-A367DCFFDF80}" srcOrd="1" destOrd="0" presId="urn:microsoft.com/office/officeart/2005/8/layout/orgChart1"/>
    <dgm:cxn modelId="{D2D59AF2-D153-8B44-892C-33CE0B0253B5}" type="presParOf" srcId="{FE17DD86-D7A4-004A-9DBA-A367DCFFDF80}" destId="{3FAF22D7-30E4-FB4F-8853-CC9120944422}" srcOrd="0" destOrd="0" presId="urn:microsoft.com/office/officeart/2005/8/layout/orgChart1"/>
    <dgm:cxn modelId="{F60C4286-421B-424A-81AF-72084F86ACDE}" type="presParOf" srcId="{FE17DD86-D7A4-004A-9DBA-A367DCFFDF80}" destId="{3200F640-E73B-3E45-B40A-7659EF7360BB}" srcOrd="1" destOrd="0" presId="urn:microsoft.com/office/officeart/2005/8/layout/orgChart1"/>
    <dgm:cxn modelId="{242ACCD8-0447-1D4A-989E-59D4FE4EAC17}" type="presParOf" srcId="{3200F640-E73B-3E45-B40A-7659EF7360BB}" destId="{75984FDA-DED6-DB4E-A508-5B0611C8EB56}" srcOrd="0" destOrd="0" presId="urn:microsoft.com/office/officeart/2005/8/layout/orgChart1"/>
    <dgm:cxn modelId="{2DE862B4-B18A-F041-8987-21C94DB40749}" type="presParOf" srcId="{75984FDA-DED6-DB4E-A508-5B0611C8EB56}" destId="{B35DDE76-9B32-2F45-9BC6-078036D56AD2}" srcOrd="0" destOrd="0" presId="urn:microsoft.com/office/officeart/2005/8/layout/orgChart1"/>
    <dgm:cxn modelId="{BF3C4A3A-C17D-5043-A206-45F0482746F3}" type="presParOf" srcId="{75984FDA-DED6-DB4E-A508-5B0611C8EB56}" destId="{48FD4258-8637-4C4A-A934-902DC2A2EA13}" srcOrd="1" destOrd="0" presId="urn:microsoft.com/office/officeart/2005/8/layout/orgChart1"/>
    <dgm:cxn modelId="{326B88A5-BDFB-9E4D-87C0-7123425647EE}" type="presParOf" srcId="{3200F640-E73B-3E45-B40A-7659EF7360BB}" destId="{D351F53C-8D11-044A-BF91-84E65241F0F1}" srcOrd="1" destOrd="0" presId="urn:microsoft.com/office/officeart/2005/8/layout/orgChart1"/>
    <dgm:cxn modelId="{3A7E40FE-44D1-9040-8F5A-1B5C4506E80A}" type="presParOf" srcId="{3200F640-E73B-3E45-B40A-7659EF7360BB}" destId="{40FA5A94-4243-5043-B7A0-900CE3EE9AB8}" srcOrd="2" destOrd="0" presId="urn:microsoft.com/office/officeart/2005/8/layout/orgChart1"/>
    <dgm:cxn modelId="{3D6D139D-89F7-844C-8F97-A5BDCA5FE600}" type="presParOf" srcId="{FE17DD86-D7A4-004A-9DBA-A367DCFFDF80}" destId="{1CDD759D-114B-9940-8A8E-6CEBE3B6F068}" srcOrd="2" destOrd="0" presId="urn:microsoft.com/office/officeart/2005/8/layout/orgChart1"/>
    <dgm:cxn modelId="{748D6502-D19A-4340-9707-0E70520B8FEE}" type="presParOf" srcId="{FE17DD86-D7A4-004A-9DBA-A367DCFFDF80}" destId="{77DD29EE-B9F6-E940-9A77-60DA1E29ACF1}" srcOrd="3" destOrd="0" presId="urn:microsoft.com/office/officeart/2005/8/layout/orgChart1"/>
    <dgm:cxn modelId="{06021979-1525-E748-9C7C-47DF3ACCE211}" type="presParOf" srcId="{77DD29EE-B9F6-E940-9A77-60DA1E29ACF1}" destId="{E041C18B-128D-8440-83B7-49E0B0ACAF12}" srcOrd="0" destOrd="0" presId="urn:microsoft.com/office/officeart/2005/8/layout/orgChart1"/>
    <dgm:cxn modelId="{51C6FE7A-4AA0-2844-B1E5-B382D0A9F18A}" type="presParOf" srcId="{E041C18B-128D-8440-83B7-49E0B0ACAF12}" destId="{48295A66-64A9-084B-88D6-CB6C2B5BADA8}" srcOrd="0" destOrd="0" presId="urn:microsoft.com/office/officeart/2005/8/layout/orgChart1"/>
    <dgm:cxn modelId="{1A5F72F8-0E14-9841-90CF-00BEBD7319E7}" type="presParOf" srcId="{E041C18B-128D-8440-83B7-49E0B0ACAF12}" destId="{8B9A8D8B-FDDA-C149-83D9-A622C2261CE5}" srcOrd="1" destOrd="0" presId="urn:microsoft.com/office/officeart/2005/8/layout/orgChart1"/>
    <dgm:cxn modelId="{7E1A25FD-DB24-6B48-A45C-3D5B209A551E}" type="presParOf" srcId="{77DD29EE-B9F6-E940-9A77-60DA1E29ACF1}" destId="{0446AF22-5A5A-4C48-9122-36401CEF12BA}" srcOrd="1" destOrd="0" presId="urn:microsoft.com/office/officeart/2005/8/layout/orgChart1"/>
    <dgm:cxn modelId="{5856FCFD-3E5F-074E-AC89-3DB40FD802BE}" type="presParOf" srcId="{77DD29EE-B9F6-E940-9A77-60DA1E29ACF1}" destId="{C1F28E44-A9FD-CA48-B10F-63BFA9C087DD}" srcOrd="2" destOrd="0" presId="urn:microsoft.com/office/officeart/2005/8/layout/orgChart1"/>
    <dgm:cxn modelId="{79325179-F10A-2542-BA93-878907792DDC}" type="presParOf" srcId="{FE17DD86-D7A4-004A-9DBA-A367DCFFDF80}" destId="{8F92D250-0D02-E849-91AD-A50D8DC2FAFE}" srcOrd="4" destOrd="0" presId="urn:microsoft.com/office/officeart/2005/8/layout/orgChart1"/>
    <dgm:cxn modelId="{2F1CBEA1-63B6-994E-BDE9-98FA354EB564}" type="presParOf" srcId="{FE17DD86-D7A4-004A-9DBA-A367DCFFDF80}" destId="{B2D50679-E82A-574F-9F63-3AE1A760C813}" srcOrd="5" destOrd="0" presId="urn:microsoft.com/office/officeart/2005/8/layout/orgChart1"/>
    <dgm:cxn modelId="{E62C80BD-E07A-4D4E-99D0-9F1CAB58EF80}" type="presParOf" srcId="{B2D50679-E82A-574F-9F63-3AE1A760C813}" destId="{8A9D4A2C-8723-A542-9FF2-DE8CB7B5C81E}" srcOrd="0" destOrd="0" presId="urn:microsoft.com/office/officeart/2005/8/layout/orgChart1"/>
    <dgm:cxn modelId="{6B2D5DAE-4960-9B4C-A93B-E2B523B0D45B}" type="presParOf" srcId="{8A9D4A2C-8723-A542-9FF2-DE8CB7B5C81E}" destId="{A5A1C2FE-9BD6-7F43-99C3-5AAFCD7F06CA}" srcOrd="0" destOrd="0" presId="urn:microsoft.com/office/officeart/2005/8/layout/orgChart1"/>
    <dgm:cxn modelId="{4DBE1CEE-FC51-7F47-A722-36D82ADCFE0D}" type="presParOf" srcId="{8A9D4A2C-8723-A542-9FF2-DE8CB7B5C81E}" destId="{37DBAE58-67FB-C540-A713-196300E81463}" srcOrd="1" destOrd="0" presId="urn:microsoft.com/office/officeart/2005/8/layout/orgChart1"/>
    <dgm:cxn modelId="{BE5D2C57-7152-3B45-9627-188AD1FE1D06}" type="presParOf" srcId="{B2D50679-E82A-574F-9F63-3AE1A760C813}" destId="{E197E84F-EA17-A84C-ABC8-55E055D51224}" srcOrd="1" destOrd="0" presId="urn:microsoft.com/office/officeart/2005/8/layout/orgChart1"/>
    <dgm:cxn modelId="{9C9904DD-012D-3E45-86C2-1A5710425BF7}" type="presParOf" srcId="{B2D50679-E82A-574F-9F63-3AE1A760C813}" destId="{3875C7C7-929E-B842-AADB-7EA6C9979476}" srcOrd="2" destOrd="0" presId="urn:microsoft.com/office/officeart/2005/8/layout/orgChart1"/>
    <dgm:cxn modelId="{98914EEF-BC36-B249-BD38-AC09AAB3371F}" type="presParOf" srcId="{51DF856C-600C-3D44-A877-547F5330F120}" destId="{A325DE07-E75A-054E-B243-4FC892801215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92D250-0D02-E849-91AD-A50D8DC2FAFE}">
      <dsp:nvSpPr>
        <dsp:cNvPr id="0" name=""/>
        <dsp:cNvSpPr/>
      </dsp:nvSpPr>
      <dsp:spPr>
        <a:xfrm>
          <a:off x="5257800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2804"/>
              </a:lnTo>
              <a:lnTo>
                <a:pt x="3719932" y="322804"/>
              </a:lnTo>
              <a:lnTo>
                <a:pt x="3719932" y="64560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DD759D-114B-9940-8A8E-6CEBE3B6F068}">
      <dsp:nvSpPr>
        <dsp:cNvPr id="0" name=""/>
        <dsp:cNvSpPr/>
      </dsp:nvSpPr>
      <dsp:spPr>
        <a:xfrm>
          <a:off x="5212080" y="1852864"/>
          <a:ext cx="91440" cy="64560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64560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AF22D7-30E4-FB4F-8853-CC9120944422}">
      <dsp:nvSpPr>
        <dsp:cNvPr id="0" name=""/>
        <dsp:cNvSpPr/>
      </dsp:nvSpPr>
      <dsp:spPr>
        <a:xfrm>
          <a:off x="1537867" y="1852864"/>
          <a:ext cx="3719932" cy="645608"/>
        </a:xfrm>
        <a:custGeom>
          <a:avLst/>
          <a:gdLst/>
          <a:ahLst/>
          <a:cxnLst/>
          <a:rect l="0" t="0" r="0" b="0"/>
          <a:pathLst>
            <a:path>
              <a:moveTo>
                <a:pt x="3719932" y="0"/>
              </a:moveTo>
              <a:lnTo>
                <a:pt x="3719932" y="322804"/>
              </a:lnTo>
              <a:lnTo>
                <a:pt x="0" y="322804"/>
              </a:lnTo>
              <a:lnTo>
                <a:pt x="0" y="645608"/>
              </a:lnTo>
            </a:path>
          </a:pathLst>
        </a:custGeom>
        <a:noFill/>
        <a:ln w="63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183D0A-1EB8-1041-8ED4-92B3639F7188}">
      <dsp:nvSpPr>
        <dsp:cNvPr id="0" name=""/>
        <dsp:cNvSpPr/>
      </dsp:nvSpPr>
      <dsp:spPr>
        <a:xfrm>
          <a:off x="3720638" y="315702"/>
          <a:ext cx="3074323" cy="1537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KDV</a:t>
          </a:r>
          <a:endParaRPr lang="tr-TR" sz="4100" kern="1200" dirty="0"/>
        </a:p>
      </dsp:txBody>
      <dsp:txXfrm>
        <a:off x="3720638" y="315702"/>
        <a:ext cx="3074323" cy="1537161"/>
      </dsp:txXfrm>
    </dsp:sp>
    <dsp:sp modelId="{B35DDE76-9B32-2F45-9BC6-078036D56AD2}">
      <dsp:nvSpPr>
        <dsp:cNvPr id="0" name=""/>
        <dsp:cNvSpPr/>
      </dsp:nvSpPr>
      <dsp:spPr>
        <a:xfrm>
          <a:off x="706" y="2498473"/>
          <a:ext cx="3074323" cy="1537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Gelir tipi KDV</a:t>
          </a:r>
          <a:endParaRPr lang="tr-TR" sz="4100" kern="1200" dirty="0"/>
        </a:p>
      </dsp:txBody>
      <dsp:txXfrm>
        <a:off x="706" y="2498473"/>
        <a:ext cx="3074323" cy="1537161"/>
      </dsp:txXfrm>
    </dsp:sp>
    <dsp:sp modelId="{48295A66-64A9-084B-88D6-CB6C2B5BADA8}">
      <dsp:nvSpPr>
        <dsp:cNvPr id="0" name=""/>
        <dsp:cNvSpPr/>
      </dsp:nvSpPr>
      <dsp:spPr>
        <a:xfrm>
          <a:off x="3720638" y="2498473"/>
          <a:ext cx="3074323" cy="1537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Gayrisafi hasıla tipi KDV</a:t>
          </a:r>
          <a:endParaRPr lang="tr-TR" sz="4100" kern="1200" dirty="0"/>
        </a:p>
      </dsp:txBody>
      <dsp:txXfrm>
        <a:off x="3720638" y="2498473"/>
        <a:ext cx="3074323" cy="1537161"/>
      </dsp:txXfrm>
    </dsp:sp>
    <dsp:sp modelId="{A5A1C2FE-9BD6-7F43-99C3-5AAFCD7F06CA}">
      <dsp:nvSpPr>
        <dsp:cNvPr id="0" name=""/>
        <dsp:cNvSpPr/>
      </dsp:nvSpPr>
      <dsp:spPr>
        <a:xfrm>
          <a:off x="7440570" y="2498473"/>
          <a:ext cx="3074323" cy="153716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4100" kern="1200" dirty="0" smtClean="0"/>
            <a:t>Tüketim tipi KDV</a:t>
          </a:r>
          <a:endParaRPr lang="tr-TR" sz="4100" kern="1200" dirty="0"/>
        </a:p>
      </dsp:txBody>
      <dsp:txXfrm>
        <a:off x="7440570" y="2498473"/>
        <a:ext cx="3074323" cy="15371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501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3738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0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8146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307802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6237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0036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8006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323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15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tıklayın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313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stilini düzenlemek için tıklayın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49D45-B747-CD45-9B9D-CB610196BC9D}" type="datetimeFigureOut">
              <a:rPr lang="tr-TR" smtClean="0"/>
              <a:t>18.02.2018</a:t>
            </a:fld>
            <a:endParaRPr lang="tr-TR"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4C418E-4E94-1B4C-A905-EA171C6D43E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4973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000" dirty="0" smtClean="0"/>
              <a:t>KATMA DEĞER VERGİSİ</a:t>
            </a:r>
            <a:endParaRPr lang="tr-TR" sz="4000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sz="2800" dirty="0" smtClean="0"/>
          </a:p>
          <a:p>
            <a:r>
              <a:rPr lang="tr-TR" sz="2800" dirty="0" smtClean="0"/>
              <a:t>YRD. DOÇ. DR. EDA ÖZDİLER KÜÇÜK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0576529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071974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441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3200" dirty="0" smtClean="0"/>
              <a:t>KDVK m. 1 uyarınca </a:t>
            </a:r>
            <a:r>
              <a:rPr lang="tr-TR" sz="3200" dirty="0" err="1" smtClean="0"/>
              <a:t>Tu</a:t>
            </a:r>
            <a:r>
              <a:rPr lang="tr-TR" sz="3200" dirty="0" err="1"/>
              <a:t>̈rkiye'de</a:t>
            </a:r>
            <a:r>
              <a:rPr lang="tr-TR" sz="3200" dirty="0"/>
              <a:t> yapılan </a:t>
            </a:r>
            <a:r>
              <a:rPr lang="tr-TR" sz="3200" dirty="0" err="1"/>
              <a:t>aşağıdaki</a:t>
            </a:r>
            <a:r>
              <a:rPr lang="tr-TR" sz="3200" dirty="0"/>
              <a:t> </a:t>
            </a:r>
            <a:r>
              <a:rPr lang="tr-TR" sz="3200" dirty="0" err="1"/>
              <a:t>işlemler</a:t>
            </a:r>
            <a:r>
              <a:rPr lang="tr-TR" sz="3200" dirty="0"/>
              <a:t> katma </a:t>
            </a:r>
            <a:r>
              <a:rPr lang="tr-TR" sz="3200" dirty="0" err="1"/>
              <a:t>değer</a:t>
            </a:r>
            <a:r>
              <a:rPr lang="tr-TR" sz="3200" dirty="0"/>
              <a:t> vergisine tabidir:</a:t>
            </a:r>
            <a:br>
              <a:rPr lang="tr-TR" sz="3200" dirty="0"/>
            </a:br>
            <a:r>
              <a:rPr lang="tr-TR" sz="3200" dirty="0"/>
              <a:t>1. Ticari, sınai, zirai faaliyet ve serbest meslek faaliyeti </a:t>
            </a:r>
            <a:r>
              <a:rPr lang="tr-TR" sz="3200" dirty="0" err="1"/>
              <a:t>çerçevesinde</a:t>
            </a:r>
            <a:r>
              <a:rPr lang="tr-TR" sz="3200" dirty="0"/>
              <a:t> yapılan teslim ve hizmetler,</a:t>
            </a:r>
            <a:br>
              <a:rPr lang="tr-TR" sz="3200" dirty="0"/>
            </a:br>
            <a:r>
              <a:rPr lang="tr-TR" sz="3200" dirty="0"/>
              <a:t>2. Her </a:t>
            </a:r>
            <a:r>
              <a:rPr lang="tr-TR" sz="3200" dirty="0" err="1"/>
              <a:t>türlu</a:t>
            </a:r>
            <a:r>
              <a:rPr lang="tr-TR" sz="3200" dirty="0"/>
              <a:t>̈ mal ve hizmet </a:t>
            </a:r>
            <a:r>
              <a:rPr lang="tr-TR" sz="3200" dirty="0" smtClean="0"/>
              <a:t>ithalatı,</a:t>
            </a:r>
          </a:p>
          <a:p>
            <a:r>
              <a:rPr lang="tr-TR" sz="3200" dirty="0" smtClean="0"/>
              <a:t>3. </a:t>
            </a:r>
            <a:r>
              <a:rPr lang="tr-TR" sz="3200" dirty="0" err="1" smtClean="0"/>
              <a:t>Dig</a:t>
            </a:r>
            <a:r>
              <a:rPr lang="tr-TR" sz="3200" dirty="0" err="1"/>
              <a:t>̆er</a:t>
            </a:r>
            <a:r>
              <a:rPr lang="tr-TR" sz="3200" dirty="0"/>
              <a:t> faaliyetlerden </a:t>
            </a:r>
            <a:r>
              <a:rPr lang="tr-TR" sz="3200" dirty="0" err="1"/>
              <a:t>doğan</a:t>
            </a:r>
            <a:r>
              <a:rPr lang="tr-TR" sz="3200" dirty="0"/>
              <a:t> teslim ve </a:t>
            </a:r>
            <a:r>
              <a:rPr lang="tr-TR" sz="3200" dirty="0" smtClean="0"/>
              <a:t>hizmetler.</a:t>
            </a:r>
            <a:r>
              <a:rPr lang="tr-TR" sz="3200" dirty="0"/>
              <a:t/>
            </a:r>
            <a:br>
              <a:rPr lang="tr-TR" sz="3200" dirty="0"/>
            </a:br>
            <a:endParaRPr lang="tr-TR" sz="3200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61766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 ve katma </a:t>
            </a:r>
            <a:r>
              <a:rPr lang="tr-TR" dirty="0" err="1"/>
              <a:t>bütçeli</a:t>
            </a:r>
            <a:r>
              <a:rPr lang="tr-TR" dirty="0"/>
              <a:t> idarelere, il </a:t>
            </a:r>
            <a:r>
              <a:rPr lang="tr-TR" dirty="0" err="1"/>
              <a:t>özel</a:t>
            </a:r>
            <a:r>
              <a:rPr lang="tr-TR" dirty="0"/>
              <a:t> idarelerine, belediyeler ve </a:t>
            </a:r>
            <a:r>
              <a:rPr lang="tr-TR" dirty="0" err="1"/>
              <a:t>köyler</a:t>
            </a:r>
            <a:r>
              <a:rPr lang="tr-TR" dirty="0"/>
              <a:t> ile bunların </a:t>
            </a:r>
            <a:r>
              <a:rPr lang="tr-TR" dirty="0" err="1"/>
              <a:t>teşkil</a:t>
            </a:r>
            <a:r>
              <a:rPr lang="tr-TR" dirty="0"/>
              <a:t> ettikleri birliklere, </a:t>
            </a:r>
            <a:endParaRPr lang="tr-TR" dirty="0" smtClean="0"/>
          </a:p>
          <a:p>
            <a:r>
              <a:rPr lang="tr-TR" dirty="0" err="1"/>
              <a:t>üniversitelere</a:t>
            </a:r>
            <a:r>
              <a:rPr lang="tr-TR" dirty="0"/>
              <a:t>, dernek ve vakıflara, her </a:t>
            </a:r>
            <a:r>
              <a:rPr lang="tr-TR" dirty="0" err="1"/>
              <a:t>türlu</a:t>
            </a:r>
            <a:r>
              <a:rPr lang="tr-TR" dirty="0"/>
              <a:t>̈ mesleki </a:t>
            </a:r>
            <a:r>
              <a:rPr lang="tr-TR" dirty="0" err="1"/>
              <a:t>kuruluşlara</a:t>
            </a:r>
            <a:r>
              <a:rPr lang="tr-TR" dirty="0"/>
              <a:t> ait veya tabi olan veyahut bunlar tarafından kurulan veya </a:t>
            </a:r>
            <a:r>
              <a:rPr lang="tr-TR" dirty="0" err="1"/>
              <a:t>işletilen</a:t>
            </a:r>
            <a:r>
              <a:rPr lang="tr-TR" dirty="0"/>
              <a:t> </a:t>
            </a:r>
            <a:r>
              <a:rPr lang="tr-TR" dirty="0" err="1"/>
              <a:t>müesseseler</a:t>
            </a:r>
            <a:r>
              <a:rPr lang="tr-TR" dirty="0"/>
              <a:t> ile </a:t>
            </a:r>
            <a:r>
              <a:rPr lang="tr-TR" dirty="0" err="1"/>
              <a:t>döner</a:t>
            </a:r>
            <a:r>
              <a:rPr lang="tr-TR" dirty="0"/>
              <a:t> sermayeli </a:t>
            </a:r>
            <a:r>
              <a:rPr lang="tr-TR" dirty="0" err="1"/>
              <a:t>kuruluşların</a:t>
            </a:r>
            <a:r>
              <a:rPr lang="tr-TR" dirty="0"/>
              <a:t> veya bunlara ait veya tabi </a:t>
            </a:r>
            <a:r>
              <a:rPr lang="tr-TR" dirty="0" err="1"/>
              <a:t>diğer</a:t>
            </a:r>
            <a:r>
              <a:rPr lang="tr-TR" dirty="0"/>
              <a:t> </a:t>
            </a:r>
            <a:r>
              <a:rPr lang="tr-TR" dirty="0" err="1"/>
              <a:t>müesseselerin</a:t>
            </a:r>
            <a:r>
              <a:rPr lang="tr-TR" dirty="0"/>
              <a:t> ticari, sınai, zirai ve mesleki nitelikteki teslim ve hizmetleri</a:t>
            </a:r>
            <a:r>
              <a:rPr lang="tr-TR" dirty="0" smtClean="0"/>
              <a:t>, KDV’ye tâbidir.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1215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Posta, telefon, telgraf, teleks ve bunlara benzer hizmetler ile radyo ve televizyon hizmetleri,</a:t>
            </a:r>
            <a:br>
              <a:rPr lang="tr-TR" dirty="0"/>
            </a:br>
            <a:r>
              <a:rPr lang="tr-TR" dirty="0" smtClean="0"/>
              <a:t>Her </a:t>
            </a:r>
            <a:r>
              <a:rPr lang="tr-TR" dirty="0" err="1"/>
              <a:t>türlu</a:t>
            </a:r>
            <a:r>
              <a:rPr lang="tr-TR" dirty="0"/>
              <a:t>̈ </a:t>
            </a:r>
            <a:r>
              <a:rPr lang="tr-TR" dirty="0" err="1"/>
              <a:t>şans</a:t>
            </a:r>
            <a:r>
              <a:rPr lang="tr-TR" dirty="0"/>
              <a:t> ve talih oyunlarının tertiplenmesi ve oynanması,</a:t>
            </a:r>
            <a:br>
              <a:rPr lang="tr-TR" dirty="0"/>
            </a:br>
            <a:r>
              <a:rPr lang="tr-TR" dirty="0" smtClean="0"/>
              <a:t>Profesyonel </a:t>
            </a:r>
            <a:r>
              <a:rPr lang="tr-TR" dirty="0" err="1"/>
              <a:t>sanatçıların</a:t>
            </a:r>
            <a:r>
              <a:rPr lang="tr-TR" dirty="0"/>
              <a:t> yer </a:t>
            </a:r>
            <a:r>
              <a:rPr lang="tr-TR" dirty="0" err="1"/>
              <a:t>aldığı</a:t>
            </a:r>
            <a:r>
              <a:rPr lang="tr-TR" dirty="0"/>
              <a:t> </a:t>
            </a:r>
            <a:r>
              <a:rPr lang="tr-TR" dirty="0" err="1"/>
              <a:t>gösteriler</a:t>
            </a:r>
            <a:r>
              <a:rPr lang="tr-TR" dirty="0"/>
              <a:t> ve konserler ile profesyonel sporcuların </a:t>
            </a:r>
            <a:r>
              <a:rPr lang="tr-TR" dirty="0" err="1"/>
              <a:t>katıldığı</a:t>
            </a:r>
            <a:r>
              <a:rPr lang="tr-TR" dirty="0"/>
              <a:t> sportif </a:t>
            </a:r>
            <a:r>
              <a:rPr lang="tr-TR" dirty="0" smtClean="0"/>
              <a:t>faaliyetler, </a:t>
            </a:r>
            <a:r>
              <a:rPr lang="tr-TR" dirty="0" err="1" smtClean="0"/>
              <a:t>mac</a:t>
            </a:r>
            <a:r>
              <a:rPr lang="tr-TR" dirty="0" err="1"/>
              <a:t>̧lar</a:t>
            </a:r>
            <a:r>
              <a:rPr lang="tr-TR" dirty="0"/>
              <a:t>, </a:t>
            </a:r>
            <a:r>
              <a:rPr lang="tr-TR" dirty="0" err="1"/>
              <a:t>yarışlar</a:t>
            </a:r>
            <a:r>
              <a:rPr lang="tr-TR" dirty="0"/>
              <a:t> ve </a:t>
            </a:r>
            <a:r>
              <a:rPr lang="tr-TR" dirty="0" err="1"/>
              <a:t>yarışmalar</a:t>
            </a:r>
            <a:r>
              <a:rPr lang="tr-TR" dirty="0"/>
              <a:t> tertiplenmesi, </a:t>
            </a:r>
            <a:r>
              <a:rPr lang="tr-TR" dirty="0" err="1"/>
              <a:t>gö</a:t>
            </a:r>
            <a:r>
              <a:rPr lang="tr-TR" dirty="0" err="1" smtClean="0"/>
              <a:t>sterilmesi</a:t>
            </a:r>
            <a:r>
              <a:rPr lang="tr-TR" dirty="0" smtClean="0"/>
              <a:t>,</a:t>
            </a:r>
          </a:p>
          <a:p>
            <a:r>
              <a:rPr lang="tr-TR" dirty="0" err="1" smtClean="0"/>
              <a:t>Mu</a:t>
            </a:r>
            <a:r>
              <a:rPr lang="tr-TR" dirty="0" err="1"/>
              <a:t>̈zayede</a:t>
            </a:r>
            <a:r>
              <a:rPr lang="tr-TR" dirty="0"/>
              <a:t> mahallerinde ve </a:t>
            </a:r>
            <a:r>
              <a:rPr lang="tr-TR" dirty="0" err="1"/>
              <a:t>gümrük</a:t>
            </a:r>
            <a:r>
              <a:rPr lang="tr-TR" dirty="0"/>
              <a:t> depolarında yapılan </a:t>
            </a:r>
            <a:r>
              <a:rPr lang="tr-TR" dirty="0" err="1"/>
              <a:t>satışlar</a:t>
            </a:r>
            <a:r>
              <a:rPr lang="tr-TR" dirty="0"/>
              <a:t> </a:t>
            </a:r>
            <a:r>
              <a:rPr lang="tr-TR" dirty="0" err="1" smtClean="0"/>
              <a:t>ilu</a:t>
            </a:r>
            <a:r>
              <a:rPr lang="tr-TR" dirty="0" err="1"/>
              <a:t>̈rün</a:t>
            </a:r>
            <a:r>
              <a:rPr lang="tr-TR" dirty="0"/>
              <a:t> senetlerinin, senedin temsil </a:t>
            </a:r>
            <a:r>
              <a:rPr lang="tr-TR" dirty="0" err="1"/>
              <a:t>ettiği</a:t>
            </a:r>
            <a:r>
              <a:rPr lang="tr-TR" dirty="0"/>
              <a:t> </a:t>
            </a:r>
            <a:r>
              <a:rPr lang="tr-TR" dirty="0" err="1"/>
              <a:t>ürünu</a:t>
            </a:r>
            <a:r>
              <a:rPr lang="tr-TR" dirty="0"/>
              <a:t>̈ depodan </a:t>
            </a:r>
            <a:r>
              <a:rPr lang="tr-TR" dirty="0" err="1"/>
              <a:t>çekecek</a:t>
            </a:r>
            <a:r>
              <a:rPr lang="tr-TR" dirty="0"/>
              <a:t> olanlara teslimi, </a:t>
            </a:r>
            <a:endParaRPr lang="tr-TR" dirty="0" smtClean="0"/>
          </a:p>
          <a:p>
            <a:r>
              <a:rPr lang="tr-TR" dirty="0" smtClean="0"/>
              <a:t>Boru </a:t>
            </a:r>
            <a:r>
              <a:rPr lang="tr-TR" dirty="0"/>
              <a:t>hattı ile </a:t>
            </a:r>
            <a:r>
              <a:rPr lang="tr-TR" dirty="0" err="1"/>
              <a:t>hampetrol</a:t>
            </a:r>
            <a:r>
              <a:rPr lang="tr-TR" dirty="0"/>
              <a:t>, gaz ve bunların </a:t>
            </a:r>
            <a:r>
              <a:rPr lang="tr-TR" dirty="0" err="1"/>
              <a:t>ürünlerinin</a:t>
            </a:r>
            <a:r>
              <a:rPr lang="tr-TR" dirty="0"/>
              <a:t> </a:t>
            </a:r>
            <a:r>
              <a:rPr lang="tr-TR" dirty="0" err="1"/>
              <a:t>taşınmaları</a:t>
            </a:r>
            <a:r>
              <a:rPr lang="tr-TR" dirty="0"/>
              <a:t>,</a:t>
            </a:r>
            <a:br>
              <a:rPr lang="tr-TR" dirty="0"/>
            </a:br>
            <a:r>
              <a:rPr lang="tr-TR" dirty="0" smtClean="0"/>
              <a:t>Gelir </a:t>
            </a:r>
            <a:r>
              <a:rPr lang="tr-TR" dirty="0"/>
              <a:t>Vergisi Kanununun 70 inci maddesinde belirtilen mal ve hakların kiralanması </a:t>
            </a:r>
            <a:r>
              <a:rPr lang="tr-TR" dirty="0" err="1"/>
              <a:t>işlemleri</a:t>
            </a:r>
            <a:r>
              <a:rPr lang="tr-TR" dirty="0" smtClean="0"/>
              <a:t>, KDV’ye tâbidir.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7890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KDVK m. 2’ye göre teslim</a:t>
            </a:r>
            <a:r>
              <a:rPr lang="tr-TR" dirty="0"/>
              <a:t>, bir mal </a:t>
            </a:r>
            <a:r>
              <a:rPr lang="tr-TR" dirty="0" err="1"/>
              <a:t>üzerindeki</a:t>
            </a:r>
            <a:r>
              <a:rPr lang="tr-TR" dirty="0"/>
              <a:t> tasarruf hakkının malik veya onun adına hareket edenlerce, alıcıya veya adına hareket edenlere devredilmesidir. Bir malın alıcı veya onun adına hareket edenlerin </a:t>
            </a:r>
            <a:r>
              <a:rPr lang="tr-TR" dirty="0" err="1"/>
              <a:t>gösterdiği</a:t>
            </a:r>
            <a:r>
              <a:rPr lang="tr-TR" dirty="0"/>
              <a:t> yere veya </a:t>
            </a:r>
            <a:r>
              <a:rPr lang="tr-TR" dirty="0" err="1"/>
              <a:t>kişilere</a:t>
            </a:r>
            <a:r>
              <a:rPr lang="tr-TR" dirty="0"/>
              <a:t> tevdii teslim </a:t>
            </a:r>
            <a:r>
              <a:rPr lang="tr-TR" dirty="0" err="1"/>
              <a:t>hükmündedir</a:t>
            </a:r>
            <a:r>
              <a:rPr lang="tr-TR" dirty="0"/>
              <a:t>. Malın alıcıya veya onun adına hareket edenlere </a:t>
            </a:r>
            <a:r>
              <a:rPr lang="tr-TR" dirty="0" err="1"/>
              <a:t>gönderilmesi</a:t>
            </a:r>
            <a:r>
              <a:rPr lang="tr-TR" dirty="0"/>
              <a:t> halinde, malın nakliyesinin </a:t>
            </a:r>
            <a:r>
              <a:rPr lang="tr-TR" dirty="0" err="1"/>
              <a:t>başlatılması</a:t>
            </a:r>
            <a:r>
              <a:rPr lang="tr-TR" dirty="0"/>
              <a:t> veya nakliyeci veya </a:t>
            </a:r>
            <a:r>
              <a:rPr lang="tr-TR" dirty="0" err="1"/>
              <a:t>sürücüye</a:t>
            </a:r>
            <a:r>
              <a:rPr lang="tr-TR" dirty="0"/>
              <a:t> tevdi edilmesi de mal teslimidir. </a:t>
            </a:r>
            <a:endParaRPr lang="tr-TR" dirty="0" smtClean="0"/>
          </a:p>
          <a:p>
            <a:r>
              <a:rPr lang="tr-TR" dirty="0" smtClean="0"/>
              <a:t>Bir </a:t>
            </a:r>
            <a:r>
              <a:rPr lang="tr-TR" dirty="0"/>
              <a:t>mal </a:t>
            </a:r>
            <a:r>
              <a:rPr lang="tr-TR" dirty="0" err="1"/>
              <a:t>üzerindeki</a:t>
            </a:r>
            <a:r>
              <a:rPr lang="tr-TR" dirty="0"/>
              <a:t> tasarruf hakkının iki veya daha fazla kimse tarafından zincirleme akit yapılmak suretiyle, malın bu arada el </a:t>
            </a:r>
            <a:r>
              <a:rPr lang="tr-TR" dirty="0" err="1"/>
              <a:t>değiştirmeden</a:t>
            </a:r>
            <a:r>
              <a:rPr lang="tr-TR" dirty="0"/>
              <a:t> </a:t>
            </a:r>
            <a:r>
              <a:rPr lang="tr-TR" dirty="0" err="1"/>
              <a:t>doğrudan</a:t>
            </a:r>
            <a:r>
              <a:rPr lang="tr-TR" dirty="0"/>
              <a:t> sonuncu </a:t>
            </a:r>
            <a:r>
              <a:rPr lang="tr-TR" dirty="0" err="1"/>
              <a:t>kişiye</a:t>
            </a:r>
            <a:r>
              <a:rPr lang="tr-TR" dirty="0"/>
              <a:t> devredilmesi halinde, aradaki safhaların her biri ayrı bir teslimdir. </a:t>
            </a:r>
            <a:endParaRPr lang="tr-TR" dirty="0" smtClean="0"/>
          </a:p>
          <a:p>
            <a:r>
              <a:rPr lang="tr-TR" dirty="0" smtClean="0"/>
              <a:t>Su</a:t>
            </a:r>
            <a:r>
              <a:rPr lang="tr-TR" dirty="0"/>
              <a:t>, elektrik, gaz, ısıtma, </a:t>
            </a:r>
            <a:r>
              <a:rPr lang="tr-TR" dirty="0" err="1"/>
              <a:t>soğutma</a:t>
            </a:r>
            <a:r>
              <a:rPr lang="tr-TR" dirty="0"/>
              <a:t> ve benzeri </a:t>
            </a:r>
            <a:r>
              <a:rPr lang="tr-TR" dirty="0" err="1"/>
              <a:t>şekillerdeki</a:t>
            </a:r>
            <a:r>
              <a:rPr lang="tr-TR" dirty="0"/>
              <a:t> </a:t>
            </a:r>
            <a:r>
              <a:rPr lang="tr-TR" dirty="0" err="1"/>
              <a:t>dağıtımlar</a:t>
            </a:r>
            <a:r>
              <a:rPr lang="tr-TR" dirty="0"/>
              <a:t> da mal teslimidir. </a:t>
            </a:r>
          </a:p>
        </p:txBody>
      </p:sp>
    </p:spTree>
    <p:extLst>
      <p:ext uri="{BB962C8B-B14F-4D97-AF65-F5344CB8AC3E}">
        <p14:creationId xmlns:p14="http://schemas.microsoft.com/office/powerpoint/2010/main" val="76733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KDVK m. 3 uyarınca </a:t>
            </a:r>
            <a:r>
              <a:rPr lang="tr-TR" dirty="0" err="1" smtClean="0"/>
              <a:t>as</a:t>
            </a:r>
            <a:r>
              <a:rPr lang="tr-TR" dirty="0" err="1"/>
              <a:t>̧ağıdaki</a:t>
            </a:r>
            <a:r>
              <a:rPr lang="tr-TR" dirty="0"/>
              <a:t> haller teslim sayılır: </a:t>
            </a:r>
            <a:endParaRPr lang="tr-TR" dirty="0" smtClean="0"/>
          </a:p>
          <a:p>
            <a:r>
              <a:rPr lang="tr-TR" dirty="0"/>
              <a:t>a) Vergiye tabi malların her ne suretle olursa olsun, vergiye tabi </a:t>
            </a:r>
            <a:r>
              <a:rPr lang="tr-TR" dirty="0" err="1"/>
              <a:t>işlemler</a:t>
            </a:r>
            <a:r>
              <a:rPr lang="tr-TR" dirty="0"/>
              <a:t> </a:t>
            </a:r>
            <a:r>
              <a:rPr lang="tr-TR" dirty="0" err="1"/>
              <a:t>dışındaki</a:t>
            </a:r>
            <a:r>
              <a:rPr lang="tr-TR" dirty="0"/>
              <a:t> </a:t>
            </a:r>
            <a:r>
              <a:rPr lang="tr-TR" dirty="0" err="1"/>
              <a:t>amaçlarla</a:t>
            </a:r>
            <a:r>
              <a:rPr lang="tr-TR" dirty="0"/>
              <a:t> </a:t>
            </a:r>
            <a:r>
              <a:rPr lang="tr-TR" dirty="0" err="1"/>
              <a:t>işletmeden</a:t>
            </a:r>
            <a:r>
              <a:rPr lang="tr-TR" dirty="0"/>
              <a:t> </a:t>
            </a:r>
            <a:r>
              <a:rPr lang="tr-TR" dirty="0" err="1"/>
              <a:t>çekilmesi</a:t>
            </a:r>
            <a:r>
              <a:rPr lang="tr-TR" dirty="0"/>
              <a:t>, vergiye tabi malların </a:t>
            </a:r>
            <a:r>
              <a:rPr lang="tr-TR" dirty="0" err="1"/>
              <a:t>işletme</a:t>
            </a:r>
            <a:r>
              <a:rPr lang="tr-TR" dirty="0"/>
              <a:t> personeline </a:t>
            </a:r>
            <a:r>
              <a:rPr lang="tr-TR" dirty="0" err="1"/>
              <a:t>ücret</a:t>
            </a:r>
            <a:r>
              <a:rPr lang="tr-TR" dirty="0"/>
              <a:t>, prim, ikramiye, hediye, teberru gibi namlarla verilmesi, </a:t>
            </a:r>
            <a:endParaRPr lang="tr-TR" dirty="0" smtClean="0"/>
          </a:p>
          <a:p>
            <a:r>
              <a:rPr lang="tr-TR" dirty="0"/>
              <a:t>b) Vergiye tabi malların, </a:t>
            </a:r>
            <a:r>
              <a:rPr lang="tr-TR" dirty="0" err="1"/>
              <a:t>üretilip</a:t>
            </a:r>
            <a:r>
              <a:rPr lang="tr-TR" dirty="0"/>
              <a:t> teslimi vergiden istisna </a:t>
            </a:r>
            <a:r>
              <a:rPr lang="tr-TR" dirty="0" err="1"/>
              <a:t>edilmis</a:t>
            </a:r>
            <a:r>
              <a:rPr lang="tr-TR" dirty="0"/>
              <a:t>̧ olan mallar </a:t>
            </a:r>
            <a:r>
              <a:rPr lang="tr-TR" dirty="0" err="1"/>
              <a:t>için</a:t>
            </a:r>
            <a:r>
              <a:rPr lang="tr-TR" dirty="0"/>
              <a:t> her ne suretle olursa olsun kullanılması veya sarfı, </a:t>
            </a:r>
            <a:endParaRPr lang="tr-TR" dirty="0" smtClean="0"/>
          </a:p>
          <a:p>
            <a:r>
              <a:rPr lang="tr-TR" dirty="0"/>
              <a:t>c) </a:t>
            </a:r>
            <a:r>
              <a:rPr lang="tr-TR" dirty="0" err="1"/>
              <a:t>Mülkiyeti</a:t>
            </a:r>
            <a:r>
              <a:rPr lang="tr-TR" dirty="0"/>
              <a:t> muhafaza kaydıyla yapılan </a:t>
            </a:r>
            <a:r>
              <a:rPr lang="tr-TR" dirty="0" err="1"/>
              <a:t>satışlarda</a:t>
            </a:r>
            <a:r>
              <a:rPr lang="tr-TR" dirty="0"/>
              <a:t> </a:t>
            </a:r>
            <a:r>
              <a:rPr lang="tr-TR" dirty="0" err="1"/>
              <a:t>zilyedliğin</a:t>
            </a:r>
            <a:r>
              <a:rPr lang="tr-TR" dirty="0"/>
              <a:t> </a:t>
            </a:r>
            <a:r>
              <a:rPr lang="tr-TR" dirty="0" smtClean="0"/>
              <a:t>devri.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73312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KDVK m. 8’e göre Katma </a:t>
            </a:r>
            <a:r>
              <a:rPr lang="tr-TR" dirty="0" err="1"/>
              <a:t>Değer</a:t>
            </a:r>
            <a:r>
              <a:rPr lang="tr-TR" dirty="0"/>
              <a:t> Vergisinin </a:t>
            </a:r>
            <a:r>
              <a:rPr lang="tr-TR" dirty="0" err="1"/>
              <a:t>Mükellefi</a:t>
            </a:r>
            <a:r>
              <a:rPr lang="tr-TR" dirty="0"/>
              <a:t>:</a:t>
            </a:r>
            <a:br>
              <a:rPr lang="tr-TR" dirty="0"/>
            </a:br>
            <a:r>
              <a:rPr lang="tr-TR" dirty="0"/>
              <a:t>a) Mal teslimi ve hizmet ifası hallerinde bu </a:t>
            </a:r>
            <a:r>
              <a:rPr lang="tr-TR" dirty="0" err="1"/>
              <a:t>işleri</a:t>
            </a:r>
            <a:r>
              <a:rPr lang="tr-TR" dirty="0"/>
              <a:t> yapanlar,</a:t>
            </a:r>
            <a:br>
              <a:rPr lang="tr-TR" dirty="0"/>
            </a:br>
            <a:r>
              <a:rPr lang="tr-TR" dirty="0"/>
              <a:t>b) </a:t>
            </a:r>
            <a:r>
              <a:rPr lang="tr-TR" dirty="0" smtClean="0"/>
              <a:t>İthalatta </a:t>
            </a:r>
            <a:r>
              <a:rPr lang="tr-TR" dirty="0"/>
              <a:t>mal ve hizmet ithal edenler,</a:t>
            </a:r>
            <a:br>
              <a:rPr lang="tr-TR" dirty="0"/>
            </a:br>
            <a:r>
              <a:rPr lang="tr-TR" dirty="0"/>
              <a:t>c) Transit </a:t>
            </a:r>
            <a:r>
              <a:rPr lang="tr-TR" dirty="0" err="1"/>
              <a:t>taşımalarda</a:t>
            </a:r>
            <a:r>
              <a:rPr lang="tr-TR" dirty="0"/>
              <a:t> </a:t>
            </a:r>
            <a:r>
              <a:rPr lang="tr-TR" dirty="0" err="1"/>
              <a:t>gümrük</a:t>
            </a:r>
            <a:r>
              <a:rPr lang="tr-TR" dirty="0"/>
              <a:t> veya </a:t>
            </a:r>
            <a:r>
              <a:rPr lang="tr-TR" dirty="0" err="1"/>
              <a:t>geçis</a:t>
            </a:r>
            <a:r>
              <a:rPr lang="tr-TR" dirty="0"/>
              <a:t>̧ </a:t>
            </a:r>
            <a:r>
              <a:rPr lang="tr-TR" dirty="0" err="1"/>
              <a:t>işlemine</a:t>
            </a:r>
            <a:r>
              <a:rPr lang="tr-TR" dirty="0"/>
              <a:t> muhatap olanlar,</a:t>
            </a:r>
            <a:br>
              <a:rPr lang="tr-TR" dirty="0"/>
            </a:br>
            <a:r>
              <a:rPr lang="tr-TR" dirty="0"/>
              <a:t>d) PTT </a:t>
            </a:r>
            <a:r>
              <a:rPr lang="tr-TR" dirty="0" err="1" smtClean="0"/>
              <a:t>İs</a:t>
            </a:r>
            <a:r>
              <a:rPr lang="tr-TR" dirty="0" err="1"/>
              <a:t>̧letme</a:t>
            </a:r>
            <a:r>
              <a:rPr lang="tr-TR" dirty="0"/>
              <a:t> Genel </a:t>
            </a:r>
            <a:r>
              <a:rPr lang="tr-TR" dirty="0" err="1"/>
              <a:t>Müdürlüğu</a:t>
            </a:r>
            <a:r>
              <a:rPr lang="tr-TR" dirty="0"/>
              <a:t>̈ ve radyo ve televizyon kurumları,</a:t>
            </a:r>
            <a:br>
              <a:rPr lang="tr-TR" dirty="0"/>
            </a:br>
            <a:r>
              <a:rPr lang="tr-TR" dirty="0" smtClean="0"/>
              <a:t>e Her </a:t>
            </a:r>
            <a:r>
              <a:rPr lang="tr-TR" dirty="0" err="1"/>
              <a:t>türlu</a:t>
            </a:r>
            <a:r>
              <a:rPr lang="tr-TR" dirty="0"/>
              <a:t>̈ </a:t>
            </a:r>
            <a:r>
              <a:rPr lang="tr-TR" dirty="0" err="1"/>
              <a:t>şans</a:t>
            </a:r>
            <a:r>
              <a:rPr lang="tr-TR" dirty="0"/>
              <a:t> ve talih oyunlarını tertip edenler,</a:t>
            </a:r>
            <a:br>
              <a:rPr lang="tr-TR" dirty="0"/>
            </a:br>
            <a:r>
              <a:rPr lang="tr-TR" dirty="0" smtClean="0"/>
              <a:t>f) Gelir </a:t>
            </a:r>
            <a:r>
              <a:rPr lang="tr-TR" dirty="0"/>
              <a:t>Vergisi Kanununun 70 inci maddesinde belirtilen mal ve hakları kiraya verenler,</a:t>
            </a:r>
            <a:r>
              <a:rPr lang="tr-TR"/>
              <a:t/>
            </a:r>
            <a:br>
              <a:rPr lang="tr-TR"/>
            </a:br>
            <a:r>
              <a:rPr lang="tr-TR" smtClean="0"/>
              <a:t>g) </a:t>
            </a:r>
            <a:r>
              <a:rPr lang="tr-TR" dirty="0" err="1" smtClean="0"/>
              <a:t>İsteg</a:t>
            </a:r>
            <a:r>
              <a:rPr lang="tr-TR" dirty="0" err="1"/>
              <a:t>̆e</a:t>
            </a:r>
            <a:r>
              <a:rPr lang="tr-TR" dirty="0"/>
              <a:t> </a:t>
            </a:r>
            <a:r>
              <a:rPr lang="tr-TR" dirty="0" err="1"/>
              <a:t>bağlı</a:t>
            </a:r>
            <a:r>
              <a:rPr lang="tr-TR" dirty="0"/>
              <a:t> </a:t>
            </a:r>
            <a:r>
              <a:rPr lang="tr-TR" dirty="0" err="1"/>
              <a:t>mükellefiyette</a:t>
            </a:r>
            <a:r>
              <a:rPr lang="tr-TR" dirty="0"/>
              <a:t> talepte bulunanlardır.</a:t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6231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437</Words>
  <Application>Microsoft Macintosh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Arial</vt:lpstr>
      <vt:lpstr>Office Teması</vt:lpstr>
      <vt:lpstr>KATMA DEĞER VERGİSİ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15.0039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KATMA DEĞER VERGİSİ</dc:title>
  <dc:creator>Esref Kucuk</dc:creator>
  <cp:lastModifiedBy>Esref Kucuk</cp:lastModifiedBy>
  <cp:revision>2</cp:revision>
  <dcterms:created xsi:type="dcterms:W3CDTF">2018-02-18T17:31:32Z</dcterms:created>
  <dcterms:modified xsi:type="dcterms:W3CDTF">2018-02-18T17:44:56Z</dcterms:modified>
</cp:coreProperties>
</file>