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7" r:id="rId5"/>
    <p:sldId id="262" r:id="rId6"/>
    <p:sldId id="263" r:id="rId7"/>
    <p:sldId id="264" r:id="rId8"/>
    <p:sldId id="265" r:id="rId9"/>
    <p:sldId id="266" r:id="rId10"/>
    <p:sldId id="267" r:id="rId11"/>
    <p:sldId id="258" r:id="rId12"/>
    <p:sldId id="26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3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D0EEDFF-2720-4CC2-8CF7-ADDEB4AE037B}" type="datetimeFigureOut">
              <a:rPr lang="tr-TR" smtClean="0"/>
              <a:pPr/>
              <a:t>12.07.2018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AB963BD-1252-4AB5-B863-41589EB9B1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0EEDFF-2720-4CC2-8CF7-ADDEB4AE037B}" type="datetimeFigureOut">
              <a:rPr lang="tr-TR" smtClean="0"/>
              <a:pPr/>
              <a:t>12.07.2018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963BD-1252-4AB5-B863-41589EB9B1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Kurgu Teknikleri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kurgusu teknikleri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smtClean="0"/>
              <a:t>Ses köprüsü (</a:t>
            </a:r>
            <a:r>
              <a:rPr lang="tr-TR" b="1" dirty="0" err="1" smtClean="0"/>
              <a:t>sound</a:t>
            </a:r>
            <a:r>
              <a:rPr lang="tr-TR" b="1" dirty="0" smtClean="0"/>
              <a:t> </a:t>
            </a:r>
            <a:r>
              <a:rPr lang="tr-TR" b="1" dirty="0" err="1" smtClean="0"/>
              <a:t>bridge</a:t>
            </a:r>
            <a:r>
              <a:rPr lang="tr-TR" b="1" dirty="0" smtClean="0"/>
              <a:t>): </a:t>
            </a:r>
            <a:r>
              <a:rPr lang="tr-TR" dirty="0" smtClean="0"/>
              <a:t>Bir sahneye ait sesin (konuşma, efekt ya da müzik) bir önceki sahneden başlaması ya da bir sonraki sahneye taşırılması ile kurulur. İki sahneyi birbirine bağlar. </a:t>
            </a:r>
          </a:p>
          <a:p>
            <a:pPr>
              <a:buNone/>
            </a:pPr>
            <a:r>
              <a:rPr lang="tr-TR" dirty="0" smtClean="0"/>
              <a:t>	</a:t>
            </a:r>
            <a:r>
              <a:rPr lang="tr-TR" dirty="0" smtClean="0"/>
              <a:t>Sözgelimi </a:t>
            </a:r>
            <a:r>
              <a:rPr lang="tr-TR" dirty="0" err="1" smtClean="0"/>
              <a:t>Ron</a:t>
            </a:r>
            <a:r>
              <a:rPr lang="tr-TR" dirty="0" smtClean="0"/>
              <a:t> </a:t>
            </a:r>
            <a:r>
              <a:rPr lang="tr-TR" dirty="0" err="1" smtClean="0"/>
              <a:t>Hovard’ın</a:t>
            </a:r>
            <a:r>
              <a:rPr lang="tr-TR" dirty="0" smtClean="0"/>
              <a:t> </a:t>
            </a:r>
            <a:r>
              <a:rPr lang="tr-TR" i="1" dirty="0" smtClean="0"/>
              <a:t>Akıl Oyunları (</a:t>
            </a:r>
            <a:r>
              <a:rPr lang="tr-TR" i="1" dirty="0" err="1" smtClean="0"/>
              <a:t>Beautiful</a:t>
            </a:r>
            <a:r>
              <a:rPr lang="tr-TR" i="1" dirty="0" smtClean="0"/>
              <a:t> </a:t>
            </a:r>
            <a:r>
              <a:rPr lang="tr-TR" i="1" dirty="0" err="1" smtClean="0"/>
              <a:t>Mind</a:t>
            </a:r>
            <a:r>
              <a:rPr lang="tr-TR" i="1" dirty="0" smtClean="0"/>
              <a:t>)</a:t>
            </a:r>
            <a:r>
              <a:rPr lang="tr-TR" dirty="0" smtClean="0"/>
              <a:t> filminde </a:t>
            </a:r>
            <a:r>
              <a:rPr lang="tr-TR" dirty="0" err="1" smtClean="0"/>
              <a:t>Patrick</a:t>
            </a:r>
            <a:r>
              <a:rPr lang="tr-TR" dirty="0" smtClean="0"/>
              <a:t> </a:t>
            </a:r>
            <a:r>
              <a:rPr lang="tr-TR" dirty="0" err="1" smtClean="0"/>
              <a:t>Nash’i</a:t>
            </a:r>
            <a:r>
              <a:rPr lang="tr-TR" dirty="0" smtClean="0"/>
              <a:t> üniversitenin çay salonund</a:t>
            </a:r>
            <a:r>
              <a:rPr lang="tr-TR" dirty="0" smtClean="0"/>
              <a:t>a </a:t>
            </a:r>
            <a:r>
              <a:rPr lang="tr-TR" dirty="0" smtClean="0"/>
              <a:t>kutlayan öğretim üyelerinin sahnesinin sonunda bir alkış başlar; sonraki sahneye geçtiğimizde bu alkışın aslında Nobel ödülünü aldığı ana ait olduğunu anlarız.</a:t>
            </a:r>
          </a:p>
          <a:p>
            <a:pPr>
              <a:buNone/>
            </a:pPr>
            <a:endParaRPr lang="tr-TR" dirty="0"/>
          </a:p>
          <a:p>
            <a:r>
              <a:rPr lang="tr-TR" b="1" dirty="0"/>
              <a:t>S</a:t>
            </a:r>
            <a:r>
              <a:rPr lang="tr-TR" b="1" dirty="0" smtClean="0"/>
              <a:t>es eşlemesi (</a:t>
            </a:r>
            <a:r>
              <a:rPr lang="tr-TR" b="1" dirty="0" err="1" smtClean="0"/>
              <a:t>sound</a:t>
            </a:r>
            <a:r>
              <a:rPr lang="tr-TR" b="1" dirty="0" smtClean="0"/>
              <a:t> </a:t>
            </a:r>
            <a:r>
              <a:rPr lang="tr-TR" b="1" dirty="0" err="1" smtClean="0"/>
              <a:t>match</a:t>
            </a:r>
            <a:r>
              <a:rPr lang="tr-TR" b="1" dirty="0" smtClean="0"/>
              <a:t>): </a:t>
            </a:r>
            <a:r>
              <a:rPr lang="tr-TR" dirty="0" smtClean="0"/>
              <a:t>Bir sahnenin sonundaki se</a:t>
            </a:r>
            <a:r>
              <a:rPr lang="tr-TR" dirty="0" smtClean="0"/>
              <a:t>s ile ikincinin başındaki sesin benzerliğinden yararlanarak iki sesin birbiri içine yedirilmesi ya da birbiri yerine kullanılması ile yapılır. Yumuşak bir geçiş sağlayabileceği gibi iki sahne arasında anlamsal bağ kurmak için de kullanılabilir.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kurgusu teknikleri</a:t>
            </a:r>
            <a:endParaRPr lang="tr-TR" dirty="0"/>
          </a:p>
        </p:txBody>
      </p:sp>
      <p:sp>
        <p:nvSpPr>
          <p:cNvPr id="3" name="2 İçerik Yer Tutucusu"/>
          <p:cNvSpPr>
            <a:spLocks noGrp="1"/>
          </p:cNvSpPr>
          <p:nvPr>
            <p:ph idx="1"/>
          </p:nvPr>
        </p:nvSpPr>
        <p:spPr/>
        <p:txBody>
          <a:bodyPr>
            <a:normAutofit fontScale="77500" lnSpcReduction="20000"/>
          </a:bodyPr>
          <a:lstStyle/>
          <a:p>
            <a:r>
              <a:rPr lang="tr-TR" b="1" dirty="0" smtClean="0"/>
              <a:t>Eşzamansız ses (</a:t>
            </a:r>
            <a:r>
              <a:rPr lang="tr-TR" b="1" dirty="0" err="1" smtClean="0"/>
              <a:t>nonsynchronized</a:t>
            </a:r>
            <a:r>
              <a:rPr lang="tr-TR" b="1" dirty="0" smtClean="0"/>
              <a:t> </a:t>
            </a:r>
            <a:r>
              <a:rPr lang="tr-TR" b="1" dirty="0" err="1" smtClean="0"/>
              <a:t>sound</a:t>
            </a:r>
            <a:r>
              <a:rPr lang="tr-TR" b="1" dirty="0" smtClean="0"/>
              <a:t>): </a:t>
            </a:r>
            <a:r>
              <a:rPr lang="tr-TR" dirty="0" smtClean="0"/>
              <a:t>Normalde çerçevede ne görüyorsak onun sesini doğru zamanda duyarız. Sözgelimi biri yürürken adımlarının sesi eşlemeli olarak verilir. Ancak özel bir anlam yaratmak amacıyla bir eylemin sesini olması gerekenden birkaç saniye önce ya da sonra verebilirsiniz.</a:t>
            </a:r>
          </a:p>
          <a:p>
            <a:pPr>
              <a:buNone/>
            </a:pPr>
            <a:endParaRPr lang="tr-TR" dirty="0"/>
          </a:p>
          <a:p>
            <a:r>
              <a:rPr lang="tr-TR" b="1" dirty="0" smtClean="0"/>
              <a:t>S</a:t>
            </a:r>
            <a:r>
              <a:rPr lang="tr-TR" b="1" dirty="0" smtClean="0"/>
              <a:t>es </a:t>
            </a:r>
            <a:r>
              <a:rPr lang="tr-TR" b="1" dirty="0"/>
              <a:t>yakınlığı </a:t>
            </a:r>
            <a:r>
              <a:rPr lang="tr-TR" b="1" dirty="0" smtClean="0"/>
              <a:t>ihlali (</a:t>
            </a:r>
            <a:r>
              <a:rPr lang="tr-TR" b="1" dirty="0" err="1" smtClean="0"/>
              <a:t>disorder</a:t>
            </a:r>
            <a:r>
              <a:rPr lang="tr-TR" b="1" dirty="0" smtClean="0"/>
              <a:t> of </a:t>
            </a:r>
            <a:r>
              <a:rPr lang="tr-TR" b="1" dirty="0" err="1" smtClean="0"/>
              <a:t>sound</a:t>
            </a:r>
            <a:r>
              <a:rPr lang="tr-TR" b="1" dirty="0" smtClean="0"/>
              <a:t> </a:t>
            </a:r>
            <a:r>
              <a:rPr lang="tr-TR" b="1" dirty="0" err="1" smtClean="0"/>
              <a:t>depth</a:t>
            </a:r>
            <a:r>
              <a:rPr lang="tr-TR" b="1" dirty="0" smtClean="0"/>
              <a:t>):</a:t>
            </a:r>
            <a:r>
              <a:rPr lang="tr-TR" dirty="0" smtClean="0"/>
              <a:t> Sesin kaynağı kameraya (dolayısıyla seyirciye) ne kadar yakınsa tıpkı günlük hayattaki gibi sesinin de o kadar yakın gelmesini bekleriz. Sesin kaynağı kameradan uzaksa, ses de daha düşük olacaktır. Ancak buna uyulmazsa ses yakınlığı ihlali doğacaktır. Uzaktaki bir şeye daha fazla önem vermek ya da yakındaki ses kaynağını değiştirmek amacıyla kullanılır.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kurgusu teknikleri</a:t>
            </a:r>
            <a:endParaRPr lang="tr-TR" dirty="0"/>
          </a:p>
        </p:txBody>
      </p:sp>
      <p:sp>
        <p:nvSpPr>
          <p:cNvPr id="3" name="2 İçerik Yer Tutucusu"/>
          <p:cNvSpPr>
            <a:spLocks noGrp="1"/>
          </p:cNvSpPr>
          <p:nvPr>
            <p:ph idx="1"/>
          </p:nvPr>
        </p:nvSpPr>
        <p:spPr/>
        <p:txBody>
          <a:bodyPr>
            <a:normAutofit fontScale="62500" lnSpcReduction="20000"/>
          </a:bodyPr>
          <a:lstStyle/>
          <a:p>
            <a:r>
              <a:rPr lang="tr-TR" b="1" dirty="0" err="1" smtClean="0"/>
              <a:t>Diegetic</a:t>
            </a:r>
            <a:r>
              <a:rPr lang="tr-TR" b="1" dirty="0" smtClean="0"/>
              <a:t> sesler: </a:t>
            </a:r>
            <a:r>
              <a:rPr lang="tr-TR" dirty="0" smtClean="0"/>
              <a:t>Sahnede olduğunu bildiğimiz kaynaklarda çıkan seslerdir. İlle de sesin kaynağını görmemiz gerekmez, o sahnede olduğunu bilmemiz yeter. </a:t>
            </a:r>
            <a:r>
              <a:rPr lang="tr-TR" dirty="0" smtClean="0"/>
              <a:t>Sahnedeki kişilerin konuşmaları, deniz dalgası, kuş sesleri, radyodan çalan müzik vb.</a:t>
            </a:r>
          </a:p>
          <a:p>
            <a:endParaRPr lang="tr-TR" b="1" dirty="0" smtClean="0"/>
          </a:p>
          <a:p>
            <a:r>
              <a:rPr lang="tr-TR" b="1" dirty="0" err="1" smtClean="0"/>
              <a:t>Non</a:t>
            </a:r>
            <a:r>
              <a:rPr lang="tr-TR" b="1" dirty="0" smtClean="0"/>
              <a:t>-</a:t>
            </a:r>
            <a:r>
              <a:rPr lang="tr-TR" b="1" dirty="0" err="1" smtClean="0"/>
              <a:t>diegetic</a:t>
            </a:r>
            <a:r>
              <a:rPr lang="tr-TR" b="1" dirty="0" smtClean="0"/>
              <a:t> sesler: </a:t>
            </a:r>
            <a:r>
              <a:rPr lang="tr-TR" dirty="0" smtClean="0"/>
              <a:t>Sahnede olmadığını bildiğimiz kaynaklardan çıkan seslerdir. Sözgelimi sahnede bir müzik kaynağı yokken, sırf duyguyu ve atmosferi pekiştirmek amacıyla çalınan müzik </a:t>
            </a:r>
            <a:r>
              <a:rPr lang="tr-TR" dirty="0" err="1" smtClean="0"/>
              <a:t>non</a:t>
            </a:r>
            <a:r>
              <a:rPr lang="tr-TR" dirty="0" smtClean="0"/>
              <a:t>-</a:t>
            </a:r>
            <a:r>
              <a:rPr lang="tr-TR" dirty="0" err="1" smtClean="0"/>
              <a:t>diegetic’tir</a:t>
            </a:r>
            <a:r>
              <a:rPr lang="tr-TR" dirty="0" smtClean="0"/>
              <a:t>. Bir kişinin kendisine daha önce söylenmiş sözleri hatırlarken o sözleri söyleyen kişinin sesiyle duyması </a:t>
            </a:r>
            <a:r>
              <a:rPr lang="tr-TR" dirty="0" err="1" smtClean="0"/>
              <a:t>non</a:t>
            </a:r>
            <a:r>
              <a:rPr lang="tr-TR" dirty="0" smtClean="0"/>
              <a:t>-</a:t>
            </a:r>
            <a:r>
              <a:rPr lang="tr-TR" dirty="0" err="1" smtClean="0"/>
              <a:t>diegetic’tir</a:t>
            </a:r>
            <a:r>
              <a:rPr lang="tr-TR" dirty="0" smtClean="0"/>
              <a:t>.</a:t>
            </a:r>
            <a:endParaRPr lang="tr-TR" dirty="0" smtClean="0"/>
          </a:p>
          <a:p>
            <a:endParaRPr lang="tr-TR" dirty="0" smtClean="0"/>
          </a:p>
          <a:p>
            <a:r>
              <a:rPr lang="tr-TR" b="1" dirty="0" smtClean="0"/>
              <a:t>Ses bozulması (</a:t>
            </a:r>
            <a:r>
              <a:rPr lang="tr-TR" b="1" dirty="0" err="1" smtClean="0"/>
              <a:t>metadiegetic</a:t>
            </a:r>
            <a:r>
              <a:rPr lang="tr-TR" b="1" dirty="0" smtClean="0"/>
              <a:t> </a:t>
            </a:r>
            <a:r>
              <a:rPr lang="tr-TR" b="1" dirty="0" err="1" smtClean="0"/>
              <a:t>sound</a:t>
            </a:r>
            <a:r>
              <a:rPr lang="tr-TR" b="1" dirty="0" smtClean="0"/>
              <a:t>): </a:t>
            </a:r>
            <a:r>
              <a:rPr lang="tr-TR" dirty="0" err="1" smtClean="0"/>
              <a:t>Diegetic</a:t>
            </a:r>
            <a:r>
              <a:rPr lang="tr-TR" dirty="0" smtClean="0"/>
              <a:t> bir sesin, olması gerektiğinden daha fazla abartılarak verilmesidir. Sözgelimi bir korku filminde karakterin nefes alış-verişleri, Jean-</a:t>
            </a:r>
            <a:r>
              <a:rPr lang="tr-TR" dirty="0" err="1" smtClean="0"/>
              <a:t>Pierre</a:t>
            </a:r>
            <a:r>
              <a:rPr lang="tr-TR" dirty="0" smtClean="0"/>
              <a:t> </a:t>
            </a:r>
            <a:r>
              <a:rPr lang="tr-TR" dirty="0" err="1" smtClean="0"/>
              <a:t>Jeunet’nin</a:t>
            </a:r>
            <a:r>
              <a:rPr lang="tr-TR" dirty="0" smtClean="0"/>
              <a:t> </a:t>
            </a:r>
            <a:r>
              <a:rPr lang="tr-TR" i="1" dirty="0" err="1" smtClean="0"/>
              <a:t>Amélie</a:t>
            </a:r>
            <a:r>
              <a:rPr lang="tr-TR" i="1" dirty="0" smtClean="0"/>
              <a:t> </a:t>
            </a:r>
            <a:r>
              <a:rPr lang="tr-TR" dirty="0" smtClean="0"/>
              <a:t>filminde başkarakterin hayatına yeni bir yön veren metal kutuyu bulduğu sahnede kutunun bulunduğu yerin önündeki fayansı düşüren topun yere çarparken çıkardığı ses…</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p:txBody>
          <a:bodyPr>
            <a:normAutofit fontScale="77500" lnSpcReduction="20000"/>
          </a:bodyPr>
          <a:lstStyle/>
          <a:p>
            <a:r>
              <a:rPr lang="tr-TR" b="1" dirty="0" err="1"/>
              <a:t>J</a:t>
            </a:r>
            <a:r>
              <a:rPr lang="tr-TR" b="1" dirty="0" err="1" smtClean="0"/>
              <a:t>ump</a:t>
            </a:r>
            <a:r>
              <a:rPr lang="tr-TR" b="1" dirty="0" smtClean="0"/>
              <a:t> </a:t>
            </a:r>
            <a:r>
              <a:rPr lang="tr-TR" b="1" dirty="0" err="1"/>
              <a:t>cut</a:t>
            </a:r>
            <a:r>
              <a:rPr lang="tr-TR" b="1" dirty="0"/>
              <a:t> (atlamalı kesme</a:t>
            </a:r>
            <a:r>
              <a:rPr lang="tr-TR" b="1" dirty="0" smtClean="0"/>
              <a:t>): </a:t>
            </a:r>
            <a:r>
              <a:rPr lang="tr-TR" dirty="0" smtClean="0"/>
              <a:t>Uzun </a:t>
            </a:r>
            <a:r>
              <a:rPr lang="tr-TR" dirty="0" smtClean="0"/>
              <a:t>bir çekimin içinden bazı parçaların atılmasıyla elde edilir.</a:t>
            </a:r>
          </a:p>
          <a:p>
            <a:endParaRPr lang="tr-TR" dirty="0"/>
          </a:p>
          <a:p>
            <a:r>
              <a:rPr lang="tr-TR" b="1" dirty="0" err="1" smtClean="0"/>
              <a:t>Match</a:t>
            </a:r>
            <a:r>
              <a:rPr lang="tr-TR" b="1" dirty="0" smtClean="0"/>
              <a:t> </a:t>
            </a:r>
            <a:r>
              <a:rPr lang="tr-TR" b="1" dirty="0" err="1"/>
              <a:t>cut</a:t>
            </a:r>
            <a:r>
              <a:rPr lang="tr-TR" b="1" dirty="0"/>
              <a:t> (eşlemeli </a:t>
            </a:r>
            <a:r>
              <a:rPr lang="tr-TR" b="1" dirty="0" smtClean="0"/>
              <a:t>kesme/uyum kesmesi): </a:t>
            </a:r>
            <a:r>
              <a:rPr lang="tr-TR" dirty="0" smtClean="0"/>
              <a:t>Bir sahneden diğerine görsel ya da içerik bakımından birbirine benzeyen </a:t>
            </a:r>
            <a:r>
              <a:rPr lang="tr-TR" dirty="0" err="1" smtClean="0"/>
              <a:t>ögeler</a:t>
            </a:r>
            <a:r>
              <a:rPr lang="tr-TR" dirty="0" smtClean="0"/>
              <a:t> arasında kesme yaparak geçmektir.</a:t>
            </a:r>
          </a:p>
          <a:p>
            <a:endParaRPr lang="tr-TR" dirty="0"/>
          </a:p>
          <a:p>
            <a:r>
              <a:rPr lang="tr-TR" b="1" dirty="0" err="1" smtClean="0"/>
              <a:t>Cross</a:t>
            </a:r>
            <a:r>
              <a:rPr lang="tr-TR" b="1" dirty="0" smtClean="0"/>
              <a:t> </a:t>
            </a:r>
            <a:r>
              <a:rPr lang="tr-TR" b="1" dirty="0" err="1"/>
              <a:t>cut</a:t>
            </a:r>
            <a:r>
              <a:rPr lang="tr-TR" b="1" dirty="0"/>
              <a:t> (çapraz </a:t>
            </a:r>
            <a:r>
              <a:rPr lang="tr-TR" b="1" dirty="0" smtClean="0"/>
              <a:t>kesme/paralel kurgu):</a:t>
            </a:r>
            <a:r>
              <a:rPr lang="tr-TR" dirty="0" smtClean="0"/>
              <a:t> Aynı anda farklı mekânlarda yaşanan olaylar arasında kesmelerle gidip gelerek yapılan kurgu.</a:t>
            </a:r>
          </a:p>
          <a:p>
            <a:endParaRPr lang="tr-TR" dirty="0"/>
          </a:p>
          <a:p>
            <a:r>
              <a:rPr lang="tr-TR" b="1" dirty="0" smtClean="0"/>
              <a:t>Uzun </a:t>
            </a:r>
            <a:r>
              <a:rPr lang="tr-TR" b="1" dirty="0"/>
              <a:t>çekim (</a:t>
            </a:r>
            <a:r>
              <a:rPr lang="tr-TR" b="1" dirty="0" err="1"/>
              <a:t>long</a:t>
            </a:r>
            <a:r>
              <a:rPr lang="tr-TR" b="1" dirty="0"/>
              <a:t> </a:t>
            </a:r>
            <a:r>
              <a:rPr lang="tr-TR" b="1" dirty="0" err="1"/>
              <a:t>take</a:t>
            </a:r>
            <a:r>
              <a:rPr lang="tr-TR" b="1" dirty="0" smtClean="0"/>
              <a:t>): </a:t>
            </a:r>
            <a:r>
              <a:rPr lang="tr-TR" dirty="0" smtClean="0"/>
              <a:t>Mümkün olduğunca kesmeden, çekimleri olabildiğince uzun tutarak yapılan kurgu.</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p:txBody>
          <a:bodyPr>
            <a:normAutofit fontScale="77500" lnSpcReduction="20000"/>
          </a:bodyPr>
          <a:lstStyle/>
          <a:p>
            <a:r>
              <a:rPr lang="tr-TR" b="1" dirty="0" smtClean="0"/>
              <a:t>Kısa </a:t>
            </a:r>
            <a:r>
              <a:rPr lang="tr-TR" b="1" dirty="0"/>
              <a:t>kesme (</a:t>
            </a:r>
            <a:r>
              <a:rPr lang="tr-TR" b="1" dirty="0" err="1"/>
              <a:t>flashes</a:t>
            </a:r>
            <a:r>
              <a:rPr lang="tr-TR" b="1" dirty="0" smtClean="0"/>
              <a:t>): </a:t>
            </a:r>
            <a:r>
              <a:rPr lang="tr-TR" dirty="0" smtClean="0"/>
              <a:t>Çok kısa çekimleri </a:t>
            </a:r>
            <a:r>
              <a:rPr lang="tr-TR" dirty="0" err="1" smtClean="0"/>
              <a:t>peşpeşe</a:t>
            </a:r>
            <a:r>
              <a:rPr lang="tr-TR" dirty="0" smtClean="0"/>
              <a:t> sıralayarak yapılan kurgudur.</a:t>
            </a:r>
          </a:p>
          <a:p>
            <a:endParaRPr lang="tr-TR" dirty="0"/>
          </a:p>
          <a:p>
            <a:r>
              <a:rPr lang="tr-TR" b="1" dirty="0" smtClean="0"/>
              <a:t>Kesme </a:t>
            </a:r>
            <a:r>
              <a:rPr lang="tr-TR" b="1" dirty="0"/>
              <a:t>geciktirmesi (</a:t>
            </a:r>
            <a:r>
              <a:rPr lang="tr-TR" b="1" dirty="0" err="1"/>
              <a:t>suspense</a:t>
            </a:r>
            <a:r>
              <a:rPr lang="tr-TR" b="1" dirty="0" smtClean="0"/>
              <a:t>):</a:t>
            </a:r>
            <a:r>
              <a:rPr lang="tr-TR" dirty="0" smtClean="0"/>
              <a:t> Seyircinin aklında oluşturulan soruya yanıt verecek çekimi hemen göstermeyip seyirciyi bekleterek merakı ve gerilimi arttırmayı amaçlayan kurgu tekniği.</a:t>
            </a:r>
          </a:p>
          <a:p>
            <a:endParaRPr lang="tr-TR" dirty="0"/>
          </a:p>
          <a:p>
            <a:r>
              <a:rPr lang="tr-TR" b="1" dirty="0" smtClean="0"/>
              <a:t>Parça </a:t>
            </a:r>
            <a:r>
              <a:rPr lang="tr-TR" b="1" dirty="0"/>
              <a:t>(</a:t>
            </a:r>
            <a:r>
              <a:rPr lang="tr-TR" b="1" dirty="0" err="1"/>
              <a:t>subliminal</a:t>
            </a:r>
            <a:r>
              <a:rPr lang="tr-TR" b="1" dirty="0"/>
              <a:t> </a:t>
            </a:r>
            <a:r>
              <a:rPr lang="tr-TR" b="1" dirty="0" err="1"/>
              <a:t>cut</a:t>
            </a:r>
            <a:r>
              <a:rPr lang="tr-TR" b="1" dirty="0" smtClean="0"/>
              <a:t>): </a:t>
            </a:r>
            <a:r>
              <a:rPr lang="tr-TR" dirty="0" smtClean="0"/>
              <a:t>Bir çekimin arasına bir ya da birkaç karelik görüntü yerleştirilmesidir. </a:t>
            </a:r>
            <a:r>
              <a:rPr lang="tr-TR" dirty="0" smtClean="0"/>
              <a:t>En ünlü örneği </a:t>
            </a:r>
            <a:r>
              <a:rPr lang="tr-TR" dirty="0" err="1" smtClean="0"/>
              <a:t>David</a:t>
            </a:r>
            <a:r>
              <a:rPr lang="tr-TR" dirty="0" smtClean="0"/>
              <a:t> </a:t>
            </a:r>
            <a:r>
              <a:rPr lang="tr-TR" dirty="0" err="1" smtClean="0"/>
              <a:t>Fincher’ın</a:t>
            </a:r>
            <a:r>
              <a:rPr lang="tr-TR" dirty="0" smtClean="0"/>
              <a:t> </a:t>
            </a:r>
            <a:r>
              <a:rPr lang="tr-TR" i="1" dirty="0" smtClean="0"/>
              <a:t>Dövüş Kulübü (</a:t>
            </a:r>
            <a:r>
              <a:rPr lang="tr-TR" i="1" dirty="0" err="1" smtClean="0"/>
              <a:t>Fight</a:t>
            </a:r>
            <a:r>
              <a:rPr lang="tr-TR" i="1" dirty="0" smtClean="0"/>
              <a:t> </a:t>
            </a:r>
            <a:r>
              <a:rPr lang="tr-TR" i="1" dirty="0" err="1" smtClean="0"/>
              <a:t>Club</a:t>
            </a:r>
            <a:r>
              <a:rPr lang="tr-TR" i="1" dirty="0" smtClean="0"/>
              <a:t>) </a:t>
            </a:r>
            <a:r>
              <a:rPr lang="tr-TR" dirty="0" smtClean="0"/>
              <a:t>filminde </a:t>
            </a:r>
            <a:r>
              <a:rPr lang="tr-TR" dirty="0" err="1" smtClean="0"/>
              <a:t>Brad</a:t>
            </a:r>
            <a:r>
              <a:rPr lang="tr-TR" dirty="0" smtClean="0"/>
              <a:t> </a:t>
            </a:r>
            <a:r>
              <a:rPr lang="tr-TR" dirty="0" err="1" smtClean="0"/>
              <a:t>Pitt’in</a:t>
            </a:r>
            <a:r>
              <a:rPr lang="tr-TR" dirty="0" smtClean="0"/>
              <a:t> canlandırdığı Tyler </a:t>
            </a:r>
            <a:r>
              <a:rPr lang="tr-TR" dirty="0" err="1" smtClean="0"/>
              <a:t>Durdeen</a:t>
            </a:r>
            <a:r>
              <a:rPr lang="tr-TR" dirty="0" smtClean="0"/>
              <a:t> karakterinin birkaç kare göründüğü anlardır.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a:xfrm>
            <a:off x="457200" y="1600201"/>
            <a:ext cx="8229600" cy="3845023"/>
          </a:xfrm>
        </p:spPr>
        <p:txBody>
          <a:bodyPr>
            <a:normAutofit fontScale="92500" lnSpcReduction="10000"/>
          </a:bodyPr>
          <a:lstStyle/>
          <a:p>
            <a:r>
              <a:rPr lang="tr-TR" sz="2700" b="1" dirty="0" smtClean="0"/>
              <a:t>Montaj sekans: </a:t>
            </a:r>
            <a:r>
              <a:rPr lang="tr-TR" sz="2700" dirty="0" smtClean="0"/>
              <a:t>Filmde bir olaylar dizisinin hızlıca aktarılması gerektiğinde kullanılan bir tekniktir. Olayın çeşitli anlarından kısa çekimler </a:t>
            </a:r>
            <a:r>
              <a:rPr lang="tr-TR" sz="2700" dirty="0" err="1" smtClean="0"/>
              <a:t>peşpeşe</a:t>
            </a:r>
            <a:r>
              <a:rPr lang="tr-TR" sz="2700" dirty="0" smtClean="0"/>
              <a:t> sıralanır. Genellikle bir müzik ya da ses devamlılığı ile bu çekimler arasında birlik sağlanır.</a:t>
            </a:r>
          </a:p>
          <a:p>
            <a:pPr>
              <a:buNone/>
            </a:pPr>
            <a:endParaRPr lang="tr-TR" sz="2700" dirty="0"/>
          </a:p>
          <a:p>
            <a:r>
              <a:rPr lang="tr-TR" sz="2700" b="1" dirty="0" smtClean="0"/>
              <a:t>Yinelemeli </a:t>
            </a:r>
            <a:r>
              <a:rPr lang="tr-TR" sz="2700" b="1" dirty="0"/>
              <a:t>kurgu (</a:t>
            </a:r>
            <a:r>
              <a:rPr lang="tr-TR" sz="2700" b="1" dirty="0" err="1"/>
              <a:t>overlapping</a:t>
            </a:r>
            <a:r>
              <a:rPr lang="tr-TR" sz="2700" b="1" dirty="0"/>
              <a:t> </a:t>
            </a:r>
            <a:r>
              <a:rPr lang="tr-TR" sz="2700" b="1" dirty="0" err="1"/>
              <a:t>edit</a:t>
            </a:r>
            <a:r>
              <a:rPr lang="tr-TR" sz="2700" b="1" dirty="0" smtClean="0"/>
              <a:t>): </a:t>
            </a:r>
            <a:r>
              <a:rPr lang="tr-TR" sz="2700" dirty="0" smtClean="0"/>
              <a:t>Filmdeki önemli bir anın, farklı kamera açılarıyla çekilmiş halinin </a:t>
            </a:r>
            <a:r>
              <a:rPr lang="tr-TR" sz="2700" dirty="0" err="1" smtClean="0"/>
              <a:t>peşpeşe</a:t>
            </a:r>
            <a:r>
              <a:rPr lang="tr-TR" sz="2700" dirty="0" smtClean="0"/>
              <a:t> gösterilmesiyle olduğundan daha uzun sürede gösterilmesidir. Böylece o olay vurgulanmış olur.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p:txBody>
          <a:bodyPr>
            <a:normAutofit fontScale="70000" lnSpcReduction="20000"/>
          </a:bodyPr>
          <a:lstStyle/>
          <a:p>
            <a:r>
              <a:rPr lang="tr-TR" b="1" dirty="0" smtClean="0"/>
              <a:t>Geriye </a:t>
            </a:r>
            <a:r>
              <a:rPr lang="tr-TR" b="1" dirty="0"/>
              <a:t>dönüş (</a:t>
            </a:r>
            <a:r>
              <a:rPr lang="tr-TR" b="1" dirty="0" err="1"/>
              <a:t>flashback</a:t>
            </a:r>
            <a:r>
              <a:rPr lang="tr-TR" b="1" dirty="0" smtClean="0"/>
              <a:t>): </a:t>
            </a:r>
            <a:r>
              <a:rPr lang="tr-TR" dirty="0" smtClean="0"/>
              <a:t>Filmin öyküsünün geçtiği zamandan daha önceki bir zamanı anlatarak karakterlerin eylemlerinin nedenlerini açıklamak ya da filmde daha önce gösterilmiş bir olayı anımsatmak amacıyla kullanılır.</a:t>
            </a:r>
          </a:p>
          <a:p>
            <a:pPr>
              <a:buNone/>
            </a:pPr>
            <a:endParaRPr lang="tr-TR" dirty="0"/>
          </a:p>
          <a:p>
            <a:r>
              <a:rPr lang="tr-TR" b="1" dirty="0" smtClean="0"/>
              <a:t>İleriye </a:t>
            </a:r>
            <a:r>
              <a:rPr lang="tr-TR" b="1" dirty="0"/>
              <a:t>sıçrama (</a:t>
            </a:r>
            <a:r>
              <a:rPr lang="tr-TR" b="1" dirty="0" err="1"/>
              <a:t>flash</a:t>
            </a:r>
            <a:r>
              <a:rPr lang="tr-TR" b="1" dirty="0"/>
              <a:t> </a:t>
            </a:r>
            <a:r>
              <a:rPr lang="tr-TR" b="1" dirty="0" err="1"/>
              <a:t>forward</a:t>
            </a:r>
            <a:r>
              <a:rPr lang="tr-TR" b="1" dirty="0" smtClean="0"/>
              <a:t>): </a:t>
            </a:r>
            <a:r>
              <a:rPr lang="tr-TR" dirty="0" smtClean="0"/>
              <a:t>Filmin öyküsünün geçtiği zamandan daha sonraki bir zamana gidilmesiyle oluşur. İki türü vardır: </a:t>
            </a:r>
          </a:p>
          <a:p>
            <a:pPr>
              <a:buNone/>
            </a:pPr>
            <a:r>
              <a:rPr lang="tr-TR" dirty="0" smtClean="0"/>
              <a:t>	</a:t>
            </a:r>
            <a:r>
              <a:rPr lang="tr-TR" dirty="0" smtClean="0"/>
              <a:t>Uzun bir zaman sonraya sıçrayıp filme o zamandan devam edilebilir. Sözgelimi film başkahramanın çocukluğuyla başlar, sonra bir ileri sıçrama ile meslek hayatına atıldığı yıla geçer, filme buradan devam ederiz.</a:t>
            </a:r>
          </a:p>
          <a:p>
            <a:pPr>
              <a:buNone/>
            </a:pPr>
            <a:r>
              <a:rPr lang="tr-TR" dirty="0" smtClean="0"/>
              <a:t>	</a:t>
            </a:r>
            <a:r>
              <a:rPr lang="tr-TR" dirty="0" smtClean="0"/>
              <a:t>Ya da geleceğe gidilip daha sonra ileriye sıçrama anına geri dönülür. Böylece film karakterlerinin bilmediği gelecek seyirciye göstererek dramatik etki yaratılabilir. Başka bir amacı da karakterin geleceğe yönelik düşüncelerini, hayallerini ya da endişelerini göstermektir.</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a:xfrm>
            <a:off x="457200" y="1600201"/>
            <a:ext cx="8229600" cy="4133055"/>
          </a:xfrm>
        </p:spPr>
        <p:txBody>
          <a:bodyPr>
            <a:normAutofit fontScale="77500" lnSpcReduction="20000"/>
          </a:bodyPr>
          <a:lstStyle/>
          <a:p>
            <a:r>
              <a:rPr lang="tr-TR" b="1" dirty="0" smtClean="0"/>
              <a:t>Geriye </a:t>
            </a:r>
            <a:r>
              <a:rPr lang="tr-TR" b="1" dirty="0"/>
              <a:t>gidiş (</a:t>
            </a:r>
            <a:r>
              <a:rPr lang="tr-TR" b="1" dirty="0" err="1"/>
              <a:t>reverse</a:t>
            </a:r>
            <a:r>
              <a:rPr lang="tr-TR" b="1" dirty="0" smtClean="0"/>
              <a:t>): </a:t>
            </a:r>
            <a:r>
              <a:rPr lang="tr-TR" dirty="0" smtClean="0"/>
              <a:t>Bu kavramı literatüre </a:t>
            </a:r>
            <a:r>
              <a:rPr lang="tr-TR" dirty="0" err="1" smtClean="0"/>
              <a:t>Christopher</a:t>
            </a:r>
            <a:r>
              <a:rPr lang="tr-TR" dirty="0" smtClean="0"/>
              <a:t> </a:t>
            </a:r>
            <a:r>
              <a:rPr lang="tr-TR" dirty="0" err="1" smtClean="0"/>
              <a:t>Nolan’ın</a:t>
            </a:r>
            <a:r>
              <a:rPr lang="tr-TR" dirty="0" smtClean="0"/>
              <a:t> Akıl Defteri (</a:t>
            </a:r>
            <a:r>
              <a:rPr lang="tr-TR" dirty="0" err="1" smtClean="0"/>
              <a:t>Memento</a:t>
            </a:r>
            <a:r>
              <a:rPr lang="tr-TR" dirty="0" smtClean="0"/>
              <a:t>) filmi sokmuştur. Tüm filmler, arada bir geriy</a:t>
            </a:r>
            <a:r>
              <a:rPr lang="tr-TR" dirty="0" smtClean="0"/>
              <a:t>e dönüşler içerseler de, eninde sonunda kronolojik olarak ileri doğru akar. Ancak Akıl Defteri filmi kronolojik olarak ileriden başlayıp kesintisiz biçimde geçmişe doğru akmaktadır. </a:t>
            </a:r>
          </a:p>
          <a:p>
            <a:pPr>
              <a:buNone/>
            </a:pPr>
            <a:endParaRPr lang="tr-TR" dirty="0"/>
          </a:p>
          <a:p>
            <a:r>
              <a:rPr lang="tr-TR" b="1" dirty="0" smtClean="0"/>
              <a:t>Geriye </a:t>
            </a:r>
            <a:r>
              <a:rPr lang="tr-TR" b="1" dirty="0"/>
              <a:t>oynatım (</a:t>
            </a:r>
            <a:r>
              <a:rPr lang="tr-TR" b="1" dirty="0" err="1"/>
              <a:t>backward</a:t>
            </a:r>
            <a:r>
              <a:rPr lang="tr-TR" b="1" dirty="0"/>
              <a:t> </a:t>
            </a:r>
            <a:r>
              <a:rPr lang="tr-TR" b="1" dirty="0" err="1"/>
              <a:t>motion</a:t>
            </a:r>
            <a:r>
              <a:rPr lang="tr-TR" b="1" dirty="0" smtClean="0"/>
              <a:t>):</a:t>
            </a:r>
            <a:r>
              <a:rPr lang="tr-TR" dirty="0" smtClean="0"/>
              <a:t> Yapılan çekimin geriye doğru oynatılarak kurgulanmasıdır. Sözgelimi yıkılan bir bina yeniden oluşur; insanlar geri geri yürür…</a:t>
            </a:r>
          </a:p>
          <a:p>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a:xfrm>
            <a:off x="457200" y="1600201"/>
            <a:ext cx="8229600" cy="4205063"/>
          </a:xfrm>
        </p:spPr>
        <p:txBody>
          <a:bodyPr>
            <a:normAutofit fontScale="77500" lnSpcReduction="20000"/>
          </a:bodyPr>
          <a:lstStyle/>
          <a:p>
            <a:r>
              <a:rPr lang="tr-TR" b="1" dirty="0" smtClean="0"/>
              <a:t>Ağır çekim (</a:t>
            </a:r>
            <a:r>
              <a:rPr lang="tr-TR" b="1" dirty="0" err="1" smtClean="0"/>
              <a:t>slow</a:t>
            </a:r>
            <a:r>
              <a:rPr lang="tr-TR" b="1" dirty="0" smtClean="0"/>
              <a:t> </a:t>
            </a:r>
            <a:r>
              <a:rPr lang="tr-TR" b="1" dirty="0" err="1" smtClean="0"/>
              <a:t>motion</a:t>
            </a:r>
            <a:r>
              <a:rPr lang="tr-TR" b="1" dirty="0" smtClean="0"/>
              <a:t>, yavaşlatılmış hareket):</a:t>
            </a:r>
            <a:r>
              <a:rPr lang="tr-TR" dirty="0" smtClean="0"/>
              <a:t> Aslında doğrusu “yavaşlatılmış hareket” terimidir. Çünkü çekim olması gereken </a:t>
            </a:r>
            <a:r>
              <a:rPr lang="tr-TR" dirty="0" err="1" smtClean="0"/>
              <a:t>fps’den</a:t>
            </a:r>
            <a:r>
              <a:rPr lang="tr-TR" dirty="0" smtClean="0"/>
              <a:t> daha hızlı yapılıp normal </a:t>
            </a:r>
            <a:r>
              <a:rPr lang="tr-TR" dirty="0" err="1" smtClean="0"/>
              <a:t>fps</a:t>
            </a:r>
            <a:r>
              <a:rPr lang="tr-TR" dirty="0" smtClean="0"/>
              <a:t> ile oynatıldığında görüntüdeki hareket yavaşlamış olur. Sözgelimi saniyede 100 kare çekip saniyede 25 kare gösterirseniz, bir saniyede çektiğinizin dörtte birini gösterebilirsiniz, çekimde 1 saniye tutan yer, gösterimde 4 saniye tutar.</a:t>
            </a:r>
          </a:p>
          <a:p>
            <a:pPr>
              <a:buNone/>
            </a:pPr>
            <a:endParaRPr lang="tr-TR" dirty="0" smtClean="0"/>
          </a:p>
          <a:p>
            <a:pPr>
              <a:buNone/>
            </a:pPr>
            <a:r>
              <a:rPr lang="tr-TR" dirty="0" smtClean="0"/>
              <a:t>	Bir eylemi vurgulamak ya da seyirciye olağandışı olduğunu gösterip yabancılaşmasını sağlamak amacıyla kullanılabilir.</a:t>
            </a:r>
          </a:p>
          <a:p>
            <a:pPr>
              <a:buNone/>
            </a:pPr>
            <a:endParaRPr lang="tr-T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a:xfrm>
            <a:off x="457200" y="1600201"/>
            <a:ext cx="8229600" cy="4133056"/>
          </a:xfrm>
        </p:spPr>
        <p:txBody>
          <a:bodyPr>
            <a:normAutofit fontScale="77500" lnSpcReduction="20000"/>
          </a:bodyPr>
          <a:lstStyle/>
          <a:p>
            <a:r>
              <a:rPr lang="tr-TR" b="1" dirty="0" smtClean="0"/>
              <a:t>Akan çekim (</a:t>
            </a:r>
            <a:r>
              <a:rPr lang="tr-TR" b="1" dirty="0" err="1" smtClean="0"/>
              <a:t>flow</a:t>
            </a:r>
            <a:r>
              <a:rPr lang="tr-TR" b="1" dirty="0" smtClean="0"/>
              <a:t> </a:t>
            </a:r>
            <a:r>
              <a:rPr lang="tr-TR" b="1" dirty="0" err="1" smtClean="0"/>
              <a:t>motion</a:t>
            </a:r>
            <a:r>
              <a:rPr lang="tr-TR" b="1" dirty="0" smtClean="0"/>
              <a:t>): </a:t>
            </a:r>
            <a:r>
              <a:rPr lang="tr-TR" dirty="0" smtClean="0"/>
              <a:t>Ağır çekimde çerçevedeki bütün kişilerin, nesnelerin ve kameranın hareketleri aynı biçimde yavaşlar. Ancak akan çekimde bu üç unsurdan biri ya da ikisi yavaşken diğerleri hızlıdır. </a:t>
            </a:r>
          </a:p>
          <a:p>
            <a:pPr>
              <a:buNone/>
            </a:pPr>
            <a:endParaRPr lang="tr-TR" dirty="0" smtClean="0"/>
          </a:p>
          <a:p>
            <a:pPr>
              <a:buNone/>
            </a:pPr>
            <a:r>
              <a:rPr lang="tr-TR" dirty="0" smtClean="0"/>
              <a:t>	</a:t>
            </a:r>
            <a:r>
              <a:rPr lang="tr-TR" dirty="0" smtClean="0"/>
              <a:t>Örnekler: Bir kişi kalabalık bir meydand</a:t>
            </a:r>
            <a:r>
              <a:rPr lang="tr-TR" dirty="0" smtClean="0"/>
              <a:t>a sakin dururken etrafından insanlar, arabalar hızla akar. </a:t>
            </a:r>
          </a:p>
          <a:p>
            <a:pPr>
              <a:buNone/>
            </a:pPr>
            <a:r>
              <a:rPr lang="tr-TR" dirty="0" smtClean="0"/>
              <a:t>	</a:t>
            </a:r>
            <a:r>
              <a:rPr lang="tr-TR" dirty="0" smtClean="0"/>
              <a:t>Tam tersi insanlar, arabalar normal hızda ilerlerken kahramanımız, tıpkı </a:t>
            </a:r>
            <a:r>
              <a:rPr lang="tr-TR" dirty="0" err="1" smtClean="0"/>
              <a:t>Flash</a:t>
            </a:r>
            <a:r>
              <a:rPr lang="tr-TR" dirty="0" smtClean="0"/>
              <a:t> </a:t>
            </a:r>
            <a:r>
              <a:rPr lang="tr-TR" dirty="0" err="1" smtClean="0"/>
              <a:t>Gordon</a:t>
            </a:r>
            <a:r>
              <a:rPr lang="tr-TR" dirty="0" smtClean="0"/>
              <a:t> gibi hızla geçer. </a:t>
            </a:r>
          </a:p>
          <a:p>
            <a:pPr>
              <a:buNone/>
            </a:pPr>
            <a:r>
              <a:rPr lang="tr-TR" dirty="0" smtClean="0"/>
              <a:t>	</a:t>
            </a:r>
            <a:r>
              <a:rPr lang="tr-TR" i="1" dirty="0" err="1" smtClean="0"/>
              <a:t>Matrix</a:t>
            </a:r>
            <a:r>
              <a:rPr lang="tr-TR" i="1" dirty="0" smtClean="0"/>
              <a:t> </a:t>
            </a:r>
            <a:r>
              <a:rPr lang="tr-TR" dirty="0" smtClean="0"/>
              <a:t>filminde </a:t>
            </a:r>
            <a:r>
              <a:rPr lang="tr-TR" dirty="0" err="1" smtClean="0"/>
              <a:t>Trinity</a:t>
            </a:r>
            <a:r>
              <a:rPr lang="tr-TR" dirty="0" smtClean="0"/>
              <a:t> tekme atmak için zıplayarak havalandığında havada donar ve kamera onun çevresinde döner.</a:t>
            </a:r>
            <a:endParaRPr 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Görüntü kurgusu teknikleri</a:t>
            </a:r>
            <a:endParaRPr lang="tr-TR" dirty="0"/>
          </a:p>
        </p:txBody>
      </p:sp>
      <p:sp>
        <p:nvSpPr>
          <p:cNvPr id="3" name="2 İçerik Yer Tutucusu"/>
          <p:cNvSpPr>
            <a:spLocks noGrp="1"/>
          </p:cNvSpPr>
          <p:nvPr>
            <p:ph idx="1"/>
          </p:nvPr>
        </p:nvSpPr>
        <p:spPr>
          <a:xfrm>
            <a:off x="457200" y="1600201"/>
            <a:ext cx="8229600" cy="3412975"/>
          </a:xfrm>
        </p:spPr>
        <p:txBody>
          <a:bodyPr>
            <a:normAutofit fontScale="77500" lnSpcReduction="20000"/>
          </a:bodyPr>
          <a:lstStyle/>
          <a:p>
            <a:r>
              <a:rPr lang="tr-TR" b="1" dirty="0" smtClean="0"/>
              <a:t>Hızlı çekim (</a:t>
            </a:r>
            <a:r>
              <a:rPr lang="tr-TR" b="1" dirty="0" err="1" smtClean="0"/>
              <a:t>fast</a:t>
            </a:r>
            <a:r>
              <a:rPr lang="tr-TR" b="1" dirty="0" smtClean="0"/>
              <a:t> </a:t>
            </a:r>
            <a:r>
              <a:rPr lang="tr-TR" b="1" dirty="0" err="1" smtClean="0"/>
              <a:t>motion</a:t>
            </a:r>
            <a:r>
              <a:rPr lang="tr-TR" b="1" dirty="0" smtClean="0"/>
              <a:t>, hızlandırılmış gösterim): </a:t>
            </a:r>
            <a:r>
              <a:rPr lang="tr-TR" dirty="0" smtClean="0"/>
              <a:t>Burada yavaşlatılmış gösterimin tam tersi söz konusudur. Kamera saniyede normalden daha az kare sayısıyla çekim yapar; normal hızd</a:t>
            </a:r>
            <a:r>
              <a:rPr lang="tr-TR" dirty="0" smtClean="0"/>
              <a:t>a gösterimde görüntü hızlanmış gibi olur.</a:t>
            </a:r>
            <a:endParaRPr lang="tr-TR" dirty="0"/>
          </a:p>
          <a:p>
            <a:pPr>
              <a:buNone/>
            </a:pPr>
            <a:r>
              <a:rPr lang="tr-TR" dirty="0" smtClean="0"/>
              <a:t>	</a:t>
            </a:r>
            <a:r>
              <a:rPr lang="tr-TR" dirty="0" smtClean="0"/>
              <a:t>Komik bir etki uyandırabilir. Hareket eden bulutlar gibi dramatik etki uyandırabilir. Aksiyon sahnelerinin temposunu ve estetiğini arttırabilir. Bir olayın gelişiminin tüm aşamalarını atlamadan kısa sürede vermeye de yarayabilir (bir çiçeğin açması gibi).</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788</Words>
  <Application>Microsoft Office PowerPoint</Application>
  <PresentationFormat>Ekran Gösterisi (4:3)</PresentationFormat>
  <Paragraphs>57</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Kurgu Teknikleri</vt:lpstr>
      <vt:lpstr>Görüntü kurgusu teknikleri</vt:lpstr>
      <vt:lpstr>Görüntü kurgusu teknikleri</vt:lpstr>
      <vt:lpstr>Görüntü kurgusu teknikleri</vt:lpstr>
      <vt:lpstr>Görüntü kurgusu teknikleri</vt:lpstr>
      <vt:lpstr>Görüntü kurgusu teknikleri</vt:lpstr>
      <vt:lpstr>Görüntü kurgusu teknikleri</vt:lpstr>
      <vt:lpstr>Görüntü kurgusu teknikleri</vt:lpstr>
      <vt:lpstr>Görüntü kurgusu teknikleri</vt:lpstr>
      <vt:lpstr>Ses kurgusu teknikleri</vt:lpstr>
      <vt:lpstr>Ses kurgusu teknikleri</vt:lpstr>
      <vt:lpstr>Ses kurgusu teknikleri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Kurgu Teknikleri</dc:title>
  <dc:creator>IGOKGUCU</dc:creator>
  <cp:lastModifiedBy>IGOKGUCU</cp:lastModifiedBy>
  <cp:revision>36</cp:revision>
  <dcterms:created xsi:type="dcterms:W3CDTF">2018-07-11T14:56:28Z</dcterms:created>
  <dcterms:modified xsi:type="dcterms:W3CDTF">2018-07-12T15:05:09Z</dcterms:modified>
</cp:coreProperties>
</file>