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1" r:id="rId5"/>
    <p:sldId id="257" r:id="rId6"/>
    <p:sldId id="259" r:id="rId7"/>
    <p:sldId id="260" r:id="rId8"/>
    <p:sldId id="263"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a:solidFill>
                  <a:srgbClr val="000000"/>
                </a:solidFill>
                <a:latin typeface="Times New Roman"/>
                <a:ea typeface="Calibri"/>
              </a:rPr>
              <a:t>Speleoloji:mağara</a:t>
            </a:r>
            <a:r>
              <a:rPr lang="en-US" dirty="0">
                <a:solidFill>
                  <a:srgbClr val="000000"/>
                </a:solidFill>
                <a:latin typeface="Times New Roman"/>
                <a:ea typeface="Calibri"/>
              </a:rPr>
              <a:t> </a:t>
            </a:r>
            <a:r>
              <a:rPr lang="en-US" dirty="0" err="1">
                <a:solidFill>
                  <a:srgbClr val="000000"/>
                </a:solidFill>
                <a:latin typeface="Times New Roman"/>
                <a:ea typeface="Calibri"/>
              </a:rPr>
              <a:t>sisteminin</a:t>
            </a:r>
            <a:r>
              <a:rPr lang="en-US" dirty="0">
                <a:solidFill>
                  <a:srgbClr val="000000"/>
                </a:solidFill>
                <a:latin typeface="Times New Roman"/>
                <a:ea typeface="Calibri"/>
              </a:rPr>
              <a:t> </a:t>
            </a:r>
            <a:r>
              <a:rPr lang="en-US" dirty="0" err="1">
                <a:solidFill>
                  <a:srgbClr val="000000"/>
                </a:solidFill>
                <a:latin typeface="Times New Roman"/>
                <a:ea typeface="Calibri"/>
              </a:rPr>
              <a:t>gelişimi</a:t>
            </a:r>
            <a:endParaRPr lang="en-US" dirty="0"/>
          </a:p>
        </p:txBody>
      </p:sp>
      <p:sp>
        <p:nvSpPr>
          <p:cNvPr id="3" name="Alt Başlık 2"/>
          <p:cNvSpPr>
            <a:spLocks noGrp="1"/>
          </p:cNvSpPr>
          <p:nvPr>
            <p:ph type="subTitle" idx="1"/>
          </p:nvPr>
        </p:nvSpPr>
        <p:spPr/>
        <p:txBody>
          <a:bodyPr/>
          <a:lstStyle/>
          <a:p>
            <a:r>
              <a:rPr lang="tr-TR" b="1" dirty="0" smtClean="0">
                <a:solidFill>
                  <a:srgbClr val="FF0000"/>
                </a:solidFill>
              </a:rPr>
              <a:t>7. Hafta</a:t>
            </a:r>
            <a:endParaRPr lang="en-US" b="1" dirty="0">
              <a:solidFill>
                <a:srgbClr val="FF0000"/>
              </a:solidFill>
            </a:endParaRPr>
          </a:p>
        </p:txBody>
      </p:sp>
    </p:spTree>
    <p:extLst>
      <p:ext uri="{BB962C8B-B14F-4D97-AF65-F5344CB8AC3E}">
        <p14:creationId xmlns="" xmlns:p14="http://schemas.microsoft.com/office/powerpoint/2010/main" val="56206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525963"/>
          </a:xfrm>
        </p:spPr>
        <p:txBody>
          <a:bodyPr>
            <a:noAutofit/>
          </a:bodyPr>
          <a:lstStyle/>
          <a:p>
            <a:pPr indent="342900" algn="just">
              <a:lnSpc>
                <a:spcPct val="150000"/>
              </a:lnSpc>
              <a:spcAft>
                <a:spcPts val="0"/>
              </a:spcAft>
            </a:pPr>
            <a:r>
              <a:rPr lang="tr-TR" sz="1800" dirty="0">
                <a:latin typeface="Times New Roman"/>
                <a:ea typeface="Times New Roman"/>
              </a:rPr>
              <a:t>Büyük ölçekli </a:t>
            </a:r>
            <a:r>
              <a:rPr lang="tr-TR" sz="1800" dirty="0" err="1">
                <a:latin typeface="Times New Roman"/>
                <a:ea typeface="Times New Roman"/>
              </a:rPr>
              <a:t>strüktüral</a:t>
            </a:r>
            <a:r>
              <a:rPr lang="tr-TR" sz="1800" dirty="0">
                <a:latin typeface="Times New Roman"/>
                <a:ea typeface="Times New Roman"/>
              </a:rPr>
              <a:t> elemanlar kıvrımlar, faylar ve çözünmeyen kayaların varlığı bakımından karst kayalarının yerleşimi belirler </a:t>
            </a:r>
            <a:r>
              <a:rPr lang="tr-TR" sz="1800" dirty="0" err="1">
                <a:latin typeface="Times New Roman"/>
                <a:ea typeface="Times New Roman"/>
              </a:rPr>
              <a:t>Belkide</a:t>
            </a:r>
            <a:r>
              <a:rPr lang="tr-TR" sz="1800" dirty="0">
                <a:latin typeface="Times New Roman"/>
                <a:ea typeface="Times New Roman"/>
              </a:rPr>
              <a:t> bölgeler arasındaki en önemli farklar bunların olup olmamasıdır. Bir yerde karbonat kayalar yatay ya da yataya yakınsa böylece </a:t>
            </a:r>
            <a:r>
              <a:rPr lang="tr-TR" sz="1800" dirty="0" err="1">
                <a:latin typeface="Times New Roman"/>
                <a:ea typeface="Times New Roman"/>
              </a:rPr>
              <a:t>litoljik</a:t>
            </a:r>
            <a:r>
              <a:rPr lang="tr-TR" sz="1800" dirty="0">
                <a:latin typeface="Times New Roman"/>
                <a:ea typeface="Times New Roman"/>
              </a:rPr>
              <a:t> </a:t>
            </a:r>
            <a:r>
              <a:rPr lang="tr-TR" sz="1800" dirty="0" err="1">
                <a:latin typeface="Times New Roman"/>
                <a:ea typeface="Times New Roman"/>
              </a:rPr>
              <a:t>horizonlar</a:t>
            </a:r>
            <a:r>
              <a:rPr lang="tr-TR" sz="1800" dirty="0">
                <a:latin typeface="Times New Roman"/>
                <a:ea typeface="Times New Roman"/>
              </a:rPr>
              <a:t> iki yönlü </a:t>
            </a:r>
            <a:r>
              <a:rPr lang="tr-TR" sz="1800" dirty="0" err="1">
                <a:latin typeface="Times New Roman"/>
                <a:ea typeface="Times New Roman"/>
              </a:rPr>
              <a:t>konduit</a:t>
            </a:r>
            <a:r>
              <a:rPr lang="tr-TR" sz="1800" dirty="0">
                <a:latin typeface="Times New Roman"/>
                <a:ea typeface="Times New Roman"/>
              </a:rPr>
              <a:t> gelişimine uygundur. Aynı stratigrafik </a:t>
            </a:r>
            <a:r>
              <a:rPr lang="tr-TR" sz="1800" dirty="0" err="1">
                <a:latin typeface="Times New Roman"/>
                <a:ea typeface="Times New Roman"/>
              </a:rPr>
              <a:t>zonda</a:t>
            </a:r>
            <a:r>
              <a:rPr lang="tr-TR" sz="1800" dirty="0">
                <a:latin typeface="Times New Roman"/>
                <a:ea typeface="Times New Roman"/>
              </a:rPr>
              <a:t> pek çok kol gelişebilir bu da kompleks bir drenaj sisteminin gelişmesine yol açar. Bu nedenle pek çok büyük mağara sistemleri yatay tabakalı arazilerde gelişmiştir.</a:t>
            </a:r>
            <a:endParaRPr lang="en-US" sz="1800" dirty="0">
              <a:latin typeface="Times New Roman"/>
              <a:ea typeface="Times New Roman"/>
            </a:endParaRPr>
          </a:p>
          <a:p>
            <a:endParaRPr lang="en-US" sz="1800" dirty="0"/>
          </a:p>
        </p:txBody>
      </p:sp>
    </p:spTree>
    <p:extLst>
      <p:ext uri="{BB962C8B-B14F-4D97-AF65-F5344CB8AC3E}">
        <p14:creationId xmlns="" xmlns:p14="http://schemas.microsoft.com/office/powerpoint/2010/main" val="414952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sz="2400" dirty="0" smtClean="0">
                <a:latin typeface="Times New Roman"/>
                <a:ea typeface="Times New Roman"/>
              </a:rPr>
              <a:t>Kireçtaşı kalınlığı ince ve sığ mağaralar, derin mağaralara oranla, genellikle karmaşık kollara ayrılır. Kireçtaşı tabanında geçirimsiz bir oluşuk bulunan bölgelerde geçirimsiz kayanın bulunmadığı kireçtaşlarına oranla daha geniş ve büyük mağaralar gelişir. Geçirimsiz tabanda saldırgan suların toplanması, aşındırmayı hızlandıracağından, mağara oluşumunda önemli bir etkendir. Yeryüzünde pek çok büyük mağara kireçtaşı ile geçirimsiz </a:t>
            </a:r>
            <a:r>
              <a:rPr lang="tr-TR" sz="2400" dirty="0" err="1" smtClean="0">
                <a:latin typeface="Times New Roman"/>
                <a:ea typeface="Times New Roman"/>
              </a:rPr>
              <a:t>dokanak</a:t>
            </a:r>
            <a:r>
              <a:rPr lang="tr-TR" sz="2400" dirty="0" smtClean="0">
                <a:latin typeface="Times New Roman"/>
                <a:ea typeface="Times New Roman"/>
              </a:rPr>
              <a:t> arasında oluşmuştur.</a:t>
            </a:r>
            <a:endParaRPr lang="en-US" sz="2400" dirty="0" smtClean="0">
              <a:latin typeface="Times New Roman"/>
              <a:ea typeface="Times New Roman"/>
            </a:endParaRP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55000" lnSpcReduction="20000"/>
          </a:bodyPr>
          <a:lstStyle/>
          <a:p>
            <a:pPr algn="just">
              <a:lnSpc>
                <a:spcPct val="150000"/>
              </a:lnSpc>
              <a:spcBef>
                <a:spcPts val="1200"/>
              </a:spcBef>
              <a:spcAft>
                <a:spcPts val="300"/>
              </a:spcAft>
            </a:pPr>
            <a:r>
              <a:rPr lang="tr-TR" dirty="0">
                <a:latin typeface="Times New Roman"/>
                <a:ea typeface="Times New Roman"/>
              </a:rPr>
              <a:t>Kireçtaşları büyük ölçüde çatlaklı ve tabakalı olur. Sular, tabaka düzlemi ve çatlaklar boyunca ilerleyerek ilk akım kanallarını oluşturur. Mağaralar kireçtaşları ile </a:t>
            </a:r>
            <a:r>
              <a:rPr lang="tr-TR" dirty="0" err="1">
                <a:latin typeface="Times New Roman"/>
                <a:ea typeface="Times New Roman"/>
              </a:rPr>
              <a:t>şeyl</a:t>
            </a:r>
            <a:r>
              <a:rPr lang="tr-TR" dirty="0">
                <a:latin typeface="Times New Roman"/>
                <a:ea typeface="Times New Roman"/>
              </a:rPr>
              <a:t> gibi farklı tabakaların ya da formasyonların kontağında yaygın olarak gelişir. </a:t>
            </a:r>
            <a:r>
              <a:rPr lang="tr-TR" dirty="0" err="1">
                <a:latin typeface="Times New Roman"/>
                <a:ea typeface="Times New Roman"/>
              </a:rPr>
              <a:t>Şeyller</a:t>
            </a:r>
            <a:r>
              <a:rPr lang="tr-TR" dirty="0">
                <a:latin typeface="Times New Roman"/>
                <a:ea typeface="Times New Roman"/>
              </a:rPr>
              <a:t> </a:t>
            </a:r>
            <a:r>
              <a:rPr lang="tr-TR" dirty="0" err="1">
                <a:latin typeface="Times New Roman"/>
                <a:ea typeface="Times New Roman"/>
              </a:rPr>
              <a:t>yeraltısularını</a:t>
            </a:r>
            <a:r>
              <a:rPr lang="tr-TR" dirty="0">
                <a:latin typeface="Times New Roman"/>
                <a:ea typeface="Times New Roman"/>
              </a:rPr>
              <a:t> tutarlar ve içerdikleri piritlerin oksitleşmesi ile meydana gelen </a:t>
            </a:r>
            <a:r>
              <a:rPr lang="tr-TR" dirty="0" err="1">
                <a:latin typeface="Times New Roman"/>
                <a:ea typeface="Times New Roman"/>
              </a:rPr>
              <a:t>sülfirik</a:t>
            </a:r>
            <a:r>
              <a:rPr lang="tr-TR" dirty="0">
                <a:latin typeface="Times New Roman"/>
                <a:ea typeface="Times New Roman"/>
              </a:rPr>
              <a:t> asit kireçtaşlarını hızla çözündürür (Şahinci, 1991). Bu gibi farklı formasyon ya da tabaka </a:t>
            </a:r>
            <a:r>
              <a:rPr lang="tr-TR" dirty="0" err="1">
                <a:latin typeface="Times New Roman"/>
                <a:ea typeface="Times New Roman"/>
              </a:rPr>
              <a:t>kontakt</a:t>
            </a:r>
            <a:r>
              <a:rPr lang="tr-TR" dirty="0">
                <a:latin typeface="Times New Roman"/>
                <a:ea typeface="Times New Roman"/>
              </a:rPr>
              <a:t> noktalarında farklı aşınım sürecinin bir arada işlemesi de mağara gelişimine önemli bir katkı sağlar. Tabaka düzlemleri de mağaraların yaygın olarak geliştiği zayıf direnç alanlarıdır. Bunun yanında kireçtaşındaki çatlakların yoğun olduğu ve birbirleri ile bağlantılı olduğu alanlar mağara gelişiminde başlangıç noktaları olabilir. Benzer şekilde fay hatları da mağara gelişimi ve uzanışını, şeklini denetleyen önemli unsurlardandır. </a:t>
            </a:r>
            <a:endParaRPr lang="en-US" dirty="0">
              <a:latin typeface="Times New Roman"/>
              <a:ea typeface="Times New Roman"/>
            </a:endParaRPr>
          </a:p>
          <a:p>
            <a:endParaRPr lang="en-US" dirty="0"/>
          </a:p>
        </p:txBody>
      </p:sp>
    </p:spTree>
    <p:extLst>
      <p:ext uri="{BB962C8B-B14F-4D97-AF65-F5344CB8AC3E}">
        <p14:creationId xmlns="" xmlns:p14="http://schemas.microsoft.com/office/powerpoint/2010/main" val="45875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indent="342900" algn="just">
              <a:lnSpc>
                <a:spcPct val="150000"/>
              </a:lnSpc>
              <a:spcAft>
                <a:spcPts val="0"/>
              </a:spcAft>
            </a:pPr>
            <a:r>
              <a:rPr lang="tr-TR" dirty="0">
                <a:latin typeface="Times New Roman"/>
                <a:ea typeface="Times New Roman"/>
              </a:rPr>
              <a:t>Fazlaca kıvrımlı arazilerde alçak </a:t>
            </a:r>
            <a:r>
              <a:rPr lang="tr-TR" dirty="0" err="1">
                <a:latin typeface="Times New Roman"/>
                <a:ea typeface="Times New Roman"/>
              </a:rPr>
              <a:t>arzilerde</a:t>
            </a:r>
            <a:r>
              <a:rPr lang="tr-TR" dirty="0">
                <a:latin typeface="Times New Roman"/>
                <a:ea typeface="Times New Roman"/>
              </a:rPr>
              <a:t> mağaralar az veya çok kıvrım eksenlerini izler. Kıvrımlı ve kırıklı kayalardan oluşan yüksek bölgelerde </a:t>
            </a:r>
            <a:r>
              <a:rPr lang="tr-TR" dirty="0" err="1">
                <a:latin typeface="Times New Roman"/>
                <a:ea typeface="Times New Roman"/>
              </a:rPr>
              <a:t>konduit</a:t>
            </a:r>
            <a:r>
              <a:rPr lang="tr-TR" dirty="0">
                <a:latin typeface="Times New Roman"/>
                <a:ea typeface="Times New Roman"/>
              </a:rPr>
              <a:t> sistemleri çok karışık olur. Mağaralar aktif fay veya başlıca </a:t>
            </a:r>
            <a:r>
              <a:rPr lang="tr-TR" dirty="0" err="1">
                <a:latin typeface="Times New Roman"/>
                <a:ea typeface="Times New Roman"/>
              </a:rPr>
              <a:t>başlıca</a:t>
            </a:r>
            <a:r>
              <a:rPr lang="tr-TR" dirty="0">
                <a:latin typeface="Times New Roman"/>
                <a:ea typeface="Times New Roman"/>
              </a:rPr>
              <a:t> çatlaklardan oluşan baskın dikey elemanlar aracılığıyla gelişir ve derine olan akışlar oldukça diktir. </a:t>
            </a:r>
            <a:r>
              <a:rPr lang="tr-TR" dirty="0" err="1">
                <a:latin typeface="Times New Roman"/>
                <a:ea typeface="Times New Roman"/>
              </a:rPr>
              <a:t>Konduitler</a:t>
            </a:r>
            <a:r>
              <a:rPr lang="tr-TR" dirty="0">
                <a:latin typeface="Times New Roman"/>
                <a:ea typeface="Times New Roman"/>
              </a:rPr>
              <a:t> genelde hidrostatik basınç altında yukarı kadar çıkan suları takip eder. </a:t>
            </a:r>
            <a:endParaRPr lang="en-US" dirty="0">
              <a:latin typeface="Times New Roman"/>
              <a:ea typeface="Times New Roman"/>
            </a:endParaRPr>
          </a:p>
          <a:p>
            <a:endParaRPr lang="en-US" dirty="0"/>
          </a:p>
        </p:txBody>
      </p:sp>
    </p:spTree>
    <p:extLst>
      <p:ext uri="{BB962C8B-B14F-4D97-AF65-F5344CB8AC3E}">
        <p14:creationId xmlns="" xmlns:p14="http://schemas.microsoft.com/office/powerpoint/2010/main" val="379464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41338"/>
            <a:ext cx="9144000" cy="5773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ikdörtgen 4"/>
          <p:cNvSpPr/>
          <p:nvPr/>
        </p:nvSpPr>
        <p:spPr>
          <a:xfrm>
            <a:off x="0" y="332656"/>
            <a:ext cx="4572000" cy="1047979"/>
          </a:xfrm>
          <a:prstGeom prst="rect">
            <a:avLst/>
          </a:prstGeom>
        </p:spPr>
        <p:txBody>
          <a:bodyPr>
            <a:spAutoFit/>
          </a:bodyPr>
          <a:lstStyle/>
          <a:p>
            <a:pPr>
              <a:lnSpc>
                <a:spcPct val="115000"/>
              </a:lnSpc>
              <a:spcAft>
                <a:spcPts val="1000"/>
              </a:spcAft>
            </a:pPr>
            <a:r>
              <a:rPr lang="tr-TR" dirty="0" smtClean="0">
                <a:latin typeface="Times New Roman"/>
                <a:ea typeface="Calibri"/>
                <a:cs typeface="Times New Roman"/>
              </a:rPr>
              <a:t>Kaynak: D.C</a:t>
            </a:r>
            <a:r>
              <a:rPr lang="tr-TR" dirty="0">
                <a:latin typeface="Times New Roman"/>
                <a:ea typeface="Calibri"/>
                <a:cs typeface="Times New Roman"/>
              </a:rPr>
              <a:t>. Ford, P.W. Williams. 2007. Karst </a:t>
            </a:r>
            <a:r>
              <a:rPr lang="tr-TR" dirty="0" err="1">
                <a:latin typeface="Times New Roman"/>
                <a:ea typeface="Calibri"/>
                <a:cs typeface="Times New Roman"/>
              </a:rPr>
              <a:t>Hydrogeology</a:t>
            </a:r>
            <a:r>
              <a:rPr lang="tr-TR" dirty="0">
                <a:latin typeface="Times New Roman"/>
                <a:ea typeface="Calibri"/>
                <a:cs typeface="Times New Roman"/>
              </a:rPr>
              <a:t> </a:t>
            </a:r>
            <a:r>
              <a:rPr lang="tr-TR" dirty="0" err="1">
                <a:latin typeface="Times New Roman"/>
                <a:ea typeface="Calibri"/>
                <a:cs typeface="Times New Roman"/>
              </a:rPr>
              <a:t>and</a:t>
            </a:r>
            <a:r>
              <a:rPr lang="tr-TR" dirty="0">
                <a:latin typeface="Times New Roman"/>
                <a:ea typeface="Calibri"/>
                <a:cs typeface="Times New Roman"/>
              </a:rPr>
              <a:t> </a:t>
            </a:r>
            <a:r>
              <a:rPr lang="tr-TR" dirty="0" err="1">
                <a:latin typeface="Times New Roman"/>
                <a:ea typeface="Calibri"/>
                <a:cs typeface="Times New Roman"/>
              </a:rPr>
              <a:t>Geomorphology</a:t>
            </a:r>
            <a:r>
              <a:rPr lang="tr-TR" dirty="0">
                <a:latin typeface="Times New Roman"/>
                <a:ea typeface="Calibri"/>
                <a:cs typeface="Times New Roman"/>
              </a:rPr>
              <a:t>. John </a:t>
            </a:r>
            <a:r>
              <a:rPr lang="tr-TR" dirty="0" err="1">
                <a:latin typeface="Times New Roman"/>
                <a:ea typeface="Calibri"/>
                <a:cs typeface="Times New Roman"/>
              </a:rPr>
              <a:t>Wiley</a:t>
            </a:r>
            <a:r>
              <a:rPr lang="tr-TR" dirty="0">
                <a:latin typeface="Times New Roman"/>
                <a:ea typeface="Calibri"/>
                <a:cs typeface="Times New Roman"/>
              </a:rPr>
              <a:t> &amp; </a:t>
            </a:r>
            <a:r>
              <a:rPr lang="tr-TR" dirty="0" err="1">
                <a:latin typeface="Times New Roman"/>
                <a:ea typeface="Calibri"/>
                <a:cs typeface="Times New Roman"/>
              </a:rPr>
              <a:t>Sons</a:t>
            </a:r>
            <a:r>
              <a:rPr lang="tr-TR" dirty="0">
                <a:latin typeface="Times New Roman"/>
                <a:ea typeface="Calibri"/>
                <a:cs typeface="Times New Roman"/>
              </a:rPr>
              <a:t> </a:t>
            </a:r>
            <a:r>
              <a:rPr lang="tr-TR" dirty="0" err="1">
                <a:latin typeface="Times New Roman"/>
                <a:ea typeface="Calibri"/>
                <a:cs typeface="Times New Roman"/>
              </a:rPr>
              <a:t>Ltd</a:t>
            </a:r>
            <a:endParaRPr lang="en-US" sz="1600" dirty="0">
              <a:ea typeface="Calibri"/>
              <a:cs typeface="Times New Roman"/>
            </a:endParaRPr>
          </a:p>
        </p:txBody>
      </p:sp>
    </p:spTree>
    <p:extLst>
      <p:ext uri="{BB962C8B-B14F-4D97-AF65-F5344CB8AC3E}">
        <p14:creationId xmlns="" xmlns:p14="http://schemas.microsoft.com/office/powerpoint/2010/main" val="42206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dirty="0" smtClean="0"/>
              <a:t>Katmanların önemi</a:t>
            </a:r>
            <a:endParaRPr lang="en-US" sz="24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a:ln w="9525">
            <a:noFill/>
            <a:miter lim="800000"/>
            <a:headEnd/>
            <a:tailEnd/>
          </a:ln>
        </p:spPr>
      </p:pic>
    </p:spTree>
    <p:extLst>
      <p:ext uri="{BB962C8B-B14F-4D97-AF65-F5344CB8AC3E}">
        <p14:creationId xmlns="" xmlns:p14="http://schemas.microsoft.com/office/powerpoint/2010/main" val="2760921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Mağara gelişimi</a:t>
            </a:r>
            <a:endParaRPr lang="tr-T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177527" y="1600200"/>
            <a:ext cx="6788945" cy="45259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348</Words>
  <Application>Microsoft Office PowerPoint</Application>
  <PresentationFormat>Ekran Gösterisi (4:3)</PresentationFormat>
  <Paragraphs>9</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Ofis Teması</vt:lpstr>
      <vt:lpstr>Speleoloji:mağara sisteminin gelişimi</vt:lpstr>
      <vt:lpstr>Slayt 2</vt:lpstr>
      <vt:lpstr>Slayt 3</vt:lpstr>
      <vt:lpstr>Slayt 4</vt:lpstr>
      <vt:lpstr>Slayt 5</vt:lpstr>
      <vt:lpstr>Slayt 6</vt:lpstr>
      <vt:lpstr>Katmanların önemi</vt:lpstr>
      <vt:lpstr>Mağara gelişimi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Speleoloji:mağara sisteminin gelişimi</dc:title>
  <dc:creator>Kullanıcı</dc:creator>
  <cp:lastModifiedBy>-</cp:lastModifiedBy>
  <cp:revision>5</cp:revision>
  <dcterms:created xsi:type="dcterms:W3CDTF">2020-01-29T18:00:41Z</dcterms:created>
  <dcterms:modified xsi:type="dcterms:W3CDTF">2020-02-05T09:40:00Z</dcterms:modified>
</cp:coreProperties>
</file>