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23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94CB39-2C2C-4B24-9BA6-42E9A20E22E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1EFCA8E-6AC9-48ED-B432-4F868B105D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3380747-58AA-48ED-9EA7-268F55346186}"/>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5" name="Alt Bilgi Yer Tutucusu 4">
            <a:extLst>
              <a:ext uri="{FF2B5EF4-FFF2-40B4-BE49-F238E27FC236}">
                <a16:creationId xmlns:a16="http://schemas.microsoft.com/office/drawing/2014/main" id="{FC20FDFC-E165-4A5B-97CA-70401299C07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166918-D287-4F84-8850-B3E1FD5D8D70}"/>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1026821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6408BB-F80A-4680-B101-5B97F1D4AE1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1DCC2F-8C9E-4129-A4B3-121E22BCCEE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66F5060-C9FA-4887-9908-B3AD66B0D81B}"/>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5" name="Alt Bilgi Yer Tutucusu 4">
            <a:extLst>
              <a:ext uri="{FF2B5EF4-FFF2-40B4-BE49-F238E27FC236}">
                <a16:creationId xmlns:a16="http://schemas.microsoft.com/office/drawing/2014/main" id="{0D090ED1-3103-40B7-9F8C-58FADED4EEE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ABA3735-370B-4C31-96F3-7CE022F4F079}"/>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2292056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CE6054A-6ABA-4F6D-B9AA-ABCA0957FA3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BCBD183-B6B8-4BB7-8905-CE59D127CEA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FF4A4F-A46F-48D3-BD32-B34EAB0DABA1}"/>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5" name="Alt Bilgi Yer Tutucusu 4">
            <a:extLst>
              <a:ext uri="{FF2B5EF4-FFF2-40B4-BE49-F238E27FC236}">
                <a16:creationId xmlns:a16="http://schemas.microsoft.com/office/drawing/2014/main" id="{40D59B18-125C-4F91-87C9-A9A1F9B3244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99332BE-A12C-4220-B93A-B137329132A3}"/>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411051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AEB963-E181-40A9-9748-746BE972075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5409EA1-6B8F-437D-A1AE-6EF0413C75D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C73D752-B866-467A-A6F3-CDA5D6185256}"/>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5" name="Alt Bilgi Yer Tutucusu 4">
            <a:extLst>
              <a:ext uri="{FF2B5EF4-FFF2-40B4-BE49-F238E27FC236}">
                <a16:creationId xmlns:a16="http://schemas.microsoft.com/office/drawing/2014/main" id="{DBCA98B8-3B26-40B0-B675-15E1A217B4C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E30B5A2-4691-4849-958A-B5F5CF3F8D54}"/>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247450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F65E41-E1CC-429E-AA3A-78681DF1151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F930163-CC07-4B19-823E-1FFF393BED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B2BA22C-C473-4C56-8215-8F757D0E38C1}"/>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5" name="Alt Bilgi Yer Tutucusu 4">
            <a:extLst>
              <a:ext uri="{FF2B5EF4-FFF2-40B4-BE49-F238E27FC236}">
                <a16:creationId xmlns:a16="http://schemas.microsoft.com/office/drawing/2014/main" id="{8542425F-2866-48EA-89DA-89EAD8F9E9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9C9A2D5-49E5-4CCE-9356-B8ED99FFCB45}"/>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353425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84CA13-11FC-4F61-AE88-49E4D986DFF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C1CFA47-1E32-4C2C-A1B2-0E920F1FE05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E34F501-C7D0-47BF-BCCE-B4787819094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C9AFF78-59C1-4A47-9789-E9585C4CD6FE}"/>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6" name="Alt Bilgi Yer Tutucusu 5">
            <a:extLst>
              <a:ext uri="{FF2B5EF4-FFF2-40B4-BE49-F238E27FC236}">
                <a16:creationId xmlns:a16="http://schemas.microsoft.com/office/drawing/2014/main" id="{4D2E90EB-27A4-40C3-8585-94F71CA443E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959FEE0-10D3-4AA8-947F-692722F4CAFE}"/>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308175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5E2F85-3B66-4D74-AB6D-0F986963B6F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A8637B4-B390-4646-9D33-8410D4F297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D9FDF94-4FC8-4E6B-9FEA-8396EBDEAB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94084B4-EB54-4AD1-A413-636FADC188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82E8C33-1182-4D9B-B60E-1E9B90C13F4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71DDE54-5AC5-45E4-B51C-3926C6F0F7FE}"/>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8" name="Alt Bilgi Yer Tutucusu 7">
            <a:extLst>
              <a:ext uri="{FF2B5EF4-FFF2-40B4-BE49-F238E27FC236}">
                <a16:creationId xmlns:a16="http://schemas.microsoft.com/office/drawing/2014/main" id="{D7C9DB85-1C16-4403-AD85-E4EF2AAF735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76C5CC3-9F76-4E7D-BB1A-C948C0C7BACC}"/>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361987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FA43CE-CB0A-4BC4-87B3-3C0248D1F51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9C7F1F3-1998-46EF-AD01-91B0FFFA8752}"/>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4" name="Alt Bilgi Yer Tutucusu 3">
            <a:extLst>
              <a:ext uri="{FF2B5EF4-FFF2-40B4-BE49-F238E27FC236}">
                <a16:creationId xmlns:a16="http://schemas.microsoft.com/office/drawing/2014/main" id="{DA376D64-3CDE-4055-BDF5-51008E3237E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9DC5926-9111-4C19-BF01-37B841BBBD16}"/>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3312107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0406933-00F6-415B-82AC-4726A0419624}"/>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3" name="Alt Bilgi Yer Tutucusu 2">
            <a:extLst>
              <a:ext uri="{FF2B5EF4-FFF2-40B4-BE49-F238E27FC236}">
                <a16:creationId xmlns:a16="http://schemas.microsoft.com/office/drawing/2014/main" id="{5427D26E-6792-4967-AA8C-7FD07BBEC6E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72B925C-EB8C-467A-9E6F-AE565EC0029A}"/>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3405211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807509-5331-4F9F-9860-B360B873B77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6C038EE-4883-4F46-BF51-F763D892A2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6FE3DE5-CAD2-4268-85E0-C40C5930EC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6549C90-658E-4834-9416-0B06A3084B9E}"/>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6" name="Alt Bilgi Yer Tutucusu 5">
            <a:extLst>
              <a:ext uri="{FF2B5EF4-FFF2-40B4-BE49-F238E27FC236}">
                <a16:creationId xmlns:a16="http://schemas.microsoft.com/office/drawing/2014/main" id="{974ABC14-7EFE-4ED0-8C82-585A09AF938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0CDE3E9-FA51-40CD-AAF3-8FD09D3C05EA}"/>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1113787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F48E86-86CB-46F3-9C7D-4564FBC0A48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234A95A-31C5-4C2A-A39F-06220B321E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310EDDB-D08B-4FA0-B7E7-1436C73B7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3D98647-C734-45E1-ADFB-600CC4B31B9D}"/>
              </a:ext>
            </a:extLst>
          </p:cNvPr>
          <p:cNvSpPr>
            <a:spLocks noGrp="1"/>
          </p:cNvSpPr>
          <p:nvPr>
            <p:ph type="dt" sz="half" idx="10"/>
          </p:nvPr>
        </p:nvSpPr>
        <p:spPr/>
        <p:txBody>
          <a:bodyPr/>
          <a:lstStyle/>
          <a:p>
            <a:fld id="{24885E5D-407B-4C74-9265-52F6F038EF32}" type="datetimeFigureOut">
              <a:rPr lang="tr-TR" smtClean="0"/>
              <a:t>25.04.2020</a:t>
            </a:fld>
            <a:endParaRPr lang="tr-TR"/>
          </a:p>
        </p:txBody>
      </p:sp>
      <p:sp>
        <p:nvSpPr>
          <p:cNvPr id="6" name="Alt Bilgi Yer Tutucusu 5">
            <a:extLst>
              <a:ext uri="{FF2B5EF4-FFF2-40B4-BE49-F238E27FC236}">
                <a16:creationId xmlns:a16="http://schemas.microsoft.com/office/drawing/2014/main" id="{22EED2E7-3DB1-4408-85A5-8E5ADC24374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25903D4-ED2C-4264-AB10-261B936BE5F6}"/>
              </a:ext>
            </a:extLst>
          </p:cNvPr>
          <p:cNvSpPr>
            <a:spLocks noGrp="1"/>
          </p:cNvSpPr>
          <p:nvPr>
            <p:ph type="sldNum" sz="quarter" idx="12"/>
          </p:nvPr>
        </p:nvSpPr>
        <p:spPr/>
        <p:txBody>
          <a:bodyPr/>
          <a:lstStyle/>
          <a:p>
            <a:fld id="{B8305B28-DD19-4FEF-82C0-5272165CF4EE}" type="slidenum">
              <a:rPr lang="tr-TR" smtClean="0"/>
              <a:t>‹#›</a:t>
            </a:fld>
            <a:endParaRPr lang="tr-TR"/>
          </a:p>
        </p:txBody>
      </p:sp>
    </p:spTree>
    <p:extLst>
      <p:ext uri="{BB962C8B-B14F-4D97-AF65-F5344CB8AC3E}">
        <p14:creationId xmlns:p14="http://schemas.microsoft.com/office/powerpoint/2010/main" val="248267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3E31FD6-55DD-4727-B6AC-4E2BD02915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1A7A053-15FD-4FF0-96FC-3EA2E11E49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98B2885-46E6-48AF-9E8C-E94294F882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85E5D-407B-4C74-9265-52F6F038EF32}" type="datetimeFigureOut">
              <a:rPr lang="tr-TR" smtClean="0"/>
              <a:t>25.04.2020</a:t>
            </a:fld>
            <a:endParaRPr lang="tr-TR"/>
          </a:p>
        </p:txBody>
      </p:sp>
      <p:sp>
        <p:nvSpPr>
          <p:cNvPr id="5" name="Alt Bilgi Yer Tutucusu 4">
            <a:extLst>
              <a:ext uri="{FF2B5EF4-FFF2-40B4-BE49-F238E27FC236}">
                <a16:creationId xmlns:a16="http://schemas.microsoft.com/office/drawing/2014/main" id="{843A972D-E8D8-4B36-BC29-AD3FD34398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649FDA9-5BDA-4F83-962F-08D119753D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305B28-DD19-4FEF-82C0-5272165CF4EE}" type="slidenum">
              <a:rPr lang="tr-TR" smtClean="0"/>
              <a:t>‹#›</a:t>
            </a:fld>
            <a:endParaRPr lang="tr-TR"/>
          </a:p>
        </p:txBody>
      </p:sp>
    </p:spTree>
    <p:extLst>
      <p:ext uri="{BB962C8B-B14F-4D97-AF65-F5344CB8AC3E}">
        <p14:creationId xmlns:p14="http://schemas.microsoft.com/office/powerpoint/2010/main" val="791818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A8D67F-429B-4C46-9259-A7D9237C319A}"/>
              </a:ext>
            </a:extLst>
          </p:cNvPr>
          <p:cNvSpPr>
            <a:spLocks noGrp="1"/>
          </p:cNvSpPr>
          <p:nvPr>
            <p:ph type="title"/>
          </p:nvPr>
        </p:nvSpPr>
        <p:spPr>
          <a:xfrm>
            <a:off x="838200" y="-92765"/>
            <a:ext cx="10515600" cy="569842"/>
          </a:xfrm>
        </p:spPr>
        <p:txBody>
          <a:bodyPr>
            <a:normAutofit fontScale="90000"/>
          </a:bodyPr>
          <a:lstStyle/>
          <a:p>
            <a:br>
              <a:rPr lang="tr-TR" dirty="0"/>
            </a:br>
            <a:r>
              <a:rPr lang="tr-TR" b="1" dirty="0">
                <a:solidFill>
                  <a:srgbClr val="FF0000"/>
                </a:solidFill>
              </a:rPr>
              <a:t>    Girişimcilikte  Sorunlar ve Motivasyonlar</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66A9F39A-29C2-4BC3-8B5D-B8A40FF0355F}"/>
              </a:ext>
            </a:extLst>
          </p:cNvPr>
          <p:cNvSpPr>
            <a:spLocks noGrp="1"/>
          </p:cNvSpPr>
          <p:nvPr>
            <p:ph idx="1"/>
          </p:nvPr>
        </p:nvSpPr>
        <p:spPr>
          <a:xfrm>
            <a:off x="838200" y="477076"/>
            <a:ext cx="10515600" cy="6380923"/>
          </a:xfrm>
        </p:spPr>
        <p:txBody>
          <a:bodyPr>
            <a:normAutofit fontScale="92500" lnSpcReduction="10000"/>
          </a:bodyPr>
          <a:lstStyle/>
          <a:p>
            <a:r>
              <a:rPr lang="tr-TR" sz="3200" b="1" dirty="0">
                <a:solidFill>
                  <a:srgbClr val="FF0000"/>
                </a:solidFill>
              </a:rPr>
              <a:t>Girişimcilikte Engeller</a:t>
            </a:r>
          </a:p>
          <a:p>
            <a:r>
              <a:rPr lang="tr-TR" sz="3200" b="1" dirty="0"/>
              <a:t>Her seçim bir takım fırsat ve avantajlar ile dezavantajları beraberinde getirmektedir. Bir kariyer olarak girişimciliğin seçiminde de finansal, sosyal ve bireysel avantajlar olduğu gibi birtakım dezavantaj da bulunmaktadır. Girişimcilik kariyerini seçen kişilerin de mutlaka bu avantaj ve dezavantajları birlikte değerlendirip bir kariyer planı yapmalarında yarar vardır. Girişimciliğin zor yönleri, genel olarak bakıldığında girişimin büyüklüğüne ve türüne göre farklılıklar göstermektedir. İki kişilik bir ekiple kurulmuş bir </a:t>
            </a:r>
            <a:r>
              <a:rPr lang="tr-TR" sz="3200" b="1" dirty="0" err="1"/>
              <a:t>tekno</a:t>
            </a:r>
            <a:r>
              <a:rPr lang="tr-TR" sz="3200" b="1" dirty="0"/>
              <a:t> girişim firmasındaki zorluklar ile 50 çalışanı olan on yıllık bir firmanın kurucusunun yaşadığı zorluklar elbette aynı olmayacaktır. Bu nedenle burada yeni kurulmuş bir girişim dikkate alınarak girişimciliğin zorlukları açıklanacaktır motivasyonlar da kişilerin girişimciliğe ilgisini artırmaktadır.</a:t>
            </a:r>
          </a:p>
          <a:p>
            <a:endParaRPr lang="tr-TR" dirty="0"/>
          </a:p>
        </p:txBody>
      </p:sp>
    </p:spTree>
    <p:extLst>
      <p:ext uri="{BB962C8B-B14F-4D97-AF65-F5344CB8AC3E}">
        <p14:creationId xmlns:p14="http://schemas.microsoft.com/office/powerpoint/2010/main" val="1906004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227BBE-EF1C-42BC-9B3E-D9347159205F}"/>
              </a:ext>
            </a:extLst>
          </p:cNvPr>
          <p:cNvSpPr>
            <a:spLocks noGrp="1"/>
          </p:cNvSpPr>
          <p:nvPr>
            <p:ph type="title"/>
          </p:nvPr>
        </p:nvSpPr>
        <p:spPr>
          <a:xfrm>
            <a:off x="838200" y="1"/>
            <a:ext cx="10515600" cy="681036"/>
          </a:xfrm>
        </p:spPr>
        <p:txBody>
          <a:bodyPr>
            <a:normAutofit fontScale="90000"/>
          </a:bodyPr>
          <a:lstStyle/>
          <a:p>
            <a:br>
              <a:rPr lang="tr-TR" dirty="0"/>
            </a:br>
            <a:r>
              <a:rPr lang="tr-TR" dirty="0"/>
              <a:t>         </a:t>
            </a:r>
            <a:r>
              <a:rPr lang="tr-TR" b="1" dirty="0">
                <a:solidFill>
                  <a:srgbClr val="FF0000"/>
                </a:solidFill>
              </a:rPr>
              <a:t>Girişimcilik Motivasyonları</a:t>
            </a:r>
            <a:br>
              <a:rPr lang="tr-TR" dirty="0"/>
            </a:br>
            <a:endParaRPr lang="tr-TR" dirty="0"/>
          </a:p>
        </p:txBody>
      </p:sp>
      <p:sp>
        <p:nvSpPr>
          <p:cNvPr id="3" name="İçerik Yer Tutucusu 2">
            <a:extLst>
              <a:ext uri="{FF2B5EF4-FFF2-40B4-BE49-F238E27FC236}">
                <a16:creationId xmlns:a16="http://schemas.microsoft.com/office/drawing/2014/main" id="{FC2B4C25-6FA1-467B-8A09-C5C69FBB5C8B}"/>
              </a:ext>
            </a:extLst>
          </p:cNvPr>
          <p:cNvSpPr>
            <a:spLocks noGrp="1"/>
          </p:cNvSpPr>
          <p:nvPr>
            <p:ph idx="1"/>
          </p:nvPr>
        </p:nvSpPr>
        <p:spPr>
          <a:xfrm>
            <a:off x="838200" y="848138"/>
            <a:ext cx="10515600" cy="5830957"/>
          </a:xfrm>
        </p:spPr>
        <p:txBody>
          <a:bodyPr>
            <a:normAutofit/>
          </a:bodyPr>
          <a:lstStyle/>
          <a:p>
            <a:r>
              <a:rPr lang="tr-TR" b="1" dirty="0"/>
              <a:t>Girişimcilik motivasyonu, sıradan bir kişinin neden girişimcilik faaliyetlerine girişmek istediğine ilişkin açıklamalardır. Dolayısıyla bu motivasyonların kişiden kişiye farklılaşması doğal kabul edilir.</a:t>
            </a:r>
          </a:p>
          <a:p>
            <a:r>
              <a:rPr lang="tr-TR" b="1" dirty="0"/>
              <a:t>Uygulamada da her girişimcinin farklı hikâyelere sahip olduğunu ve farklı nedenlerle girişimci olmaya karar verdiği görülmektedir. Bu konuda yapılan araştırmalar insanların girişimcilik motivasyonlarını</a:t>
            </a:r>
          </a:p>
          <a:p>
            <a:pPr marL="0" indent="0">
              <a:buNone/>
            </a:pPr>
            <a:r>
              <a:rPr lang="tr-TR" b="1" dirty="0"/>
              <a:t>  farklı gruplar altında toplasa da bunlar dört grupta değerlendirilebilir    (</a:t>
            </a:r>
            <a:r>
              <a:rPr lang="tr-TR" b="1" dirty="0" err="1"/>
              <a:t>Robichaud</a:t>
            </a:r>
            <a:r>
              <a:rPr lang="tr-TR" b="1" dirty="0"/>
              <a:t> </a:t>
            </a:r>
            <a:r>
              <a:rPr lang="tr-TR" b="1" dirty="0" err="1"/>
              <a:t>vd</a:t>
            </a:r>
            <a:r>
              <a:rPr lang="tr-TR" b="1" dirty="0"/>
              <a:t>, 2001);</a:t>
            </a:r>
          </a:p>
          <a:p>
            <a:r>
              <a:rPr lang="tr-TR" b="1" dirty="0">
                <a:solidFill>
                  <a:srgbClr val="FF0000"/>
                </a:solidFill>
              </a:rPr>
              <a:t>a-Güvenliğe yönelik motivasyonlar</a:t>
            </a:r>
          </a:p>
          <a:p>
            <a:r>
              <a:rPr lang="tr-TR" b="1" dirty="0">
                <a:solidFill>
                  <a:srgbClr val="FF0000"/>
                </a:solidFill>
              </a:rPr>
              <a:t>b-Maddi (Dışsal) motivasyonlar</a:t>
            </a:r>
          </a:p>
          <a:p>
            <a:r>
              <a:rPr lang="tr-TR" b="1" dirty="0">
                <a:solidFill>
                  <a:srgbClr val="FF0000"/>
                </a:solidFill>
              </a:rPr>
              <a:t>c-Bireysel (İçsel) motivasyonlar</a:t>
            </a:r>
          </a:p>
          <a:p>
            <a:r>
              <a:rPr lang="tr-TR" b="1" dirty="0">
                <a:solidFill>
                  <a:srgbClr val="FF0000"/>
                </a:solidFill>
              </a:rPr>
              <a:t>d-Bağımsızlığa yönelik motivasyonlar</a:t>
            </a:r>
          </a:p>
          <a:p>
            <a:endParaRPr lang="tr-TR" dirty="0"/>
          </a:p>
        </p:txBody>
      </p:sp>
    </p:spTree>
    <p:extLst>
      <p:ext uri="{BB962C8B-B14F-4D97-AF65-F5344CB8AC3E}">
        <p14:creationId xmlns:p14="http://schemas.microsoft.com/office/powerpoint/2010/main" val="2650875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2E1271-70A0-4DBD-AD24-B18D8A1740DA}"/>
              </a:ext>
            </a:extLst>
          </p:cNvPr>
          <p:cNvSpPr>
            <a:spLocks noGrp="1"/>
          </p:cNvSpPr>
          <p:nvPr>
            <p:ph type="title"/>
          </p:nvPr>
        </p:nvSpPr>
        <p:spPr>
          <a:xfrm>
            <a:off x="838200" y="365126"/>
            <a:ext cx="10515599" cy="430004"/>
          </a:xfrm>
        </p:spPr>
        <p:txBody>
          <a:bodyPr>
            <a:normAutofit fontScale="90000"/>
          </a:bodyPr>
          <a:lstStyle/>
          <a:p>
            <a:br>
              <a:rPr lang="tr-TR" dirty="0"/>
            </a:br>
            <a:r>
              <a:rPr lang="tr-TR" dirty="0"/>
              <a:t>            </a:t>
            </a:r>
            <a:r>
              <a:rPr lang="tr-TR" b="1" dirty="0">
                <a:solidFill>
                  <a:srgbClr val="FF0000"/>
                </a:solidFill>
              </a:rPr>
              <a:t>Maddi (Dışsal) Motivasyonlar</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92A230CE-F849-43E0-8E81-922E4FBF14C2}"/>
              </a:ext>
            </a:extLst>
          </p:cNvPr>
          <p:cNvSpPr>
            <a:spLocks noGrp="1"/>
          </p:cNvSpPr>
          <p:nvPr>
            <p:ph idx="1"/>
          </p:nvPr>
        </p:nvSpPr>
        <p:spPr>
          <a:xfrm>
            <a:off x="838200" y="993912"/>
            <a:ext cx="10515600" cy="5698435"/>
          </a:xfrm>
        </p:spPr>
        <p:txBody>
          <a:bodyPr>
            <a:normAutofit/>
          </a:bodyPr>
          <a:lstStyle/>
          <a:p>
            <a:pPr marL="0" indent="0">
              <a:buNone/>
            </a:pPr>
            <a:r>
              <a:rPr lang="tr-TR" sz="3600" b="1" dirty="0"/>
              <a:t>Girişimciliğe duyulan ilginin önemli oranda maddi unsurlar ile ilişkili olduğu söylenebilir. Özellikle girişimcilik dışında alternatif bir kariyer imkânı olan eğitimli kişilerin girişimciliğe olan ilgisinin artışında, girişimciliğin potansiyel olarak getirebileceği refah önemlidir.</a:t>
            </a:r>
          </a:p>
          <a:p>
            <a:pPr marL="0" indent="0">
              <a:buNone/>
            </a:pPr>
            <a:r>
              <a:rPr lang="tr-TR" sz="3600" b="1" dirty="0"/>
              <a:t>Gerçekten de girişimcilik, başarılı olunduğunda kişiyi zengin edebilmektedir. Bu nedenle iyi bir yaşam standardına sahip </a:t>
            </a:r>
            <a:r>
              <a:rPr lang="tr-TR" sz="3600" b="1" dirty="0" err="1"/>
              <a:t>olmak,daha</a:t>
            </a:r>
            <a:r>
              <a:rPr lang="tr-TR" sz="3600" b="1" dirty="0"/>
              <a:t> fazla para kazanmak önemli bir motivasyon kaynağı   olabilmektedir.</a:t>
            </a:r>
          </a:p>
          <a:p>
            <a:endParaRPr lang="tr-TR" dirty="0"/>
          </a:p>
        </p:txBody>
      </p:sp>
    </p:spTree>
    <p:extLst>
      <p:ext uri="{BB962C8B-B14F-4D97-AF65-F5344CB8AC3E}">
        <p14:creationId xmlns:p14="http://schemas.microsoft.com/office/powerpoint/2010/main" val="1476360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22788F-9812-418D-977E-71F471E340C2}"/>
              </a:ext>
            </a:extLst>
          </p:cNvPr>
          <p:cNvSpPr>
            <a:spLocks noGrp="1"/>
          </p:cNvSpPr>
          <p:nvPr>
            <p:ph type="title"/>
          </p:nvPr>
        </p:nvSpPr>
        <p:spPr>
          <a:xfrm>
            <a:off x="838200" y="0"/>
            <a:ext cx="10515600" cy="874644"/>
          </a:xfrm>
        </p:spPr>
        <p:txBody>
          <a:bodyPr>
            <a:normAutofit fontScale="90000"/>
          </a:bodyPr>
          <a:lstStyle/>
          <a:p>
            <a:br>
              <a:rPr lang="tr-TR" dirty="0"/>
            </a:br>
            <a:r>
              <a:rPr lang="tr-TR" dirty="0"/>
              <a:t> </a:t>
            </a:r>
            <a:r>
              <a:rPr lang="tr-TR" b="1" dirty="0">
                <a:solidFill>
                  <a:srgbClr val="FF0000"/>
                </a:solidFill>
              </a:rPr>
              <a:t>Bireysel (İçsel) Motivasyonlar</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82CDE9CB-CF91-438B-9D27-F5753D28C830}"/>
              </a:ext>
            </a:extLst>
          </p:cNvPr>
          <p:cNvSpPr>
            <a:spLocks noGrp="1"/>
          </p:cNvSpPr>
          <p:nvPr>
            <p:ph idx="1"/>
          </p:nvPr>
        </p:nvSpPr>
        <p:spPr>
          <a:xfrm>
            <a:off x="543339" y="1033670"/>
            <a:ext cx="10810461" cy="5632173"/>
          </a:xfrm>
        </p:spPr>
        <p:txBody>
          <a:bodyPr>
            <a:normAutofit/>
          </a:bodyPr>
          <a:lstStyle/>
          <a:p>
            <a:r>
              <a:rPr lang="tr-TR" sz="3200" b="1" dirty="0"/>
              <a:t>Bunlar daha çok kişinin duygusal beklentilerini karşılayan gerekçelerdir. Kişinin bir şeyleri yapabileceğini kanıtlamak, kişisel gelişimini sağlamak, kamuoyunda tanınmak, zor bir işi başarma duygusu gibi motivasyonlar da kişilerin girişimciliğe ilgisini artırmaktadır.</a:t>
            </a:r>
          </a:p>
          <a:p>
            <a:r>
              <a:rPr lang="tr-TR" sz="3200" b="1" dirty="0"/>
              <a:t>Çevresel şartlar kişiyi, girişimci olmaya yönlendiren başlıca unsurlardandır.</a:t>
            </a:r>
          </a:p>
          <a:p>
            <a:endParaRPr lang="tr-TR" dirty="0"/>
          </a:p>
        </p:txBody>
      </p:sp>
    </p:spTree>
    <p:extLst>
      <p:ext uri="{BB962C8B-B14F-4D97-AF65-F5344CB8AC3E}">
        <p14:creationId xmlns:p14="http://schemas.microsoft.com/office/powerpoint/2010/main" val="3284874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EAC269-731D-4D62-A3BF-A3ECF562322F}"/>
              </a:ext>
            </a:extLst>
          </p:cNvPr>
          <p:cNvSpPr>
            <a:spLocks noGrp="1"/>
          </p:cNvSpPr>
          <p:nvPr>
            <p:ph type="title"/>
          </p:nvPr>
        </p:nvSpPr>
        <p:spPr>
          <a:xfrm>
            <a:off x="838200" y="106018"/>
            <a:ext cx="10515600" cy="575020"/>
          </a:xfrm>
        </p:spPr>
        <p:txBody>
          <a:bodyPr>
            <a:normAutofit fontScale="90000"/>
          </a:bodyPr>
          <a:lstStyle/>
          <a:p>
            <a:br>
              <a:rPr lang="tr-TR" dirty="0"/>
            </a:br>
            <a:r>
              <a:rPr lang="tr-TR" dirty="0"/>
              <a:t>  </a:t>
            </a:r>
            <a:r>
              <a:rPr lang="tr-TR" b="1" dirty="0">
                <a:solidFill>
                  <a:srgbClr val="FF0000"/>
                </a:solidFill>
              </a:rPr>
              <a:t>Bağımsızlığa Yönelik Motivasyonlar</a:t>
            </a:r>
            <a:br>
              <a:rPr lang="tr-TR" dirty="0"/>
            </a:br>
            <a:endParaRPr lang="tr-TR" dirty="0"/>
          </a:p>
        </p:txBody>
      </p:sp>
      <p:sp>
        <p:nvSpPr>
          <p:cNvPr id="3" name="İçerik Yer Tutucusu 2">
            <a:extLst>
              <a:ext uri="{FF2B5EF4-FFF2-40B4-BE49-F238E27FC236}">
                <a16:creationId xmlns:a16="http://schemas.microsoft.com/office/drawing/2014/main" id="{CE8F4426-64D2-4AA6-8D0F-E6E4CB4A9605}"/>
              </a:ext>
            </a:extLst>
          </p:cNvPr>
          <p:cNvSpPr>
            <a:spLocks noGrp="1"/>
          </p:cNvSpPr>
          <p:nvPr>
            <p:ph idx="1"/>
          </p:nvPr>
        </p:nvSpPr>
        <p:spPr>
          <a:xfrm>
            <a:off x="838200" y="681038"/>
            <a:ext cx="10515600" cy="6070944"/>
          </a:xfrm>
        </p:spPr>
        <p:txBody>
          <a:bodyPr>
            <a:normAutofit fontScale="92500"/>
          </a:bodyPr>
          <a:lstStyle/>
          <a:p>
            <a:r>
              <a:rPr lang="tr-TR" sz="3200" b="1" dirty="0"/>
              <a:t>Kişiyi girişimci olmaya iten en önemli nedenler arasında yer alır. Kişinin kendi kararlarını verebilmesi, kişisel özgürlüğünü koruyabilmesi, kendi işinin patronu olabilmesi ve iş güvencesi sunması gibi nedenler bu grupta yer almaktadır.</a:t>
            </a:r>
          </a:p>
          <a:p>
            <a:r>
              <a:rPr lang="tr-TR" sz="3200" b="1" dirty="0"/>
              <a:t>Örneğin, profesyonel hayatta belli bir seviyeye geldikten sonra istifa ederek kendi işini kuran bir kişinin girişimcilikten beklentileri ile üniversite okumayıp girişimciliğe başlayan bir kişinin beklentileri aynı olmayacaktır. Benzer şekilde girişimcilik motivasyonları ülkeye ve zamana göre de farklılık göstermektedir. Örneğin, gelir ve refah seviyesinin düşük olduğu Afrika ülkelerinde güvenlik ile ilgili motivasyonlar daha ön planda olurken gelişmiş ülkelerde bağımsızlık ve otonomiye yönelik motivasyonlar bireyleri girişimci olmaya daha fazla yöneltebilmektedir.</a:t>
            </a:r>
          </a:p>
          <a:p>
            <a:endParaRPr lang="tr-TR" dirty="0"/>
          </a:p>
        </p:txBody>
      </p:sp>
    </p:spTree>
    <p:extLst>
      <p:ext uri="{BB962C8B-B14F-4D97-AF65-F5344CB8AC3E}">
        <p14:creationId xmlns:p14="http://schemas.microsoft.com/office/powerpoint/2010/main" val="4126952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2D0EEB-235C-476A-8A4F-4FBBE1C40786}"/>
              </a:ext>
            </a:extLst>
          </p:cNvPr>
          <p:cNvSpPr>
            <a:spLocks noGrp="1"/>
          </p:cNvSpPr>
          <p:nvPr>
            <p:ph type="title"/>
          </p:nvPr>
        </p:nvSpPr>
        <p:spPr>
          <a:xfrm>
            <a:off x="838200" y="0"/>
            <a:ext cx="10515600" cy="681037"/>
          </a:xfrm>
        </p:spPr>
        <p:txBody>
          <a:bodyPr>
            <a:normAutofit fontScale="90000"/>
          </a:bodyPr>
          <a:lstStyle/>
          <a:p>
            <a:br>
              <a:rPr lang="tr-TR" dirty="0"/>
            </a:br>
            <a:r>
              <a:rPr lang="tr-TR" dirty="0"/>
              <a:t>          </a:t>
            </a:r>
            <a:r>
              <a:rPr lang="tr-TR" b="1" dirty="0">
                <a:solidFill>
                  <a:srgbClr val="FF0000"/>
                </a:solidFill>
              </a:rPr>
              <a:t>Uzun çalışma saatleri</a:t>
            </a:r>
            <a:br>
              <a:rPr lang="tr-TR" dirty="0"/>
            </a:br>
            <a:endParaRPr lang="tr-TR" dirty="0"/>
          </a:p>
        </p:txBody>
      </p:sp>
      <p:sp>
        <p:nvSpPr>
          <p:cNvPr id="3" name="İçerik Yer Tutucusu 2">
            <a:extLst>
              <a:ext uri="{FF2B5EF4-FFF2-40B4-BE49-F238E27FC236}">
                <a16:creationId xmlns:a16="http://schemas.microsoft.com/office/drawing/2014/main" id="{EA7F3E2A-76A6-44D5-AC28-43D5D36EEDC8}"/>
              </a:ext>
            </a:extLst>
          </p:cNvPr>
          <p:cNvSpPr>
            <a:spLocks noGrp="1"/>
          </p:cNvSpPr>
          <p:nvPr>
            <p:ph idx="1"/>
          </p:nvPr>
        </p:nvSpPr>
        <p:spPr>
          <a:xfrm>
            <a:off x="838200" y="681036"/>
            <a:ext cx="10515600" cy="6176963"/>
          </a:xfrm>
        </p:spPr>
        <p:txBody>
          <a:bodyPr>
            <a:normAutofit/>
          </a:bodyPr>
          <a:lstStyle/>
          <a:p>
            <a:r>
              <a:rPr lang="tr-TR" b="1" dirty="0"/>
              <a:t>Girişimciliğin özellikle başlangıcı, bir girişimcinin en yoğun ve stresli olduğu dönemdir. Bu dönemde girişimcinin hayalini kurduğu ürünü üretmek için gerekli olan insan, sermaye, tesis ve diğer paydaşları bir araya getirme ve uyum içinde çalıştırma gibi bir sorumluluğu bulunmaktadır.</a:t>
            </a:r>
          </a:p>
          <a:p>
            <a:r>
              <a:rPr lang="tr-TR" b="1" dirty="0"/>
              <a:t> Bu sorumluluğunu en iyi şekilde yerine getirmek elbette, uzun ve sonu belirsiz bir süre çalışmayı gerektirmektedir. </a:t>
            </a:r>
          </a:p>
          <a:p>
            <a:r>
              <a:rPr lang="tr-TR" b="1" dirty="0"/>
              <a:t>Pek çok girişimci, özellikle başlangıç dönemlerinde ailesine yeterince vakit ayıramadığını, hobileriyle ilgilenemediğini, sosyal ilişkilerinin neredeyse sıfırlandığını belirtmektedir. Ancak işler yavaş yavaş oturmaya ve yetkiler ekip üyelerine delege edilmeye başladığında, çalışma saatleri düzene girebilmektedir. O nedenle uzun çalışma saatlerini göze alamayan kişiler için girişimcilik iyi bir alternatif değildir.</a:t>
            </a:r>
          </a:p>
          <a:p>
            <a:endParaRPr lang="tr-TR" dirty="0"/>
          </a:p>
        </p:txBody>
      </p:sp>
    </p:spTree>
    <p:extLst>
      <p:ext uri="{BB962C8B-B14F-4D97-AF65-F5344CB8AC3E}">
        <p14:creationId xmlns:p14="http://schemas.microsoft.com/office/powerpoint/2010/main" val="3838744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22AFF9-450E-4B6C-93EA-99EED18A1D08}"/>
              </a:ext>
            </a:extLst>
          </p:cNvPr>
          <p:cNvSpPr>
            <a:spLocks noGrp="1"/>
          </p:cNvSpPr>
          <p:nvPr>
            <p:ph type="title"/>
          </p:nvPr>
        </p:nvSpPr>
        <p:spPr>
          <a:xfrm>
            <a:off x="838200" y="0"/>
            <a:ext cx="10515600" cy="569843"/>
          </a:xfrm>
        </p:spPr>
        <p:txBody>
          <a:bodyPr>
            <a:normAutofit fontScale="90000"/>
          </a:bodyPr>
          <a:lstStyle/>
          <a:p>
            <a:br>
              <a:rPr lang="tr-TR" dirty="0"/>
            </a:br>
            <a:r>
              <a:rPr lang="tr-TR" b="1" dirty="0">
                <a:solidFill>
                  <a:srgbClr val="FF0000"/>
                </a:solidFill>
              </a:rPr>
              <a:t>             Düzensiz Gelir</a:t>
            </a:r>
            <a:br>
              <a:rPr lang="tr-TR" dirty="0"/>
            </a:br>
            <a:endParaRPr lang="tr-TR" dirty="0"/>
          </a:p>
        </p:txBody>
      </p:sp>
      <p:sp>
        <p:nvSpPr>
          <p:cNvPr id="3" name="İçerik Yer Tutucusu 2">
            <a:extLst>
              <a:ext uri="{FF2B5EF4-FFF2-40B4-BE49-F238E27FC236}">
                <a16:creationId xmlns:a16="http://schemas.microsoft.com/office/drawing/2014/main" id="{37BF1CC8-6358-4849-B11B-3BD6BAFE08CD}"/>
              </a:ext>
            </a:extLst>
          </p:cNvPr>
          <p:cNvSpPr>
            <a:spLocks noGrp="1"/>
          </p:cNvSpPr>
          <p:nvPr>
            <p:ph idx="1"/>
          </p:nvPr>
        </p:nvSpPr>
        <p:spPr>
          <a:xfrm>
            <a:off x="689113" y="755374"/>
            <a:ext cx="10664687" cy="6102626"/>
          </a:xfrm>
        </p:spPr>
        <p:txBody>
          <a:bodyPr>
            <a:normAutofit lnSpcReduction="10000"/>
          </a:bodyPr>
          <a:lstStyle/>
          <a:p>
            <a:r>
              <a:rPr lang="tr-TR" sz="3200" b="1" dirty="0"/>
              <a:t>Girişimciliği 1730’larda ilk tanımlayan </a:t>
            </a:r>
            <a:r>
              <a:rPr lang="tr-TR" sz="3200" b="1" dirty="0" err="1"/>
              <a:t>Cantillon’un</a:t>
            </a:r>
            <a:r>
              <a:rPr lang="tr-TR" sz="3200" b="1" dirty="0"/>
              <a:t> da ifade ettiği gibi girişimci, düzensiz bir gelirle yaşamını sürdüren kişidir. Bu düzensizlik özellikle başlangıç aşamalarında stres kaynağı olacak düzeylerde olabilmektedir. Çoğu girişimi bu dönemlerde finansal yönden çok zor zamanlar geçirdiklerini ve çalışanlarına verdikleri maaş kadar bile gelire sahip olmadığı zamanları olduğunu belirtmektedir. </a:t>
            </a:r>
          </a:p>
          <a:p>
            <a:r>
              <a:rPr lang="tr-TR" sz="3200" b="1" dirty="0"/>
              <a:t>Gerçekten de çalışanların maaşları, ödenecek vergiler, alınması gereken hammaddeler, banka kredilerinin ödemeleri, alınması gereken makinalar ve geciken müşteri çekleri gibi zorluklar, önceden tahmin edilemeyen bir gelir ile girişimciyi karşı karşıya bırakabilmektedir. Bu nedenle girişimcilerin düzensiz bir gelir ile yaşama konusunda bir tercihte bulunduğunun da bilincinde olması gereklidir.</a:t>
            </a:r>
          </a:p>
          <a:p>
            <a:endParaRPr lang="tr-TR" dirty="0"/>
          </a:p>
        </p:txBody>
      </p:sp>
    </p:spTree>
    <p:extLst>
      <p:ext uri="{BB962C8B-B14F-4D97-AF65-F5344CB8AC3E}">
        <p14:creationId xmlns:p14="http://schemas.microsoft.com/office/powerpoint/2010/main" val="353568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D84C1A-F439-427D-9D2B-F9A5E73636A9}"/>
              </a:ext>
            </a:extLst>
          </p:cNvPr>
          <p:cNvSpPr>
            <a:spLocks noGrp="1"/>
          </p:cNvSpPr>
          <p:nvPr>
            <p:ph type="title"/>
          </p:nvPr>
        </p:nvSpPr>
        <p:spPr>
          <a:xfrm>
            <a:off x="838200" y="1"/>
            <a:ext cx="10515600" cy="781877"/>
          </a:xfrm>
        </p:spPr>
        <p:txBody>
          <a:bodyPr>
            <a:normAutofit fontScale="90000"/>
          </a:bodyPr>
          <a:lstStyle/>
          <a:p>
            <a:br>
              <a:rPr lang="tr-TR" dirty="0"/>
            </a:br>
            <a:r>
              <a:rPr lang="tr-TR" dirty="0"/>
              <a:t>             </a:t>
            </a:r>
            <a:r>
              <a:rPr lang="tr-TR" b="1" dirty="0">
                <a:solidFill>
                  <a:srgbClr val="FF0000"/>
                </a:solidFill>
              </a:rPr>
              <a:t>Stresli Bir Yaşam</a:t>
            </a:r>
            <a:br>
              <a:rPr lang="tr-TR" dirty="0"/>
            </a:br>
            <a:endParaRPr lang="tr-TR" dirty="0"/>
          </a:p>
        </p:txBody>
      </p:sp>
      <p:sp>
        <p:nvSpPr>
          <p:cNvPr id="3" name="İçerik Yer Tutucusu 2">
            <a:extLst>
              <a:ext uri="{FF2B5EF4-FFF2-40B4-BE49-F238E27FC236}">
                <a16:creationId xmlns:a16="http://schemas.microsoft.com/office/drawing/2014/main" id="{0C6596C9-EE37-409E-8285-AEA9EBD15BA6}"/>
              </a:ext>
            </a:extLst>
          </p:cNvPr>
          <p:cNvSpPr>
            <a:spLocks noGrp="1"/>
          </p:cNvSpPr>
          <p:nvPr>
            <p:ph idx="1"/>
          </p:nvPr>
        </p:nvSpPr>
        <p:spPr>
          <a:xfrm>
            <a:off x="715617" y="622852"/>
            <a:ext cx="10638183" cy="6042991"/>
          </a:xfrm>
        </p:spPr>
        <p:txBody>
          <a:bodyPr>
            <a:normAutofit/>
          </a:bodyPr>
          <a:lstStyle/>
          <a:p>
            <a:r>
              <a:rPr lang="tr-TR" b="1" dirty="0"/>
              <a:t>Girişimcinin yaşamı gerçekten de stres kaynakları ile doludur. Özellikle sürekli olarak finansal konularla uğraşılması gereklidir. Girişimci bir yandan masraflarını karşılamak için satışları belirli bir seviyede tutmak için çaba harcamak diğer yandan da maaş, vergi ve diğer ödemeleri yapacak birikimi</a:t>
            </a:r>
          </a:p>
          <a:p>
            <a:pPr marL="0" indent="0">
              <a:buNone/>
            </a:pPr>
            <a:r>
              <a:rPr lang="tr-TR" b="1" dirty="0"/>
              <a:t>elde etmek zorundadır. Bunların </a:t>
            </a:r>
            <a:r>
              <a:rPr lang="tr-TR" b="1" dirty="0" err="1"/>
              <a:t>yanısıra</a:t>
            </a:r>
            <a:r>
              <a:rPr lang="tr-TR" b="1" dirty="0"/>
              <a:t> işletmenin büyümesi için stratejik   kararlar almak ve bu kararları uygulamak girişimcinin temel sorumluluklarındandır. Elbette tüm bu konular girişimci için stres kaynaklarıdır. Örneğin, üretim miktarını artırmak için evini ipotek ederek makine yatırımı yapan bir girişimci için işlerin beklendiği gibi gitmemesi veya satışların düzensizliği nedeniyle aybaşında maaşların ödenememe riski girişimcinin yaşadığı stresi artırmaktadır. </a:t>
            </a:r>
          </a:p>
          <a:p>
            <a:pPr marL="0" indent="0">
              <a:buNone/>
            </a:pPr>
            <a:r>
              <a:rPr lang="tr-TR" b="1" dirty="0"/>
              <a:t>Bu nedenle başarılı bir girişimcinin bu stres kaynaklarını bilmesi ve bunlarla baş etme becerisine sahip olması önemlidir. </a:t>
            </a:r>
          </a:p>
          <a:p>
            <a:endParaRPr lang="tr-TR" dirty="0"/>
          </a:p>
        </p:txBody>
      </p:sp>
    </p:spTree>
    <p:extLst>
      <p:ext uri="{BB962C8B-B14F-4D97-AF65-F5344CB8AC3E}">
        <p14:creationId xmlns:p14="http://schemas.microsoft.com/office/powerpoint/2010/main" val="1544436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B5912E-77A8-4200-ADDF-0B30521AE94F}"/>
              </a:ext>
            </a:extLst>
          </p:cNvPr>
          <p:cNvSpPr>
            <a:spLocks noGrp="1"/>
          </p:cNvSpPr>
          <p:nvPr>
            <p:ph type="title"/>
          </p:nvPr>
        </p:nvSpPr>
        <p:spPr>
          <a:xfrm>
            <a:off x="838200" y="92765"/>
            <a:ext cx="10515600" cy="954157"/>
          </a:xfrm>
        </p:spPr>
        <p:txBody>
          <a:bodyPr>
            <a:normAutofit fontScale="90000"/>
          </a:bodyPr>
          <a:lstStyle/>
          <a:p>
            <a:br>
              <a:rPr lang="tr-TR" dirty="0"/>
            </a:br>
            <a:r>
              <a:rPr lang="tr-TR" b="1" dirty="0">
                <a:solidFill>
                  <a:srgbClr val="FF0000"/>
                </a:solidFill>
              </a:rPr>
              <a:t>GİRİŞİMCİLİKTE BAŞARISIZLIK FAKTÖRLERİ</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7DD0FE6E-9F26-4DCA-8D04-14EE36BAE6F3}"/>
              </a:ext>
            </a:extLst>
          </p:cNvPr>
          <p:cNvSpPr>
            <a:spLocks noGrp="1"/>
          </p:cNvSpPr>
          <p:nvPr>
            <p:ph idx="1"/>
          </p:nvPr>
        </p:nvSpPr>
        <p:spPr>
          <a:xfrm>
            <a:off x="838200" y="1046922"/>
            <a:ext cx="10515600" cy="5811078"/>
          </a:xfrm>
        </p:spPr>
        <p:txBody>
          <a:bodyPr>
            <a:normAutofit fontScale="92500" lnSpcReduction="10000"/>
          </a:bodyPr>
          <a:lstStyle/>
          <a:p>
            <a:r>
              <a:rPr lang="tr-TR" b="1" dirty="0"/>
              <a:t>Her girişim büyük umutlarla, birçok kişinin emeği ve sermayesi ile kurulmaktadır. Dolayısıyla kurulan bir girişimin başarısız olması, iflas etmesi arzulanan bir durum değildir. </a:t>
            </a:r>
          </a:p>
          <a:p>
            <a:r>
              <a:rPr lang="tr-TR" b="1" dirty="0"/>
              <a:t>Ancak her gün yüzlerce yeni işletme açılırken birçoğu da kapanmak durumunda kalmaktadır. Aşağıdaki grafikte yıllık bazda kurulan ve değişik nedenler ile kapanan işletme sayıları görülmektedir.</a:t>
            </a:r>
          </a:p>
          <a:p>
            <a:r>
              <a:rPr lang="tr-TR" b="1" dirty="0"/>
              <a:t>Grafikte görülen sekiz yıllık toplam rakamlar dikkate alındığında Türkiye’de toplam 899.733 adet</a:t>
            </a:r>
          </a:p>
          <a:p>
            <a:r>
              <a:rPr lang="tr-TR" b="1" dirty="0"/>
              <a:t>işletme kurulmuş, buna karşılık 632.616 işletme kapanmıştır. Diğer bir ifadeyle sekiz yıllık ortalamaya</a:t>
            </a:r>
          </a:p>
          <a:p>
            <a:r>
              <a:rPr lang="tr-TR" b="1" dirty="0"/>
              <a:t>göre, her yıl açılan işletme toplamının % 70’i kapanmaktadır.</a:t>
            </a:r>
          </a:p>
          <a:p>
            <a:r>
              <a:rPr lang="tr-TR" b="1" dirty="0"/>
              <a:t>İşletme açılış kapanış oranlarına işletme türlerine göre bakıldığında durumun küçük işletmeler</a:t>
            </a:r>
          </a:p>
          <a:p>
            <a:r>
              <a:rPr lang="tr-TR" b="1" dirty="0"/>
              <a:t>aleyhine olduğu ortaya çıkmaktadır. Buna</a:t>
            </a:r>
          </a:p>
        </p:txBody>
      </p:sp>
    </p:spTree>
    <p:extLst>
      <p:ext uri="{BB962C8B-B14F-4D97-AF65-F5344CB8AC3E}">
        <p14:creationId xmlns:p14="http://schemas.microsoft.com/office/powerpoint/2010/main" val="3825544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FF88A9-020E-4A0E-830B-49FAC244D50E}"/>
              </a:ext>
            </a:extLst>
          </p:cNvPr>
          <p:cNvSpPr>
            <a:spLocks noGrp="1"/>
          </p:cNvSpPr>
          <p:nvPr>
            <p:ph type="title"/>
          </p:nvPr>
        </p:nvSpPr>
        <p:spPr>
          <a:xfrm>
            <a:off x="940904" y="1"/>
            <a:ext cx="10412896" cy="681036"/>
          </a:xfrm>
        </p:spPr>
        <p:txBody>
          <a:bodyPr>
            <a:normAutofit fontScale="90000"/>
          </a:bodyPr>
          <a:lstStyle/>
          <a:p>
            <a:br>
              <a:rPr lang="tr-TR" dirty="0"/>
            </a:br>
            <a:r>
              <a:rPr lang="tr-TR" b="1" dirty="0">
                <a:solidFill>
                  <a:srgbClr val="FF0000"/>
                </a:solidFill>
              </a:rPr>
              <a:t>Kuruluş Öncesi Yeterli Araştırmanın Yapılmaması</a:t>
            </a:r>
            <a:br>
              <a:rPr lang="tr-TR" dirty="0"/>
            </a:br>
            <a:endParaRPr lang="tr-TR" dirty="0"/>
          </a:p>
        </p:txBody>
      </p:sp>
      <p:sp>
        <p:nvSpPr>
          <p:cNvPr id="3" name="İçerik Yer Tutucusu 2">
            <a:extLst>
              <a:ext uri="{FF2B5EF4-FFF2-40B4-BE49-F238E27FC236}">
                <a16:creationId xmlns:a16="http://schemas.microsoft.com/office/drawing/2014/main" id="{2639B0B6-21A4-4C63-9071-8DFAA2D751D0}"/>
              </a:ext>
            </a:extLst>
          </p:cNvPr>
          <p:cNvSpPr>
            <a:spLocks noGrp="1"/>
          </p:cNvSpPr>
          <p:nvPr>
            <p:ph idx="1"/>
          </p:nvPr>
        </p:nvSpPr>
        <p:spPr>
          <a:xfrm>
            <a:off x="795131" y="821635"/>
            <a:ext cx="10558670" cy="5804452"/>
          </a:xfrm>
        </p:spPr>
        <p:txBody>
          <a:bodyPr>
            <a:normAutofit fontScale="92500"/>
          </a:bodyPr>
          <a:lstStyle/>
          <a:p>
            <a:r>
              <a:rPr lang="tr-TR" sz="3200" b="1" dirty="0"/>
              <a:t>Girişimcilikte en önemli kurallardan biri, özellikle kuruluş kararı vermeden önce yeterli düzeyde araştırmanın yapılması ardından da iş modeli ve iş planlarının oluşturularak potansiyel risklerin, ihtiyaçların tespit edilmesidir. Bu yolla girişimci adayı, henüz yatırıma girişmeden müşteri doğrulamasını gerçekleştirecektir. </a:t>
            </a:r>
          </a:p>
          <a:p>
            <a:r>
              <a:rPr lang="tr-TR" sz="3200" b="1" dirty="0"/>
              <a:t>Bu nedenle girişimcilik uzmanları sıklıkla iş planı yaparken mutlaka dışarı çıkılmasını, diğer bir ifade ile potansiyel müşterilerin analiz edilmesini, kilit kişiler ile ilişkilerin geliştirilmesini önermektedir. Bunların dışında kurulması düşünülen işin nasıl bir iş modeline sahip olacağı, nasıl bir planla hareket edileceği, gerekli sermayenin nereden bulunacağı gibi konuların kuruluş öncesi ele alınması özellikle kuruluş aşamasındaki potansiyel riskleri azaltacaktır.</a:t>
            </a:r>
          </a:p>
          <a:p>
            <a:endParaRPr lang="tr-TR" dirty="0"/>
          </a:p>
        </p:txBody>
      </p:sp>
    </p:spTree>
    <p:extLst>
      <p:ext uri="{BB962C8B-B14F-4D97-AF65-F5344CB8AC3E}">
        <p14:creationId xmlns:p14="http://schemas.microsoft.com/office/powerpoint/2010/main" val="235487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607561-54AF-4031-A48C-4917FA500CC4}"/>
              </a:ext>
            </a:extLst>
          </p:cNvPr>
          <p:cNvSpPr>
            <a:spLocks noGrp="1"/>
          </p:cNvSpPr>
          <p:nvPr>
            <p:ph type="title"/>
          </p:nvPr>
        </p:nvSpPr>
        <p:spPr>
          <a:xfrm>
            <a:off x="838200" y="1"/>
            <a:ext cx="10515600" cy="556590"/>
          </a:xfrm>
        </p:spPr>
        <p:txBody>
          <a:bodyPr>
            <a:normAutofit fontScale="90000"/>
          </a:bodyPr>
          <a:lstStyle/>
          <a:p>
            <a:r>
              <a:rPr lang="tr-TR" dirty="0"/>
              <a:t> </a:t>
            </a:r>
            <a:br>
              <a:rPr lang="tr-TR" dirty="0"/>
            </a:br>
            <a:r>
              <a:rPr lang="tr-TR" dirty="0"/>
              <a:t>          </a:t>
            </a:r>
            <a:r>
              <a:rPr lang="tr-TR" b="1" dirty="0">
                <a:solidFill>
                  <a:srgbClr val="FF0000"/>
                </a:solidFill>
              </a:rPr>
              <a:t>Ölçüsüz Büyüme</a:t>
            </a:r>
            <a:br>
              <a:rPr lang="tr-TR" dirty="0"/>
            </a:br>
            <a:endParaRPr lang="tr-TR" dirty="0"/>
          </a:p>
        </p:txBody>
      </p:sp>
      <p:sp>
        <p:nvSpPr>
          <p:cNvPr id="3" name="İçerik Yer Tutucusu 2">
            <a:extLst>
              <a:ext uri="{FF2B5EF4-FFF2-40B4-BE49-F238E27FC236}">
                <a16:creationId xmlns:a16="http://schemas.microsoft.com/office/drawing/2014/main" id="{C70B5EB2-0218-4F5C-BC96-6B740CD870DF}"/>
              </a:ext>
            </a:extLst>
          </p:cNvPr>
          <p:cNvSpPr>
            <a:spLocks noGrp="1"/>
          </p:cNvSpPr>
          <p:nvPr>
            <p:ph idx="1"/>
          </p:nvPr>
        </p:nvSpPr>
        <p:spPr>
          <a:xfrm>
            <a:off x="728870" y="556590"/>
            <a:ext cx="10624930" cy="6427305"/>
          </a:xfrm>
        </p:spPr>
        <p:txBody>
          <a:bodyPr>
            <a:normAutofit fontScale="70000" lnSpcReduction="20000"/>
          </a:bodyPr>
          <a:lstStyle/>
          <a:p>
            <a:r>
              <a:rPr lang="tr-TR" sz="3100" b="1" dirty="0"/>
              <a:t>Girişimlerin kuruluş ve büyüme dönemlerinde büyüme hızı önemli bir stratejik karar noktasını</a:t>
            </a:r>
          </a:p>
          <a:p>
            <a:pPr marL="0" indent="0">
              <a:buNone/>
            </a:pPr>
            <a:r>
              <a:rPr lang="tr-TR" sz="3100" b="1" dirty="0"/>
              <a:t> oluşturmaktadır. Özellikle nakit sıkışıklığının fazla olduğu kuruluş ve büyüme dönemlerinde   işletmenin yapması gereken yatırım miktarını iyi hesaplaması ve büyümenin bir plan dâhilinde</a:t>
            </a:r>
          </a:p>
          <a:p>
            <a:pPr marL="0" indent="0">
              <a:buNone/>
            </a:pPr>
            <a:r>
              <a:rPr lang="tr-TR" sz="3100" b="1" dirty="0"/>
              <a:t>gerçekleştirilmesidir. Ölçüsüz büyüme sonucunda sadece küçük işletmeler değil, büyük işletmeler</a:t>
            </a:r>
          </a:p>
          <a:p>
            <a:pPr marL="0" indent="0">
              <a:buNone/>
            </a:pPr>
            <a:r>
              <a:rPr lang="tr-TR" sz="3100" b="1" dirty="0"/>
              <a:t>de iflasla yüz yüze kalabilmektedir. Bu nedenle özellikle girişimin başlangıç aşamalarında, yalın</a:t>
            </a:r>
          </a:p>
          <a:p>
            <a:pPr marL="0" indent="0">
              <a:buNone/>
            </a:pPr>
            <a:r>
              <a:rPr lang="tr-TR" sz="3100" b="1" dirty="0"/>
              <a:t>girişimcilik döngüsüne uygun plan yapmak ve ölçümleme yapmadan yeni yatırımlara girişmemek</a:t>
            </a:r>
          </a:p>
          <a:p>
            <a:pPr marL="0" indent="0">
              <a:buNone/>
            </a:pPr>
            <a:r>
              <a:rPr lang="tr-TR" sz="3100" b="1" dirty="0"/>
              <a:t>(yeni bir dağıtım kanalına girmek, ürün yeniliği yapmak, kapasite yatırımı yapmak </a:t>
            </a:r>
            <a:r>
              <a:rPr lang="tr-TR" sz="3100" b="1" dirty="0" err="1"/>
              <a:t>vs</a:t>
            </a:r>
            <a:r>
              <a:rPr lang="tr-TR" sz="3100" b="1" dirty="0"/>
              <a:t>) doğru bir</a:t>
            </a:r>
          </a:p>
          <a:p>
            <a:pPr marL="0" indent="0">
              <a:buNone/>
            </a:pPr>
            <a:r>
              <a:rPr lang="tr-TR" sz="3100" b="1" dirty="0"/>
              <a:t>hareket tarzı olacaktır.</a:t>
            </a:r>
          </a:p>
          <a:p>
            <a:r>
              <a:rPr lang="tr-TR" sz="3100" b="1" dirty="0"/>
              <a:t>Nakit Yetersizliği</a:t>
            </a:r>
          </a:p>
          <a:p>
            <a:pPr marL="0" indent="0">
              <a:buNone/>
            </a:pPr>
            <a:r>
              <a:rPr lang="tr-TR" sz="3100" b="1" dirty="0"/>
              <a:t>İşletmelerde finansal kaynak yetersizliği, başarısızlıkta en </a:t>
            </a:r>
            <a:r>
              <a:rPr lang="tr-TR" sz="3100" b="1" dirty="0" err="1"/>
              <a:t>genelgeçer</a:t>
            </a:r>
            <a:r>
              <a:rPr lang="tr-TR" sz="3100" b="1" dirty="0"/>
              <a:t> nedenlerin başında gelmektedir. Gerçekten de işletme kapanışları yüzeysel olarak incelendiğinde, en önemli nedenin finansal kaynak, </a:t>
            </a:r>
            <a:r>
              <a:rPr lang="tr-TR" sz="3100" b="1" dirty="0" err="1"/>
              <a:t>özkaynak</a:t>
            </a:r>
            <a:r>
              <a:rPr lang="tr-TR" sz="3100" b="1" dirty="0"/>
              <a:t> yetersizliği olduğu görülebilir. Ancak bu nedenin bir sonuç olduğunu akıldan çıkarmamak gerekir. Sonuç olarak ekonomik bir varlık olarak işletmenin başarısızlığı finansal bir sorunu ifade eder.</a:t>
            </a:r>
          </a:p>
          <a:p>
            <a:endParaRPr lang="tr-TR" dirty="0"/>
          </a:p>
        </p:txBody>
      </p:sp>
    </p:spTree>
    <p:extLst>
      <p:ext uri="{BB962C8B-B14F-4D97-AF65-F5344CB8AC3E}">
        <p14:creationId xmlns:p14="http://schemas.microsoft.com/office/powerpoint/2010/main" val="3888292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21B3E6C-9EFB-4675-8374-1E49A4CBF733}"/>
              </a:ext>
            </a:extLst>
          </p:cNvPr>
          <p:cNvSpPr>
            <a:spLocks noGrp="1"/>
          </p:cNvSpPr>
          <p:nvPr>
            <p:ph idx="1"/>
          </p:nvPr>
        </p:nvSpPr>
        <p:spPr>
          <a:xfrm>
            <a:off x="940904" y="291548"/>
            <a:ext cx="10412896" cy="6374295"/>
          </a:xfrm>
        </p:spPr>
        <p:txBody>
          <a:bodyPr/>
          <a:lstStyle/>
          <a:p>
            <a:endParaRPr lang="tr-TR" dirty="0"/>
          </a:p>
          <a:p>
            <a:r>
              <a:rPr lang="tr-TR" sz="3200" b="1" dirty="0">
                <a:solidFill>
                  <a:srgbClr val="FF0000"/>
                </a:solidFill>
              </a:rPr>
              <a:t>Ölüm vadisi</a:t>
            </a:r>
          </a:p>
          <a:p>
            <a:r>
              <a:rPr lang="tr-TR" sz="3200" b="1" dirty="0"/>
              <a:t>Özellikle hızlı büyüme amacını ön planda tutan bir işletme için gerekli finansal kaynağa erişmek de önemli bir konudur.</a:t>
            </a:r>
          </a:p>
          <a:p>
            <a:r>
              <a:rPr lang="tr-TR" sz="3200" b="1" dirty="0"/>
              <a:t> Girişimcinin henüz pazara girmeden yaptığı yatırımlar ile bu yatırımlarından gelir elde etmeye başladığı süre arasında kalan zaman girişimcilik literatüründe son zamanlarda popüler olmuş ifade ile “ölüm vadisi” olarak adlandırılmaktadır.</a:t>
            </a:r>
          </a:p>
          <a:p>
            <a:endParaRPr lang="tr-TR" dirty="0"/>
          </a:p>
        </p:txBody>
      </p:sp>
    </p:spTree>
    <p:extLst>
      <p:ext uri="{BB962C8B-B14F-4D97-AF65-F5344CB8AC3E}">
        <p14:creationId xmlns:p14="http://schemas.microsoft.com/office/powerpoint/2010/main" val="1299851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4F9B7C-4D01-40E0-961F-24905BB16021}"/>
              </a:ext>
            </a:extLst>
          </p:cNvPr>
          <p:cNvSpPr>
            <a:spLocks noGrp="1"/>
          </p:cNvSpPr>
          <p:nvPr>
            <p:ph type="title"/>
          </p:nvPr>
        </p:nvSpPr>
        <p:spPr>
          <a:xfrm>
            <a:off x="838200" y="0"/>
            <a:ext cx="10515600" cy="681037"/>
          </a:xfrm>
        </p:spPr>
        <p:txBody>
          <a:bodyPr>
            <a:normAutofit fontScale="90000"/>
          </a:bodyPr>
          <a:lstStyle/>
          <a:p>
            <a:r>
              <a:rPr lang="tr-TR" b="1" dirty="0">
                <a:solidFill>
                  <a:srgbClr val="FF0000"/>
                </a:solidFill>
              </a:rPr>
              <a:t>GİRİŞİMCİLİK MOTİVASYONLARI VE ENGELLERİ</a:t>
            </a:r>
          </a:p>
        </p:txBody>
      </p:sp>
      <p:sp>
        <p:nvSpPr>
          <p:cNvPr id="3" name="İçerik Yer Tutucusu 2">
            <a:extLst>
              <a:ext uri="{FF2B5EF4-FFF2-40B4-BE49-F238E27FC236}">
                <a16:creationId xmlns:a16="http://schemas.microsoft.com/office/drawing/2014/main" id="{AF5D7CCD-61D2-42AA-8E80-A34C94913923}"/>
              </a:ext>
            </a:extLst>
          </p:cNvPr>
          <p:cNvSpPr>
            <a:spLocks noGrp="1"/>
          </p:cNvSpPr>
          <p:nvPr>
            <p:ph idx="1"/>
          </p:nvPr>
        </p:nvSpPr>
        <p:spPr>
          <a:xfrm>
            <a:off x="722244" y="611797"/>
            <a:ext cx="10611678" cy="5958302"/>
          </a:xfrm>
        </p:spPr>
        <p:txBody>
          <a:bodyPr>
            <a:normAutofit fontScale="92500" lnSpcReduction="10000"/>
          </a:bodyPr>
          <a:lstStyle/>
          <a:p>
            <a:pPr marL="0" indent="0">
              <a:buNone/>
            </a:pPr>
            <a:r>
              <a:rPr lang="tr-TR" dirty="0"/>
              <a:t> </a:t>
            </a:r>
          </a:p>
          <a:p>
            <a:r>
              <a:rPr lang="tr-TR" sz="3200" b="1" dirty="0"/>
              <a:t>Girişimciliğin doğuştan kazanılan bir özellik seti olmadığı, girişimci olmak isteyen bir kişi için her zaman bir fırsat olduğu daha önce belirtilmiştir. Girişimci olmak isteyen bir kişi, disiplinli bir çalışma ile bu alanda başarılı olabilecektir. </a:t>
            </a:r>
          </a:p>
          <a:p>
            <a:r>
              <a:rPr lang="tr-TR" sz="3200" b="1" dirty="0"/>
              <a:t>Bu elbette hem bireyin iradesine hem de çevresel şartlara bağlıdır.</a:t>
            </a:r>
          </a:p>
          <a:p>
            <a:r>
              <a:rPr lang="tr-TR" sz="3200" b="1" dirty="0"/>
              <a:t>Örneğin girişimci olma konusunda ailenin desteği veya ailede başarılı bir girişimcinin varlığı kişinin girişimci olmasında belirleyici olabilir.</a:t>
            </a:r>
          </a:p>
          <a:p>
            <a:r>
              <a:rPr lang="tr-TR" sz="3200" b="1" dirty="0"/>
              <a:t>Başka bir durum da birey iş bulamadığı için küçük de olsa kendi işini açmaya karar verebilir. Bunun gibi başkaları tarafından belirlenen şartlar diğer bir ifadeyle çevresel şartlar kişiyi girişimci olmaya sevk edebilir.</a:t>
            </a:r>
          </a:p>
          <a:p>
            <a:endParaRPr lang="tr-TR" dirty="0"/>
          </a:p>
        </p:txBody>
      </p:sp>
    </p:spTree>
    <p:extLst>
      <p:ext uri="{BB962C8B-B14F-4D97-AF65-F5344CB8AC3E}">
        <p14:creationId xmlns:p14="http://schemas.microsoft.com/office/powerpoint/2010/main" val="38358465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1345</Words>
  <Application>Microsoft Office PowerPoint</Application>
  <PresentationFormat>Geniş ekran</PresentationFormat>
  <Paragraphs>62</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     Girişimcilikte  Sorunlar ve Motivasyonlar </vt:lpstr>
      <vt:lpstr>           Uzun çalışma saatleri </vt:lpstr>
      <vt:lpstr>              Düzensiz Gelir </vt:lpstr>
      <vt:lpstr>              Stresli Bir Yaşam </vt:lpstr>
      <vt:lpstr> GİRİŞİMCİLİKTE BAŞARISIZLIK FAKTÖRLERİ </vt:lpstr>
      <vt:lpstr> Kuruluş Öncesi Yeterli Araştırmanın Yapılmaması </vt:lpstr>
      <vt:lpstr>            Ölçüsüz Büyüme </vt:lpstr>
      <vt:lpstr>PowerPoint Sunusu</vt:lpstr>
      <vt:lpstr>GİRİŞİMCİLİK MOTİVASYONLARI VE ENGELLERİ</vt:lpstr>
      <vt:lpstr>          Girişimcilik Motivasyonları </vt:lpstr>
      <vt:lpstr>             Maddi (Dışsal) Motivasyonlar </vt:lpstr>
      <vt:lpstr>  Bireysel (İçsel) Motivasyonlar </vt:lpstr>
      <vt:lpstr>   Bağımsızlığa Yönelik Motivasyonlar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12</cp:revision>
  <dcterms:created xsi:type="dcterms:W3CDTF">2020-03-20T15:00:00Z</dcterms:created>
  <dcterms:modified xsi:type="dcterms:W3CDTF">2020-04-25T08:44:54Z</dcterms:modified>
</cp:coreProperties>
</file>