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327FB-010B-42F1-8F62-47CFBE73336C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FA037-BF07-49BC-94E3-880936E1A3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1353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327FB-010B-42F1-8F62-47CFBE73336C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FA037-BF07-49BC-94E3-880936E1A3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909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327FB-010B-42F1-8F62-47CFBE73336C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FA037-BF07-49BC-94E3-880936E1A3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3266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327FB-010B-42F1-8F62-47CFBE73336C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FA037-BF07-49BC-94E3-880936E1A3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2843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327FB-010B-42F1-8F62-47CFBE73336C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FA037-BF07-49BC-94E3-880936E1A3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8723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327FB-010B-42F1-8F62-47CFBE73336C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FA037-BF07-49BC-94E3-880936E1A3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1932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327FB-010B-42F1-8F62-47CFBE73336C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FA037-BF07-49BC-94E3-880936E1A3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5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327FB-010B-42F1-8F62-47CFBE73336C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FA037-BF07-49BC-94E3-880936E1A3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0585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327FB-010B-42F1-8F62-47CFBE73336C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FA037-BF07-49BC-94E3-880936E1A3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2840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327FB-010B-42F1-8F62-47CFBE73336C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FA037-BF07-49BC-94E3-880936E1A3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5192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327FB-010B-42F1-8F62-47CFBE73336C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FA037-BF07-49BC-94E3-880936E1A3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2176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327FB-010B-42F1-8F62-47CFBE73336C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FA037-BF07-49BC-94E3-880936E1A3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7110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11. </a:t>
            </a:r>
            <a:r>
              <a:rPr lang="tr-TR" dirty="0" smtClean="0"/>
              <a:t>ders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2. Dil edinimi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8089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Second</a:t>
            </a:r>
            <a:r>
              <a:rPr lang="tr-TR" dirty="0" smtClean="0"/>
              <a:t> </a:t>
            </a:r>
            <a:r>
              <a:rPr lang="tr-TR" dirty="0" err="1" smtClean="0"/>
              <a:t>language</a:t>
            </a:r>
            <a:r>
              <a:rPr lang="tr-TR" dirty="0" smtClean="0"/>
              <a:t> </a:t>
            </a:r>
            <a:r>
              <a:rPr lang="tr-TR" dirty="0" err="1" smtClean="0"/>
              <a:t>acquisition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Dil öğretmenleri bir zamanlar ikinci bir dil edinmenin en doğal yolu ilk dil edinimi sürecini taklit ederek gerçekleşmesini düşünmüşlerdi. Oysaki, modern uygulama iki </a:t>
            </a:r>
            <a:r>
              <a:rPr lang="tr-TR" dirty="0" smtClean="0"/>
              <a:t>sürecin </a:t>
            </a:r>
            <a:r>
              <a:rPr lang="tr-TR" dirty="0"/>
              <a:t>farklı olduğunu göstermektedir.</a:t>
            </a:r>
            <a:endParaRPr lang="tr-TR" b="0" dirty="0" smtClean="0"/>
          </a:p>
          <a:p>
            <a:pPr marL="0" indent="0">
              <a:buNone/>
            </a:pP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2169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Second</a:t>
            </a:r>
            <a:r>
              <a:rPr lang="tr-TR" dirty="0" smtClean="0"/>
              <a:t> </a:t>
            </a:r>
            <a:r>
              <a:rPr lang="tr-TR" dirty="0" err="1" smtClean="0"/>
              <a:t>language</a:t>
            </a:r>
            <a:r>
              <a:rPr lang="tr-TR" dirty="0" smtClean="0"/>
              <a:t> </a:t>
            </a:r>
            <a:r>
              <a:rPr lang="tr-TR" dirty="0" err="1" smtClean="0"/>
              <a:t>acquisition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llk</a:t>
            </a:r>
            <a:r>
              <a:rPr lang="tr-TR" dirty="0" smtClean="0"/>
              <a:t> </a:t>
            </a:r>
            <a:r>
              <a:rPr lang="tr-TR" dirty="0"/>
              <a:t>dili edinen bir bebekle karşılaştırıldığında, ikinci dil edinen bir ergen veya yetişkin:</a:t>
            </a:r>
            <a:endParaRPr lang="tr-TR" b="0" dirty="0" smtClean="0"/>
          </a:p>
          <a:p>
            <a:pPr fontAlgn="base"/>
            <a:r>
              <a:rPr lang="tr-TR" dirty="0"/>
              <a:t>Dil öğrenmek için daha az zamanı var</a:t>
            </a:r>
          </a:p>
          <a:p>
            <a:pPr fontAlgn="base"/>
            <a:r>
              <a:rPr lang="tr-TR" dirty="0"/>
              <a:t>Bilişsel olarak gelişmiş</a:t>
            </a:r>
          </a:p>
          <a:p>
            <a:pPr fontAlgn="base"/>
            <a:r>
              <a:rPr lang="tr-TR" dirty="0"/>
              <a:t>Verileri analitik bir şekilde yaklaşmayı öğrenmiş </a:t>
            </a:r>
          </a:p>
          <a:p>
            <a:pPr fontAlgn="base"/>
            <a:r>
              <a:rPr lang="tr-TR" dirty="0"/>
              <a:t>Zaten ilk dili olan biri, bu dilin gözüyle ikinci dili bakmaktadır</a:t>
            </a:r>
          </a:p>
          <a:p>
            <a:pPr fontAlgn="base"/>
            <a:r>
              <a:rPr lang="tr-TR" dirty="0"/>
              <a:t>Anlama kabiliyeti var</a:t>
            </a:r>
          </a:p>
          <a:p>
            <a:pPr fontAlgn="base"/>
            <a:r>
              <a:rPr lang="tr-TR" dirty="0"/>
              <a:t>Kendini L1 ile anlatmaya alışkındır</a:t>
            </a:r>
          </a:p>
          <a:p>
            <a:pPr fontAlgn="base"/>
            <a:r>
              <a:rPr lang="tr-TR" dirty="0"/>
              <a:t>Pragmatik tecrübesi ve kapsamlı dünya bilgisi var</a:t>
            </a:r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92115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İkinci dil edinim yaklaşımları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Dilbilimsel : Araştırma ve analiz genellikle ilk dil ediniminin doğuştan edinilmiş Evrensel Dilbilgisi (UG) tarafından desteklendiği varsayımına dayanmaktadır.</a:t>
            </a:r>
            <a:endParaRPr lang="tr-TR" b="0" dirty="0" smtClean="0"/>
          </a:p>
          <a:p>
            <a:r>
              <a:rPr lang="tr-TR" i="1" dirty="0" err="1"/>
              <a:t>Theory</a:t>
            </a:r>
            <a:r>
              <a:rPr lang="tr-TR" i="1" dirty="0"/>
              <a:t>-</a:t>
            </a:r>
            <a:r>
              <a:rPr lang="tr-TR" i="1" dirty="0" err="1"/>
              <a:t>driven</a:t>
            </a:r>
            <a:r>
              <a:rPr lang="tr-TR" i="1" dirty="0"/>
              <a:t> </a:t>
            </a:r>
            <a:r>
              <a:rPr lang="tr-TR" dirty="0"/>
              <a:t>: Araştırmacılar L1 dilbilim teorisini (genellikle </a:t>
            </a:r>
            <a:r>
              <a:rPr lang="tr-TR" dirty="0" err="1"/>
              <a:t>Chomskyan</a:t>
            </a:r>
            <a:r>
              <a:rPr lang="tr-TR" dirty="0"/>
              <a:t> teorisi) ikinci dil öğrenme ve kullanma alanına uygulamaktadır.</a:t>
            </a:r>
            <a:endParaRPr lang="tr-TR" b="0" dirty="0" smtClean="0"/>
          </a:p>
          <a:p>
            <a:r>
              <a:rPr lang="tr-TR" dirty="0"/>
              <a:t>Bilişsel: Dilin genel bilişin bir parçası olduğu teorik bir varsayım kabul </a:t>
            </a:r>
            <a:r>
              <a:rPr lang="tr-TR" dirty="0" smtClean="0"/>
              <a:t>etmektedir</a:t>
            </a:r>
            <a:r>
              <a:rPr lang="tr-TR" dirty="0"/>
              <a:t>.</a:t>
            </a:r>
            <a:endParaRPr lang="tr-TR" b="0" dirty="0" smtClean="0"/>
          </a:p>
          <a:p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20178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İkinci dil edinim yaklaşımları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i="1" dirty="0" err="1"/>
              <a:t>Explicit</a:t>
            </a:r>
            <a:r>
              <a:rPr lang="tr-TR" i="1" dirty="0"/>
              <a:t> </a:t>
            </a:r>
            <a:r>
              <a:rPr lang="tr-TR" i="1" dirty="0" err="1"/>
              <a:t>knowledge</a:t>
            </a:r>
            <a:r>
              <a:rPr lang="tr-TR" i="1" dirty="0"/>
              <a:t>:</a:t>
            </a:r>
            <a:endParaRPr lang="tr-TR" b="0" dirty="0" smtClean="0"/>
          </a:p>
          <a:p>
            <a:r>
              <a:rPr lang="tr-TR" dirty="0"/>
              <a:t>L2 öğrenme formunda edinmektedir.</a:t>
            </a:r>
            <a:endParaRPr lang="tr-TR" b="0" dirty="0" smtClean="0"/>
          </a:p>
          <a:p>
            <a:r>
              <a:rPr lang="tr-TR" dirty="0"/>
              <a:t>Bu bilgi analitik bir biçimde dil bilgisini sağlamaktadır.</a:t>
            </a:r>
            <a:endParaRPr lang="tr-TR" b="0" dirty="0" smtClean="0"/>
          </a:p>
          <a:p>
            <a:r>
              <a:rPr lang="tr-TR" i="1" dirty="0" err="1"/>
              <a:t>Implicit</a:t>
            </a:r>
            <a:r>
              <a:rPr lang="tr-TR" i="1" dirty="0"/>
              <a:t> </a:t>
            </a:r>
            <a:r>
              <a:rPr lang="tr-TR" i="1" dirty="0" err="1"/>
              <a:t>knowledge</a:t>
            </a:r>
            <a:r>
              <a:rPr lang="tr-TR" i="1" dirty="0"/>
              <a:t>: </a:t>
            </a:r>
            <a:endParaRPr lang="tr-TR" b="0" dirty="0" smtClean="0"/>
          </a:p>
          <a:p>
            <a:r>
              <a:rPr lang="tr-TR" dirty="0"/>
              <a:t>L2 ortamda edinme ile kazanılmaktadır.</a:t>
            </a:r>
            <a:endParaRPr lang="tr-TR" b="0" dirty="0" smtClean="0"/>
          </a:p>
          <a:p>
            <a:r>
              <a:rPr lang="tr-TR" dirty="0"/>
              <a:t>Doğal olarak edinilen dil bilgisi, genellikle analiz edilmemiş parçalar halinde edinmektedir.</a:t>
            </a:r>
            <a:endParaRPr lang="tr-TR" b="0" dirty="0" smtClean="0"/>
          </a:p>
          <a:p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986377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İkinci dil edinim yaklaşımları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 başka yaklaşım, L2 edinimi öğrencinin dilinin gelişme şekli açısından değerlendirmektedir.</a:t>
            </a:r>
            <a:endParaRPr lang="tr-TR" b="0" dirty="0" smtClean="0"/>
          </a:p>
          <a:p>
            <a:r>
              <a:rPr lang="tr-TR" dirty="0"/>
              <a:t>Herhangi bir aşamada, ikinci dil öğrenen bir kimse </a:t>
            </a:r>
            <a:r>
              <a:rPr lang="tr-TR" i="1" dirty="0" err="1"/>
              <a:t>interlanguage’e</a:t>
            </a:r>
            <a:r>
              <a:rPr lang="tr-TR" dirty="0"/>
              <a:t> sahiptir. </a:t>
            </a:r>
            <a:r>
              <a:rPr lang="tr-TR" i="1" dirty="0" err="1"/>
              <a:t>Interlanguage</a:t>
            </a:r>
            <a:r>
              <a:rPr lang="tr-TR" dirty="0"/>
              <a:t> : Kendini ifade etmenin geçici bir biçimi</a:t>
            </a:r>
            <a:r>
              <a:rPr lang="tr-TR" dirty="0" smtClean="0"/>
              <a:t>.</a:t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4201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İkinci dil edinim yaklaşımları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T</a:t>
            </a:r>
            <a:r>
              <a:rPr lang="tr-TR" i="1" dirty="0" err="1"/>
              <a:t>he</a:t>
            </a:r>
            <a:r>
              <a:rPr lang="tr-TR" i="1" dirty="0"/>
              <a:t> </a:t>
            </a:r>
            <a:r>
              <a:rPr lang="tr-TR" i="1" dirty="0" err="1"/>
              <a:t>Multi</a:t>
            </a:r>
            <a:r>
              <a:rPr lang="tr-TR" i="1" dirty="0"/>
              <a:t>-</a:t>
            </a:r>
            <a:r>
              <a:rPr lang="tr-TR" i="1" dirty="0" err="1"/>
              <a:t>dimensional</a:t>
            </a:r>
            <a:r>
              <a:rPr lang="tr-TR" i="1" dirty="0"/>
              <a:t> Model: </a:t>
            </a:r>
            <a:r>
              <a:rPr lang="tr-TR" i="1" dirty="0" err="1"/>
              <a:t>restructuring’i</a:t>
            </a:r>
            <a:r>
              <a:rPr lang="tr-TR" dirty="0"/>
              <a:t> bir gelişim sürecinin parçası olarak görmektedir.</a:t>
            </a:r>
            <a:endParaRPr lang="tr-TR" b="0" dirty="0" smtClean="0"/>
          </a:p>
          <a:p>
            <a:r>
              <a:rPr lang="tr-TR" i="1" dirty="0" err="1"/>
              <a:t>Restructuring</a:t>
            </a:r>
            <a:r>
              <a:rPr lang="tr-TR" i="1" dirty="0"/>
              <a:t> </a:t>
            </a:r>
            <a:r>
              <a:rPr lang="tr-TR" dirty="0"/>
              <a:t>sürecinde bilgi yapıları, yeni dilbilimsel kavrayışlara uyum sağlamak için yeniden düzenlenir.</a:t>
            </a:r>
            <a:endParaRPr lang="tr-TR" b="0" dirty="0" smtClean="0"/>
          </a:p>
          <a:p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674896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275</Words>
  <Application>Microsoft Office PowerPoint</Application>
  <PresentationFormat>Geniş ekran</PresentationFormat>
  <Paragraphs>34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11. ders</vt:lpstr>
      <vt:lpstr>Second language acquisition</vt:lpstr>
      <vt:lpstr>Second language acquisition</vt:lpstr>
      <vt:lpstr>İkinci dil edinim yaklaşımları</vt:lpstr>
      <vt:lpstr>İkinci dil edinim yaklaşımları</vt:lpstr>
      <vt:lpstr>İkinci dil edinim yaklaşımları</vt:lpstr>
      <vt:lpstr>İkinci dil edinim yaklaşımları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11. ders</dc:title>
  <dc:creator>SEDA</dc:creator>
  <cp:lastModifiedBy>SEDA</cp:lastModifiedBy>
  <cp:revision>1</cp:revision>
  <dcterms:created xsi:type="dcterms:W3CDTF">2020-03-18T08:30:15Z</dcterms:created>
  <dcterms:modified xsi:type="dcterms:W3CDTF">2020-03-18T08:30:29Z</dcterms:modified>
</cp:coreProperties>
</file>