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89" r:id="rId4"/>
    <p:sldId id="287" r:id="rId5"/>
    <p:sldId id="280" r:id="rId6"/>
    <p:sldId id="285" r:id="rId7"/>
    <p:sldId id="315" r:id="rId8"/>
    <p:sldId id="292" r:id="rId9"/>
    <p:sldId id="257" r:id="rId10"/>
    <p:sldId id="31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32" autoAdjust="0"/>
    <p:restoredTop sz="88841" autoAdjust="0"/>
  </p:normalViewPr>
  <p:slideViewPr>
    <p:cSldViewPr snapToGrid="0">
      <p:cViewPr>
        <p:scale>
          <a:sx n="112" d="100"/>
          <a:sy n="112" d="100"/>
        </p:scale>
        <p:origin x="-344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93A0B-306D-444F-8852-2559884DCCD7}" type="datetimeFigureOut">
              <a:rPr lang="tr-TR" smtClean="0"/>
              <a:t>4.05.20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68BF8-0A8C-4E12-858D-86DCFA2225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471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9482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9339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872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262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5038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8399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02579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28035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268BF8-0A8C-4E12-858D-86DCFA2225AF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8860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748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281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725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8653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36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800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43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956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21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10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985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46F04-9E79-4182-A178-F1CFE6EEEB65}" type="datetimeFigureOut">
              <a:rPr lang="tr-TR" smtClean="0"/>
              <a:t>4.05.20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D367B-7F85-4B35-916C-5090F26FFB8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0463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ikizeroo.net/index.php?q=aHR0cHM6Ly9lbi53aWtpcGVkaWEub3JnL3dpa2kvQmlvY2hlbWlzdHJ5" TargetMode="External"/><Relationship Id="rId4" Type="http://schemas.openxmlformats.org/officeDocument/2006/relationships/hyperlink" Target="http://www.wikizeroo.net/index.php?q=aHR0cHM6Ly9lbi53aWtpcGVkaWEub3JnL3dpa2kvRm9yZW5zaWNfY2hlbWlzdHJ5" TargetMode="External"/><Relationship Id="rId5" Type="http://schemas.openxmlformats.org/officeDocument/2006/relationships/hyperlink" Target="http://www.wikizeroo.net/index.php?q=aHR0cHM6Ly9lbi53aWtpcGVkaWEub3JnL3dpa2kvR2VuZXRpY3M" TargetMode="External"/><Relationship Id="rId6" Type="http://schemas.openxmlformats.org/officeDocument/2006/relationships/hyperlink" Target="http://www.wikizeroo.net/index.php?q=aHR0cHM6Ly9lbi53aWtpcGVkaWEub3JnL3dpa2kvTW9sZWN1bGFyX2Jpb2xvZ3k" TargetMode="External"/><Relationship Id="rId7" Type="http://schemas.openxmlformats.org/officeDocument/2006/relationships/hyperlink" Target="http://www.wikizeroo.net/index.php?q=aHR0cHM6Ly9lbi53aWtpcGVkaWEub3JnL3dpa2kvQmlvdGVjaG5vbG9neQ" TargetMode="External"/><Relationship Id="rId8" Type="http://schemas.openxmlformats.org/officeDocument/2006/relationships/hyperlink" Target="http://www.wikizeroo.net/index.php?q=aHR0cHM6Ly9lbi53aWtpcGVkaWEub3JnL3dpa2kvTWFjcm9tb2xlY3VsZQ" TargetMode="External"/><Relationship Id="rId9" Type="http://schemas.openxmlformats.org/officeDocument/2006/relationships/hyperlink" Target="http://www.wikizeroo.net/index.php?q=aHR0cHM6Ly9lbi53aWtpcGVkaWEub3JnL3dpa2kvUHJvdGVpbg" TargetMode="External"/><Relationship Id="rId10" Type="http://schemas.openxmlformats.org/officeDocument/2006/relationships/hyperlink" Target="http://www.wikizeroo.net/index.php?q=aHR0cHM6Ly9lbi53aWtpcGVkaWEub3JnL3dpa2kvTnVjbGVpY19hY2lk" TargetMode="External"/><Relationship Id="rId11" Type="http://schemas.openxmlformats.org/officeDocument/2006/relationships/hyperlink" Target="http://www.wikizeroo.net/index.php?q=aHR0cHM6Ly9lbi53aWtpcGVkaWEub3JnL3dpa2kvRWxlY3Ryb3Bob3Jlc2lz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wikizeroo.net/index.php?q=aHR0cHM6Ly9lbi53aWtpcGVkaWEub3JnL3dpa2kvQ29vbWFzc2llX0JyaWxsaWFudF9CbHV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11426" y="1264316"/>
            <a:ext cx="9144000" cy="2387600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FF0000"/>
                </a:solidFill>
              </a:rPr>
              <a:t>SODIUM DODECYL SULFATE POLYACRYLAMIDE GEL ELECTROPHORESIS</a:t>
            </a:r>
            <a:endParaRPr lang="tr-TR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85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399"/>
    </mc:Choice>
    <mc:Fallback xmlns="">
      <p:transition xmlns:p14="http://schemas.microsoft.com/office/powerpoint/2010/main" spd="slow" advTm="11399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2E75B6"/>
                </a:solidFill>
              </a:rPr>
              <a:t>References</a:t>
            </a:r>
            <a:endParaRPr lang="en-US" dirty="0">
              <a:solidFill>
                <a:srgbClr val="2E75B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60" y="1825625"/>
            <a:ext cx="10809540" cy="4351338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dirty="0"/>
              <a:t>Ankara </a:t>
            </a:r>
            <a:r>
              <a:rPr lang="en-US" dirty="0" smtClean="0"/>
              <a:t>University Faculty of Pharmacy Biochemistry Practice book-</a:t>
            </a:r>
            <a:r>
              <a:rPr lang="en-US" dirty="0"/>
              <a:t>2004</a:t>
            </a:r>
          </a:p>
          <a:p>
            <a:pPr>
              <a:defRPr/>
            </a:pPr>
            <a:r>
              <a:rPr lang="en-US" dirty="0"/>
              <a:t>Practical Biochemistry (2015). </a:t>
            </a:r>
            <a:r>
              <a:rPr lang="en-US" dirty="0" err="1"/>
              <a:t>Aljebory</a:t>
            </a:r>
            <a:r>
              <a:rPr lang="en-US" dirty="0"/>
              <a:t>, A., And </a:t>
            </a:r>
            <a:r>
              <a:rPr lang="en-US" dirty="0" err="1"/>
              <a:t>Alsalman</a:t>
            </a:r>
            <a:r>
              <a:rPr lang="en-US" dirty="0"/>
              <a:t>, A. </a:t>
            </a:r>
          </a:p>
          <a:p>
            <a:pPr>
              <a:defRPr/>
            </a:pPr>
            <a:r>
              <a:rPr lang="en-US" dirty="0"/>
              <a:t>A Laboratory Text Book of Biochemistry, Molecular Biology and Microbiology (2014)</a:t>
            </a:r>
          </a:p>
          <a:p>
            <a:pPr>
              <a:defRPr/>
            </a:pPr>
            <a:r>
              <a:rPr lang="en-US" dirty="0" err="1"/>
              <a:t>Lehninger</a:t>
            </a:r>
            <a:r>
              <a:rPr lang="en-US" dirty="0"/>
              <a:t> Principles of Biochemistry- 5th Edition (2008)</a:t>
            </a:r>
          </a:p>
          <a:p>
            <a:pPr>
              <a:defRPr/>
            </a:pPr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edition Biochemistry Jeremy M. Berg John L. </a:t>
            </a:r>
            <a:r>
              <a:rPr lang="en-US" dirty="0" err="1"/>
              <a:t>Tymoczko</a:t>
            </a:r>
            <a:r>
              <a:rPr lang="en-US" dirty="0"/>
              <a:t> </a:t>
            </a:r>
            <a:r>
              <a:rPr lang="en-US" dirty="0" err="1"/>
              <a:t>Lubert</a:t>
            </a:r>
            <a:r>
              <a:rPr lang="en-US" dirty="0"/>
              <a:t> </a:t>
            </a:r>
            <a:r>
              <a:rPr lang="en-US" dirty="0" err="1"/>
              <a:t>Stryer</a:t>
            </a:r>
            <a:r>
              <a:rPr lang="en-US" dirty="0"/>
              <a:t>, Gregory J. </a:t>
            </a:r>
            <a:r>
              <a:rPr lang="en-US" dirty="0" err="1"/>
              <a:t>Gatto</a:t>
            </a:r>
            <a:r>
              <a:rPr lang="en-US" dirty="0"/>
              <a:t>, Jr. W. H. Freeman and Company.</a:t>
            </a:r>
          </a:p>
          <a:p>
            <a:pPr>
              <a:defRPr/>
            </a:pPr>
            <a:r>
              <a:rPr lang="en-US" dirty="0" err="1"/>
              <a:t>Mahin</a:t>
            </a:r>
            <a:r>
              <a:rPr lang="en-US" dirty="0"/>
              <a:t> </a:t>
            </a:r>
            <a:r>
              <a:rPr lang="en-US" dirty="0" err="1"/>
              <a:t>Basha</a:t>
            </a:r>
            <a:r>
              <a:rPr lang="en-US" dirty="0"/>
              <a:t>, Analytical Techniques in Biochemistry , 2019, Springer Protocol Handbooks</a:t>
            </a:r>
          </a:p>
          <a:p>
            <a:pPr>
              <a:defRPr/>
            </a:pPr>
            <a:r>
              <a:rPr lang="en-US" dirty="0"/>
              <a:t>Gallagher, S. R. (2012). </a:t>
            </a:r>
            <a:r>
              <a:rPr lang="en-US" i="1" dirty="0"/>
              <a:t>One-Dimensional SDS Gel Electrophoresis of Proteins. Current Protocols in Molecular Biology, 97(1), 10.2A.1–10.2A.44.</a:t>
            </a:r>
            <a:r>
              <a:rPr lang="en-US" dirty="0"/>
              <a:t> </a:t>
            </a:r>
          </a:p>
          <a:p>
            <a:pPr>
              <a:defRPr/>
            </a:pPr>
            <a:r>
              <a:rPr lang="en-US" dirty="0"/>
              <a:t>One-dimensional SDS-polyacrylamide gel electrophoresis (1D SDS-PAGE). </a:t>
            </a:r>
            <a:r>
              <a:rPr lang="en-US" dirty="0" err="1"/>
              <a:t>Brunelle</a:t>
            </a:r>
            <a:r>
              <a:rPr lang="en-US" dirty="0"/>
              <a:t> JL., Green R. </a:t>
            </a:r>
            <a:r>
              <a:rPr lang="pl-PL" dirty="0" err="1"/>
              <a:t>Methods</a:t>
            </a:r>
            <a:r>
              <a:rPr lang="pl-PL" dirty="0"/>
              <a:t> </a:t>
            </a:r>
            <a:r>
              <a:rPr lang="pl-PL" dirty="0" err="1"/>
              <a:t>Enzymol</a:t>
            </a:r>
            <a:r>
              <a:rPr lang="pl-PL" dirty="0"/>
              <a:t>. 2014;541:151-9. </a:t>
            </a:r>
            <a:endParaRPr lang="en-US" dirty="0"/>
          </a:p>
          <a:p>
            <a:pPr>
              <a:defRPr/>
            </a:pPr>
            <a:endParaRPr lang="en-US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84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30005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b="1" dirty="0" err="1" smtClean="0">
                <a:solidFill>
                  <a:srgbClr val="FF0000"/>
                </a:solidFill>
              </a:rPr>
              <a:t>Electrophoresis</a:t>
            </a:r>
            <a:endParaRPr lang="tr-TR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503" y="1224744"/>
            <a:ext cx="11327418" cy="4952219"/>
          </a:xfrm>
        </p:spPr>
        <p:txBody>
          <a:bodyPr>
            <a:normAutofit fontScale="77500" lnSpcReduction="20000"/>
          </a:bodyPr>
          <a:lstStyle/>
          <a:p>
            <a:pPr marL="171450" indent="-171450">
              <a:buFontTx/>
              <a:buChar char="-"/>
            </a:pPr>
            <a:r>
              <a:rPr lang="en-US" sz="3100" dirty="0" smtClean="0"/>
              <a:t>Electrophoresis </a:t>
            </a:r>
            <a:r>
              <a:rPr lang="en-US" sz="3100" dirty="0"/>
              <a:t>is a method used to separate charged particles from one </a:t>
            </a:r>
            <a:r>
              <a:rPr lang="en-US" sz="3100" dirty="0" smtClean="0"/>
              <a:t>to another </a:t>
            </a:r>
            <a:r>
              <a:rPr lang="en-US" sz="3100" dirty="0"/>
              <a:t>based on differences in their migration speed. </a:t>
            </a:r>
            <a:endParaRPr lang="tr-TR" sz="3100" dirty="0"/>
          </a:p>
          <a:p>
            <a:pPr marL="171450" indent="-171450">
              <a:buFontTx/>
              <a:buChar char="-"/>
            </a:pPr>
            <a:r>
              <a:rPr lang="en-US" sz="3100" b="1" dirty="0" smtClean="0">
                <a:solidFill>
                  <a:srgbClr val="000000"/>
                </a:solidFill>
              </a:rPr>
              <a:t>Electrophoresis</a:t>
            </a:r>
            <a:r>
              <a:rPr lang="en-US" sz="3100" dirty="0">
                <a:solidFill>
                  <a:srgbClr val="000000"/>
                </a:solidFill>
              </a:rPr>
              <a:t> </a:t>
            </a:r>
            <a:r>
              <a:rPr lang="en-US" sz="3100" dirty="0" smtClean="0">
                <a:solidFill>
                  <a:srgbClr val="000000"/>
                </a:solidFill>
              </a:rPr>
              <a:t>is </a:t>
            </a:r>
            <a:r>
              <a:rPr lang="en-US" sz="3100" dirty="0">
                <a:solidFill>
                  <a:srgbClr val="000000"/>
                </a:solidFill>
              </a:rPr>
              <a:t>a technique widely used in </a:t>
            </a:r>
            <a:r>
              <a:rPr lang="en-US" sz="3100" dirty="0">
                <a:solidFill>
                  <a:srgbClr val="000000"/>
                </a:solidFill>
                <a:hlinkClick r:id="rId3" tooltip="Biochemistry"/>
              </a:rPr>
              <a:t>biochemistry</a:t>
            </a:r>
            <a:r>
              <a:rPr lang="en-US" sz="3100" dirty="0">
                <a:solidFill>
                  <a:srgbClr val="000000"/>
                </a:solidFill>
              </a:rPr>
              <a:t>, </a:t>
            </a:r>
            <a:r>
              <a:rPr lang="en-US" sz="3100" dirty="0">
                <a:solidFill>
                  <a:srgbClr val="000000"/>
                </a:solidFill>
                <a:hlinkClick r:id="rId4" tooltip="Forensic chemistry"/>
              </a:rPr>
              <a:t>forensic chemistry</a:t>
            </a:r>
            <a:r>
              <a:rPr lang="en-US" sz="3100" dirty="0">
                <a:solidFill>
                  <a:srgbClr val="000000"/>
                </a:solidFill>
              </a:rPr>
              <a:t>, </a:t>
            </a:r>
            <a:r>
              <a:rPr lang="en-US" sz="3100" dirty="0" smtClean="0">
                <a:solidFill>
                  <a:srgbClr val="000000"/>
                </a:solidFill>
                <a:hlinkClick r:id="rId5" tooltip="Genetics"/>
              </a:rPr>
              <a:t>genetics</a:t>
            </a:r>
            <a:r>
              <a:rPr lang="en-US" sz="3100" dirty="0" smtClean="0">
                <a:solidFill>
                  <a:srgbClr val="000000"/>
                </a:solidFill>
              </a:rPr>
              <a:t> </a:t>
            </a:r>
            <a:r>
              <a:rPr lang="en-US" sz="3100" dirty="0" smtClean="0">
                <a:solidFill>
                  <a:srgbClr val="000000"/>
                </a:solidFill>
                <a:hlinkClick r:id="rId6" tooltip="Molecular biology"/>
              </a:rPr>
              <a:t>molecular </a:t>
            </a:r>
            <a:r>
              <a:rPr lang="en-US" sz="3100" dirty="0">
                <a:solidFill>
                  <a:srgbClr val="000000"/>
                </a:solidFill>
                <a:hlinkClick r:id="rId6" tooltip="Molecular biology"/>
              </a:rPr>
              <a:t>biology</a:t>
            </a:r>
            <a:r>
              <a:rPr lang="en-US" sz="3100" dirty="0">
                <a:solidFill>
                  <a:srgbClr val="000000"/>
                </a:solidFill>
              </a:rPr>
              <a:t> and </a:t>
            </a:r>
            <a:r>
              <a:rPr lang="en-US" sz="3100" dirty="0">
                <a:solidFill>
                  <a:srgbClr val="000000"/>
                </a:solidFill>
                <a:hlinkClick r:id="rId7" tooltip="Biotechnology"/>
              </a:rPr>
              <a:t>biotechnology</a:t>
            </a:r>
            <a:r>
              <a:rPr lang="en-US" sz="3100" dirty="0">
                <a:solidFill>
                  <a:srgbClr val="000000"/>
                </a:solidFill>
              </a:rPr>
              <a:t> to separate biological </a:t>
            </a:r>
            <a:r>
              <a:rPr lang="en-US" sz="3100" dirty="0">
                <a:solidFill>
                  <a:srgbClr val="000000"/>
                </a:solidFill>
                <a:hlinkClick r:id="rId8" tooltip="Macromolecule"/>
              </a:rPr>
              <a:t>macromolecules</a:t>
            </a:r>
            <a:r>
              <a:rPr lang="en-US" sz="3100" dirty="0">
                <a:solidFill>
                  <a:srgbClr val="000000"/>
                </a:solidFill>
              </a:rPr>
              <a:t>, usually </a:t>
            </a:r>
            <a:r>
              <a:rPr lang="en-US" sz="3100" dirty="0">
                <a:solidFill>
                  <a:srgbClr val="000000"/>
                </a:solidFill>
                <a:hlinkClick r:id="rId9" tooltip="Protein"/>
              </a:rPr>
              <a:t>proteins</a:t>
            </a:r>
            <a:r>
              <a:rPr lang="en-US" sz="3100" dirty="0">
                <a:solidFill>
                  <a:srgbClr val="000000"/>
                </a:solidFill>
              </a:rPr>
              <a:t> or </a:t>
            </a:r>
            <a:r>
              <a:rPr lang="en-US" sz="3100" dirty="0">
                <a:solidFill>
                  <a:srgbClr val="000000"/>
                </a:solidFill>
                <a:hlinkClick r:id="rId10" tooltip="Nucleic acid"/>
              </a:rPr>
              <a:t>nucleic </a:t>
            </a:r>
            <a:r>
              <a:rPr lang="en-US" sz="3100" dirty="0" smtClean="0">
                <a:solidFill>
                  <a:srgbClr val="000000"/>
                </a:solidFill>
                <a:hlinkClick r:id="rId10" tooltip="Nucleic acid"/>
              </a:rPr>
              <a:t>acids</a:t>
            </a:r>
            <a:r>
              <a:rPr lang="en-US" sz="3100" dirty="0" smtClean="0">
                <a:solidFill>
                  <a:srgbClr val="000000"/>
                </a:solidFill>
              </a:rPr>
              <a:t> </a:t>
            </a:r>
            <a:r>
              <a:rPr lang="en-US" sz="3100" dirty="0">
                <a:solidFill>
                  <a:srgbClr val="000000"/>
                </a:solidFill>
              </a:rPr>
              <a:t>according to their </a:t>
            </a:r>
            <a:r>
              <a:rPr lang="en-US" sz="3100" dirty="0">
                <a:solidFill>
                  <a:srgbClr val="000000"/>
                </a:solidFill>
                <a:hlinkClick r:id="rId11" tooltip="Electrophoresis"/>
              </a:rPr>
              <a:t>electrophoretic mobility</a:t>
            </a:r>
            <a:r>
              <a:rPr lang="en-US" sz="3100" dirty="0">
                <a:solidFill>
                  <a:srgbClr val="000000"/>
                </a:solidFill>
              </a:rPr>
              <a:t>. </a:t>
            </a:r>
          </a:p>
          <a:p>
            <a:pPr>
              <a:buFontTx/>
              <a:buChar char="-"/>
            </a:pPr>
            <a:r>
              <a:rPr lang="tr-TR" sz="3100" dirty="0" err="1" smtClean="0"/>
              <a:t>Applying</a:t>
            </a:r>
            <a:r>
              <a:rPr lang="tr-TR" sz="3100" dirty="0" smtClean="0"/>
              <a:t> </a:t>
            </a:r>
            <a:r>
              <a:rPr lang="tr-TR" sz="3100" dirty="0"/>
              <a:t>t</a:t>
            </a:r>
            <a:r>
              <a:rPr lang="en-US" sz="3100" dirty="0"/>
              <a:t>he electric field</a:t>
            </a:r>
            <a:r>
              <a:rPr lang="tr-TR" sz="3100" dirty="0"/>
              <a:t> </a:t>
            </a:r>
            <a:r>
              <a:rPr lang="en-US" sz="3100" dirty="0"/>
              <a:t>to a solution</a:t>
            </a:r>
            <a:r>
              <a:rPr lang="tr-TR" sz="3100" dirty="0"/>
              <a:t> (</a:t>
            </a:r>
            <a:r>
              <a:rPr lang="tr-TR" sz="3100" dirty="0" err="1"/>
              <a:t>including</a:t>
            </a:r>
            <a:r>
              <a:rPr lang="en-US" sz="3100" dirty="0"/>
              <a:t> protein molecule</a:t>
            </a:r>
            <a:r>
              <a:rPr lang="tr-TR" sz="3100" dirty="0"/>
              <a:t>)</a:t>
            </a:r>
          </a:p>
          <a:p>
            <a:pPr>
              <a:buFontTx/>
              <a:buChar char="-"/>
            </a:pPr>
            <a:r>
              <a:rPr lang="en-US" sz="3100" dirty="0" smtClean="0"/>
              <a:t>In </a:t>
            </a:r>
            <a:r>
              <a:rPr lang="en-US" sz="3100" dirty="0"/>
              <a:t>electrophoresis, </a:t>
            </a:r>
            <a:r>
              <a:rPr lang="tr-TR" sz="3100" dirty="0" err="1"/>
              <a:t>moving</a:t>
            </a:r>
            <a:r>
              <a:rPr lang="tr-TR" sz="3100" dirty="0"/>
              <a:t> of p</a:t>
            </a:r>
            <a:r>
              <a:rPr lang="en-US" sz="3100" dirty="0" err="1"/>
              <a:t>rotein</a:t>
            </a:r>
            <a:r>
              <a:rPr lang="en-US" sz="3100" dirty="0"/>
              <a:t> </a:t>
            </a:r>
            <a:r>
              <a:rPr lang="tr-TR" sz="3100" dirty="0" err="1"/>
              <a:t>molecules</a:t>
            </a:r>
            <a:r>
              <a:rPr lang="tr-TR" sz="3100" dirty="0"/>
              <a:t> </a:t>
            </a:r>
            <a:r>
              <a:rPr lang="en-US" sz="3100" dirty="0"/>
              <a:t>depending on </a:t>
            </a:r>
            <a:r>
              <a:rPr lang="tr-TR" sz="3100" dirty="0" err="1"/>
              <a:t>their</a:t>
            </a:r>
            <a:r>
              <a:rPr lang="tr-TR" sz="3100" dirty="0"/>
              <a:t> </a:t>
            </a:r>
            <a:r>
              <a:rPr lang="en-US" sz="3100" dirty="0"/>
              <a:t>net </a:t>
            </a:r>
            <a:r>
              <a:rPr lang="en-US" sz="3100" b="1" i="1" dirty="0">
                <a:solidFill>
                  <a:srgbClr val="0070C0"/>
                </a:solidFill>
              </a:rPr>
              <a:t>charge</a:t>
            </a:r>
            <a:r>
              <a:rPr lang="en-US" sz="3100" b="1" i="1" dirty="0" smtClean="0">
                <a:solidFill>
                  <a:srgbClr val="0070C0"/>
                </a:solidFill>
              </a:rPr>
              <a:t>, </a:t>
            </a:r>
            <a:r>
              <a:rPr lang="en-US" sz="3100" b="1" i="1" dirty="0">
                <a:solidFill>
                  <a:srgbClr val="00B050"/>
                </a:solidFill>
              </a:rPr>
              <a:t>size</a:t>
            </a:r>
            <a:r>
              <a:rPr lang="en-US" sz="3100" b="1" i="1" dirty="0">
                <a:solidFill>
                  <a:srgbClr val="0070C0"/>
                </a:solidFill>
              </a:rPr>
              <a:t> </a:t>
            </a:r>
            <a:r>
              <a:rPr lang="en-US" sz="3100" dirty="0"/>
              <a:t>and</a:t>
            </a:r>
            <a:r>
              <a:rPr lang="en-US" sz="3100" b="1" i="1" dirty="0">
                <a:solidFill>
                  <a:srgbClr val="0070C0"/>
                </a:solidFill>
              </a:rPr>
              <a:t> </a:t>
            </a:r>
            <a:r>
              <a:rPr lang="en-US" sz="3100" b="1" i="1" dirty="0">
                <a:solidFill>
                  <a:schemeClr val="accent2">
                    <a:lumMod val="75000"/>
                  </a:schemeClr>
                </a:solidFill>
              </a:rPr>
              <a:t>shape</a:t>
            </a:r>
            <a:r>
              <a:rPr lang="en-US" sz="3100" b="1" i="1" dirty="0">
                <a:solidFill>
                  <a:srgbClr val="0070C0"/>
                </a:solidFill>
              </a:rPr>
              <a:t>. </a:t>
            </a:r>
            <a:endParaRPr lang="tr-TR" sz="3100" b="1" i="1" dirty="0">
              <a:solidFill>
                <a:srgbClr val="0070C0"/>
              </a:solidFill>
            </a:endParaRPr>
          </a:p>
          <a:p>
            <a:r>
              <a:rPr lang="en-US" sz="3100" dirty="0"/>
              <a:t>The development of </a:t>
            </a:r>
            <a:r>
              <a:rPr lang="en-US" sz="3100" dirty="0" smtClean="0"/>
              <a:t>sodium dodecyl sulfate-polyacrylamide </a:t>
            </a:r>
            <a:r>
              <a:rPr lang="en-US" sz="3100" dirty="0"/>
              <a:t>gel electrophoresis (SDS-PAGE) was breakthrough in routine protein analysis.</a:t>
            </a:r>
          </a:p>
          <a:p>
            <a:r>
              <a:rPr lang="en-US" sz="3100" dirty="0"/>
              <a:t>In SDS-PAGE, proteins are separated in a polyacrylamide gel based on their </a:t>
            </a:r>
            <a:r>
              <a:rPr lang="en-US" sz="3100" dirty="0">
                <a:solidFill>
                  <a:srgbClr val="FF0000"/>
                </a:solidFill>
              </a:rPr>
              <a:t>molecular weight. </a:t>
            </a:r>
          </a:p>
          <a:p>
            <a:r>
              <a:rPr lang="en-US" sz="3100" dirty="0"/>
              <a:t>In the SDS-PAGE method, polyacrylamide gel with a large number of cross-links is used as the medium in which the proteins move.</a:t>
            </a:r>
          </a:p>
          <a:p>
            <a:pPr marL="171450" indent="-171450"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75050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090"/>
    </mc:Choice>
    <mc:Fallback xmlns="">
      <p:transition xmlns:p14="http://schemas.microsoft.com/office/powerpoint/2010/main" spd="slow" advTm="3609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306146" y="365125"/>
            <a:ext cx="11047654" cy="1325563"/>
          </a:xfrm>
        </p:spPr>
        <p:txBody>
          <a:bodyPr/>
          <a:lstStyle/>
          <a:p>
            <a:r>
              <a:rPr lang="tr-TR" b="1" dirty="0" err="1" smtClean="0">
                <a:solidFill>
                  <a:srgbClr val="FF0000"/>
                </a:solidFill>
              </a:rPr>
              <a:t>Sodium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Dodecyl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Sulfate</a:t>
            </a:r>
            <a:r>
              <a:rPr lang="tr-TR" b="1" dirty="0" smtClean="0">
                <a:solidFill>
                  <a:srgbClr val="FF0000"/>
                </a:solidFill>
              </a:rPr>
              <a:t> (SDS)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30873" y="1576140"/>
            <a:ext cx="10900250" cy="4351338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Strong</a:t>
            </a:r>
            <a:r>
              <a:rPr lang="tr-TR" sz="2400" dirty="0" smtClean="0"/>
              <a:t> </a:t>
            </a:r>
            <a:r>
              <a:rPr lang="tr-TR" sz="2400" dirty="0" err="1" smtClean="0"/>
              <a:t>anionic</a:t>
            </a:r>
            <a:r>
              <a:rPr lang="tr-TR" sz="2400" dirty="0" smtClean="0"/>
              <a:t> </a:t>
            </a:r>
            <a:r>
              <a:rPr lang="tr-TR" sz="2400" dirty="0" err="1" smtClean="0"/>
              <a:t>detergent</a:t>
            </a:r>
            <a:endParaRPr lang="tr-TR" sz="2400" dirty="0" smtClean="0"/>
          </a:p>
          <a:p>
            <a:r>
              <a:rPr lang="tr-TR" sz="2400" dirty="0" err="1" smtClean="0"/>
              <a:t>Negatively</a:t>
            </a:r>
            <a:r>
              <a:rPr lang="tr-TR" sz="2400" dirty="0" smtClean="0"/>
              <a:t> </a:t>
            </a:r>
            <a:r>
              <a:rPr lang="tr-TR" sz="2400" dirty="0" err="1" smtClean="0"/>
              <a:t>charged</a:t>
            </a:r>
            <a:endParaRPr lang="tr-TR" sz="2400" dirty="0" smtClean="0"/>
          </a:p>
          <a:p>
            <a:r>
              <a:rPr lang="tr-TR" sz="2400" dirty="0" err="1" smtClean="0"/>
              <a:t>Denature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linearize</a:t>
            </a:r>
            <a:r>
              <a:rPr lang="tr-TR" sz="2400" dirty="0" smtClean="0"/>
              <a:t> </a:t>
            </a:r>
            <a:r>
              <a:rPr lang="tr-TR" sz="2400" dirty="0" err="1" smtClean="0"/>
              <a:t>proteins</a:t>
            </a:r>
            <a:endParaRPr lang="tr-TR" sz="2400" dirty="0"/>
          </a:p>
          <a:p>
            <a:r>
              <a:rPr lang="tr-TR" sz="2400" dirty="0" err="1" smtClean="0"/>
              <a:t>Coats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proteins</a:t>
            </a:r>
            <a:r>
              <a:rPr lang="tr-TR" sz="2400" dirty="0" smtClean="0"/>
              <a:t> </a:t>
            </a:r>
            <a:r>
              <a:rPr lang="tr-TR" sz="2400" dirty="0" err="1" smtClean="0"/>
              <a:t>with</a:t>
            </a:r>
            <a:r>
              <a:rPr lang="tr-TR" sz="2400" dirty="0" smtClean="0"/>
              <a:t> </a:t>
            </a:r>
            <a:r>
              <a:rPr lang="tr-TR" sz="2400" dirty="0" err="1" smtClean="0"/>
              <a:t>negatively</a:t>
            </a:r>
            <a:r>
              <a:rPr lang="tr-TR" sz="2400" dirty="0" smtClean="0"/>
              <a:t> </a:t>
            </a:r>
            <a:r>
              <a:rPr lang="tr-TR" sz="2400" dirty="0" err="1" smtClean="0"/>
              <a:t>charged</a:t>
            </a:r>
            <a:endParaRPr lang="tr-TR" sz="2400" dirty="0" smtClean="0"/>
          </a:p>
          <a:p>
            <a:pPr>
              <a:lnSpc>
                <a:spcPct val="100000"/>
              </a:lnSpc>
            </a:pPr>
            <a:r>
              <a:rPr lang="en-US" sz="2400" dirty="0"/>
              <a:t>Proteins are amphoteric molecules, i.e. they have both positive and negative charges. To make them move in a single direction, a uniform negative charge is created on them. When the proteins are mixed with SDS, they acquire a net negative charge</a:t>
            </a:r>
            <a:r>
              <a:rPr lang="en-US" sz="2400" dirty="0" smtClean="0"/>
              <a:t>. </a:t>
            </a:r>
            <a:r>
              <a:rPr lang="en-US" sz="2400" dirty="0"/>
              <a:t>Thus, in SDS-PAGE, the separation is directly related to the molecular weights independent of their charge.</a:t>
            </a:r>
          </a:p>
          <a:p>
            <a:r>
              <a:rPr lang="tr-TR" sz="2400" dirty="0" err="1" smtClean="0"/>
              <a:t>Also</a:t>
            </a:r>
            <a:r>
              <a:rPr lang="tr-TR" sz="2400" dirty="0" smtClean="0"/>
              <a:t>, </a:t>
            </a:r>
            <a:r>
              <a:rPr lang="tr-TR" sz="2400" dirty="0" err="1"/>
              <a:t>r</a:t>
            </a:r>
            <a:r>
              <a:rPr lang="tr-TR" sz="2400" dirty="0" err="1" smtClean="0"/>
              <a:t>educing</a:t>
            </a:r>
            <a:r>
              <a:rPr lang="tr-TR" sz="2400" dirty="0" smtClean="0"/>
              <a:t> </a:t>
            </a:r>
            <a:r>
              <a:rPr lang="tr-TR" sz="2400" dirty="0" err="1"/>
              <a:t>agents</a:t>
            </a:r>
            <a:r>
              <a:rPr lang="tr-TR" sz="2400" dirty="0"/>
              <a:t> (</a:t>
            </a:r>
            <a:r>
              <a:rPr lang="tr-TR" sz="2400" dirty="0" err="1"/>
              <a:t>Bromphenol</a:t>
            </a:r>
            <a:r>
              <a:rPr lang="tr-TR" sz="2400" dirty="0"/>
              <a:t> </a:t>
            </a:r>
            <a:r>
              <a:rPr lang="tr-TR" sz="2400" dirty="0" err="1"/>
              <a:t>blue</a:t>
            </a:r>
            <a:r>
              <a:rPr lang="tr-TR" sz="2400" dirty="0"/>
              <a:t>/DTT) break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disulfide</a:t>
            </a:r>
            <a:r>
              <a:rPr lang="tr-TR" sz="2400" dirty="0"/>
              <a:t> </a:t>
            </a:r>
            <a:r>
              <a:rPr lang="tr-TR" sz="2400" dirty="0" err="1"/>
              <a:t>bonds</a:t>
            </a:r>
            <a:endParaRPr lang="tr-TR" sz="2400" dirty="0"/>
          </a:p>
          <a:p>
            <a:endParaRPr lang="tr-TR" sz="2400" dirty="0"/>
          </a:p>
          <a:p>
            <a:pPr lvl="0"/>
            <a:endParaRPr lang="en-US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9433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4802"/>
    </mc:Choice>
    <mc:Fallback xmlns="">
      <p:transition xmlns:p14="http://schemas.microsoft.com/office/powerpoint/2010/main" spd="slow" advTm="7480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SDS PAGE </a:t>
            </a:r>
            <a:r>
              <a:rPr lang="tr-TR" b="1" dirty="0" err="1">
                <a:solidFill>
                  <a:srgbClr val="FF0000"/>
                </a:solidFill>
              </a:rPr>
              <a:t>includes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two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types</a:t>
            </a:r>
            <a:r>
              <a:rPr lang="tr-TR" b="1" dirty="0">
                <a:solidFill>
                  <a:srgbClr val="FF0000"/>
                </a:solidFill>
              </a:rPr>
              <a:t> of gel </a:t>
            </a:r>
            <a:r>
              <a:rPr lang="tr-TR" b="1" dirty="0" err="1">
                <a:solidFill>
                  <a:srgbClr val="FF0000"/>
                </a:solidFill>
              </a:rPr>
              <a:t>systems</a:t>
            </a:r>
            <a:endParaRPr lang="tr-TR" dirty="0"/>
          </a:p>
        </p:txBody>
      </p:sp>
      <p:sp>
        <p:nvSpPr>
          <p:cNvPr id="3" name="Rectangle 2"/>
          <p:cNvSpPr/>
          <p:nvPr/>
        </p:nvSpPr>
        <p:spPr>
          <a:xfrm>
            <a:off x="317485" y="2019626"/>
            <a:ext cx="114521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tr-TR" sz="2400" dirty="0" err="1">
                <a:solidFill>
                  <a:srgbClr val="FF0000"/>
                </a:solidFill>
              </a:rPr>
              <a:t>The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err="1">
                <a:solidFill>
                  <a:srgbClr val="FF0000"/>
                </a:solidFill>
              </a:rPr>
              <a:t>upper</a:t>
            </a:r>
            <a:r>
              <a:rPr lang="tr-TR" sz="2400" dirty="0">
                <a:solidFill>
                  <a:srgbClr val="FF0000"/>
                </a:solidFill>
              </a:rPr>
              <a:t> </a:t>
            </a:r>
            <a:r>
              <a:rPr lang="tr-TR" sz="2400" dirty="0" smtClean="0">
                <a:solidFill>
                  <a:srgbClr val="FF0000"/>
                </a:solidFill>
              </a:rPr>
              <a:t>(</a:t>
            </a:r>
            <a:r>
              <a:rPr lang="tr-TR" sz="2400" dirty="0" err="1" smtClean="0">
                <a:solidFill>
                  <a:srgbClr val="FF0000"/>
                </a:solidFill>
              </a:rPr>
              <a:t>stacking</a:t>
            </a:r>
            <a:r>
              <a:rPr lang="tr-TR" sz="2400" dirty="0" smtClean="0">
                <a:solidFill>
                  <a:srgbClr val="FF0000"/>
                </a:solidFill>
              </a:rPr>
              <a:t>) </a:t>
            </a:r>
            <a:r>
              <a:rPr lang="tr-TR" sz="2400" dirty="0">
                <a:solidFill>
                  <a:srgbClr val="FF0000"/>
                </a:solidFill>
              </a:rPr>
              <a:t>gel, </a:t>
            </a:r>
            <a:r>
              <a:rPr lang="tr-TR" sz="2400" dirty="0" err="1"/>
              <a:t>includes</a:t>
            </a:r>
            <a:r>
              <a:rPr lang="tr-TR" sz="2400" dirty="0"/>
              <a:t> </a:t>
            </a:r>
            <a:r>
              <a:rPr lang="tr-TR" sz="2400" dirty="0" err="1"/>
              <a:t>sample</a:t>
            </a:r>
            <a:r>
              <a:rPr lang="tr-TR" sz="2400" dirty="0"/>
              <a:t> </a:t>
            </a:r>
            <a:r>
              <a:rPr lang="tr-TR" sz="2400" dirty="0" err="1"/>
              <a:t>wells</a:t>
            </a:r>
            <a:r>
              <a:rPr lang="tr-TR" sz="2400" dirty="0"/>
              <a:t>. </a:t>
            </a:r>
            <a:r>
              <a:rPr lang="en-US" sz="2400" dirty="0"/>
              <a:t>The sample to be analyzed is applied to the wells of the gel with a tracer dye and electric current is passed through the system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pPr marL="342900" indent="-342900">
              <a:buFont typeface="Arial"/>
              <a:buChar char="•"/>
              <a:defRPr/>
            </a:pPr>
            <a:r>
              <a:rPr lang="tr-TR" sz="2400" dirty="0" err="1" smtClean="0">
                <a:solidFill>
                  <a:srgbClr val="FF0000"/>
                </a:solidFill>
              </a:rPr>
              <a:t>The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lower</a:t>
            </a:r>
            <a:r>
              <a:rPr lang="tr-TR" sz="2400" dirty="0" smtClean="0">
                <a:solidFill>
                  <a:srgbClr val="FF0000"/>
                </a:solidFill>
              </a:rPr>
              <a:t> (</a:t>
            </a:r>
            <a:r>
              <a:rPr lang="tr-TR" sz="2400" dirty="0" err="1" smtClean="0">
                <a:solidFill>
                  <a:srgbClr val="FF0000"/>
                </a:solidFill>
              </a:rPr>
              <a:t>seperating</a:t>
            </a:r>
            <a:r>
              <a:rPr lang="tr-TR" sz="2400" dirty="0" smtClean="0">
                <a:solidFill>
                  <a:srgbClr val="FF0000"/>
                </a:solidFill>
              </a:rPr>
              <a:t>) </a:t>
            </a:r>
            <a:r>
              <a:rPr lang="tr-TR" sz="2400" dirty="0">
                <a:solidFill>
                  <a:srgbClr val="FF0000"/>
                </a:solidFill>
              </a:rPr>
              <a:t>gel </a:t>
            </a:r>
            <a:r>
              <a:rPr lang="tr-TR" sz="2400" dirty="0" smtClean="0"/>
              <a:t>is </a:t>
            </a:r>
            <a:r>
              <a:rPr lang="tr-TR" sz="2400" dirty="0" err="1"/>
              <a:t>responsible</a:t>
            </a:r>
            <a:r>
              <a:rPr lang="tr-TR" sz="2400" dirty="0"/>
              <a:t> </a:t>
            </a:r>
            <a:r>
              <a:rPr lang="tr-TR" sz="2400" dirty="0" err="1"/>
              <a:t>for</a:t>
            </a:r>
            <a:r>
              <a:rPr lang="tr-TR" sz="2400" dirty="0"/>
              <a:t> </a:t>
            </a:r>
            <a:r>
              <a:rPr lang="tr-TR" sz="2400" dirty="0" err="1"/>
              <a:t>actually</a:t>
            </a:r>
            <a:r>
              <a:rPr lang="tr-TR" sz="2400" dirty="0"/>
              <a:t> </a:t>
            </a:r>
            <a:r>
              <a:rPr lang="tr-TR" sz="2400" dirty="0" err="1"/>
              <a:t>seperating</a:t>
            </a:r>
            <a:r>
              <a:rPr lang="tr-TR" sz="2400" dirty="0"/>
              <a:t> </a:t>
            </a:r>
            <a:r>
              <a:rPr lang="tr-TR" sz="2400" dirty="0" err="1"/>
              <a:t>polypeptides</a:t>
            </a:r>
            <a:r>
              <a:rPr lang="tr-TR" sz="2400" dirty="0"/>
              <a:t> </a:t>
            </a:r>
            <a:r>
              <a:rPr lang="tr-TR" sz="2400" dirty="0" err="1"/>
              <a:t>by</a:t>
            </a:r>
            <a:r>
              <a:rPr lang="tr-TR" sz="2400" dirty="0"/>
              <a:t> size.</a:t>
            </a:r>
          </a:p>
        </p:txBody>
      </p:sp>
    </p:spTree>
    <p:extLst>
      <p:ext uri="{BB962C8B-B14F-4D97-AF65-F5344CB8AC3E}">
        <p14:creationId xmlns:p14="http://schemas.microsoft.com/office/powerpoint/2010/main" val="2442937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1472"/>
    </mc:Choice>
    <mc:Fallback xmlns="">
      <p:transition xmlns:p14="http://schemas.microsoft.com/office/powerpoint/2010/main" spd="slow" advTm="9147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solidFill>
                  <a:srgbClr val="0070C0"/>
                </a:solidFill>
              </a:rPr>
              <a:t>Preparation</a:t>
            </a:r>
            <a:r>
              <a:rPr lang="tr-TR" dirty="0">
                <a:solidFill>
                  <a:srgbClr val="0070C0"/>
                </a:solidFill>
              </a:rPr>
              <a:t> of </a:t>
            </a:r>
            <a:r>
              <a:rPr lang="tr-TR" dirty="0" err="1">
                <a:solidFill>
                  <a:srgbClr val="0070C0"/>
                </a:solidFill>
              </a:rPr>
              <a:t>Acrylamide</a:t>
            </a:r>
            <a:r>
              <a:rPr lang="tr-TR" dirty="0">
                <a:solidFill>
                  <a:srgbClr val="0070C0"/>
                </a:solidFill>
              </a:rPr>
              <a:t> </a:t>
            </a:r>
            <a:r>
              <a:rPr lang="tr-TR" dirty="0" err="1">
                <a:solidFill>
                  <a:srgbClr val="0070C0"/>
                </a:solidFill>
              </a:rPr>
              <a:t>Gels</a:t>
            </a:r>
            <a:r>
              <a:rPr lang="tr-TR" dirty="0">
                <a:solidFill>
                  <a:srgbClr val="0070C0"/>
                </a:solidFill>
              </a:rPr>
              <a:t/>
            </a:r>
            <a:br>
              <a:rPr lang="tr-TR" dirty="0">
                <a:solidFill>
                  <a:srgbClr val="0070C0"/>
                </a:solidFill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9375" y="1315315"/>
            <a:ext cx="11192223" cy="4351338"/>
          </a:xfrm>
        </p:spPr>
        <p:txBody>
          <a:bodyPr>
            <a:normAutofit fontScale="85000" lnSpcReduction="20000"/>
          </a:bodyPr>
          <a:lstStyle/>
          <a:p>
            <a:pPr marL="171450" lvl="0" indent="-171450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endParaRPr lang="tr-TR" sz="20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2000" dirty="0" smtClean="0"/>
              <a:t> </a:t>
            </a:r>
            <a:r>
              <a:rPr lang="tr-TR" sz="2600" dirty="0"/>
              <a:t> </a:t>
            </a:r>
            <a:r>
              <a:rPr lang="en-US" sz="2600" dirty="0"/>
              <a:t>The gel </a:t>
            </a:r>
            <a:r>
              <a:rPr lang="tr-TR" sz="2600" dirty="0" err="1"/>
              <a:t>formation</a:t>
            </a:r>
            <a:r>
              <a:rPr lang="tr-TR" sz="2600" dirty="0"/>
              <a:t> </a:t>
            </a:r>
            <a:r>
              <a:rPr lang="tr-TR" sz="2600" dirty="0" err="1"/>
              <a:t>occured</a:t>
            </a:r>
            <a:r>
              <a:rPr lang="tr-TR" sz="2600" dirty="0"/>
              <a:t> </a:t>
            </a:r>
            <a:r>
              <a:rPr lang="tr-TR" sz="2600" dirty="0" err="1"/>
              <a:t>by</a:t>
            </a:r>
            <a:r>
              <a:rPr lang="en-US" sz="2600" dirty="0"/>
              <a:t> the polymerization of acrylamide and acrylamide derivative N-N'-methylene </a:t>
            </a:r>
            <a:r>
              <a:rPr lang="en-US" sz="2600" dirty="0" err="1"/>
              <a:t>bisacrylamide</a:t>
            </a:r>
            <a:r>
              <a:rPr lang="en-US" sz="2600" dirty="0"/>
              <a:t> and the samples are run on this gel.</a:t>
            </a:r>
            <a:endParaRPr lang="tr-TR" sz="2600" dirty="0"/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tr-TR" sz="26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2600" dirty="0" err="1" smtClean="0"/>
              <a:t>For</a:t>
            </a:r>
            <a:r>
              <a:rPr lang="tr-TR" sz="2600" dirty="0" smtClean="0"/>
              <a:t> </a:t>
            </a:r>
            <a:r>
              <a:rPr lang="tr-TR" sz="2600" dirty="0" err="1" smtClean="0"/>
              <a:t>polymerization</a:t>
            </a:r>
            <a:r>
              <a:rPr lang="en-US" sz="2600" dirty="0" smtClean="0"/>
              <a:t>, </a:t>
            </a:r>
            <a:r>
              <a:rPr lang="en-US" sz="2600" dirty="0"/>
              <a:t>the acrylamide molecules bind side by side </a:t>
            </a:r>
            <a:r>
              <a:rPr lang="tr-TR" sz="2600" dirty="0" err="1" smtClean="0"/>
              <a:t>and</a:t>
            </a:r>
            <a:r>
              <a:rPr lang="tr-TR" sz="2600" dirty="0" smtClean="0"/>
              <a:t> </a:t>
            </a:r>
            <a:r>
              <a:rPr lang="en-US" sz="2600" dirty="0" smtClean="0"/>
              <a:t>form </a:t>
            </a:r>
            <a:r>
              <a:rPr lang="en-US" sz="2600" dirty="0"/>
              <a:t>straight chains. </a:t>
            </a:r>
            <a:endParaRPr lang="tr-TR" sz="2600" dirty="0" smtClean="0"/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endParaRPr lang="tr-TR" sz="26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2600" dirty="0" smtClean="0"/>
              <a:t> </a:t>
            </a:r>
            <a:r>
              <a:rPr lang="en-US" sz="2600" dirty="0" err="1" smtClean="0"/>
              <a:t>Bisacrylamide</a:t>
            </a:r>
            <a:r>
              <a:rPr lang="en-US" sz="2600" dirty="0" smtClean="0"/>
              <a:t> molecules form cross-</a:t>
            </a:r>
            <a:r>
              <a:rPr lang="en-US" sz="2600" dirty="0" err="1" smtClean="0"/>
              <a:t>linkings</a:t>
            </a:r>
            <a:r>
              <a:rPr lang="en-US" sz="2600" dirty="0" smtClean="0"/>
              <a:t> between two acrylamide chains</a:t>
            </a:r>
            <a:endParaRPr lang="tr-TR" sz="2600" dirty="0" smtClean="0"/>
          </a:p>
          <a:p>
            <a:pPr marL="171450" lvl="0" indent="-171450">
              <a:lnSpc>
                <a:spcPct val="100000"/>
              </a:lnSpc>
              <a:spcBef>
                <a:spcPts val="0"/>
              </a:spcBef>
              <a:buFontTx/>
              <a:buChar char="-"/>
              <a:defRPr/>
            </a:pPr>
            <a:endParaRPr lang="tr-TR" sz="26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tr-TR" sz="2600" dirty="0" smtClean="0"/>
              <a:t> </a:t>
            </a:r>
            <a:r>
              <a:rPr lang="en-US" sz="2600" dirty="0" smtClean="0"/>
              <a:t>Thus</a:t>
            </a:r>
            <a:r>
              <a:rPr lang="en-US" sz="2600" dirty="0"/>
              <a:t>, a networked structure </a:t>
            </a:r>
            <a:r>
              <a:rPr lang="en-US" sz="2600" dirty="0" smtClean="0"/>
              <a:t>occurs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en-US" sz="26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2600" dirty="0"/>
              <a:t>The pore size depends on the acrylamide concentration </a:t>
            </a:r>
            <a:endParaRPr lang="en-US" sz="26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en-US" sz="26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2600" dirty="0"/>
              <a:t>The </a:t>
            </a:r>
            <a:r>
              <a:rPr lang="tr-TR" sz="2600" dirty="0"/>
              <a:t>A</a:t>
            </a:r>
            <a:r>
              <a:rPr lang="en-US" sz="2600" dirty="0" err="1"/>
              <a:t>mmonium</a:t>
            </a:r>
            <a:r>
              <a:rPr lang="en-US" sz="2600" dirty="0"/>
              <a:t> </a:t>
            </a:r>
            <a:r>
              <a:rPr lang="en-US" sz="2600" dirty="0" err="1"/>
              <a:t>persulfat</a:t>
            </a:r>
            <a:r>
              <a:rPr lang="en-US" sz="2600" dirty="0"/>
              <a:t> </a:t>
            </a:r>
            <a:r>
              <a:rPr lang="en-US" sz="2600" dirty="0" smtClean="0"/>
              <a:t>(APS) is </a:t>
            </a:r>
            <a:r>
              <a:rPr lang="en-US" sz="2600" dirty="0"/>
              <a:t>reaction initiator which causes free radical formation for polymerization 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en-US" sz="2600" dirty="0" smtClean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r>
              <a:rPr lang="en-US" sz="2600" dirty="0"/>
              <a:t>N, N, N’, N’ -</a:t>
            </a:r>
            <a:r>
              <a:rPr lang="en-US" sz="2600" dirty="0" err="1"/>
              <a:t>tetramethyl-</a:t>
            </a:r>
            <a:r>
              <a:rPr lang="en-US" sz="2600" dirty="0" err="1" smtClean="0">
                <a:solidFill>
                  <a:srgbClr val="000000"/>
                </a:solidFill>
              </a:rPr>
              <a:t>ethylenediamin</a:t>
            </a:r>
            <a:r>
              <a:rPr lang="en-US" sz="2600" dirty="0" smtClean="0">
                <a:solidFill>
                  <a:srgbClr val="000000"/>
                </a:solidFill>
              </a:rPr>
              <a:t> (TEMED) acts </a:t>
            </a:r>
            <a:r>
              <a:rPr lang="en-US" sz="2600" dirty="0"/>
              <a:t>as catalyst.</a:t>
            </a:r>
            <a:endParaRPr lang="tr-TR" sz="26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en-US" sz="20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en-US" sz="20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  <a:defRPr/>
            </a:pPr>
            <a:endParaRPr lang="tr-TR" sz="2000" dirty="0"/>
          </a:p>
          <a:p>
            <a:endParaRPr lang="tr-TR" sz="2000" dirty="0"/>
          </a:p>
        </p:txBody>
      </p:sp>
      <p:sp>
        <p:nvSpPr>
          <p:cNvPr id="7" name="Dikdörtgen 6"/>
          <p:cNvSpPr/>
          <p:nvPr/>
        </p:nvSpPr>
        <p:spPr>
          <a:xfrm>
            <a:off x="5386316" y="433283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2957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3561"/>
    </mc:Choice>
    <mc:Fallback xmlns="">
      <p:transition xmlns:p14="http://schemas.microsoft.com/office/powerpoint/2010/main" spd="slow" advTm="13356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51471" y="11564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The ratio of </a:t>
            </a:r>
            <a:r>
              <a:rPr lang="en-US" sz="3200" dirty="0" err="1">
                <a:solidFill>
                  <a:srgbClr val="0070C0"/>
                </a:solidFill>
              </a:rPr>
              <a:t>bisacrylamide</a:t>
            </a:r>
            <a:r>
              <a:rPr lang="en-US" sz="3200" dirty="0">
                <a:solidFill>
                  <a:srgbClr val="0070C0"/>
                </a:solidFill>
              </a:rPr>
              <a:t> to acrylamide</a:t>
            </a:r>
            <a:endParaRPr lang="tr-TR" sz="3200" dirty="0">
              <a:solidFill>
                <a:srgbClr val="0070C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40088" y="1460955"/>
            <a:ext cx="11643461" cy="4351338"/>
          </a:xfrm>
        </p:spPr>
        <p:txBody>
          <a:bodyPr/>
          <a:lstStyle/>
          <a:p>
            <a:r>
              <a:rPr lang="en-US" dirty="0"/>
              <a:t>The ratio of </a:t>
            </a:r>
            <a:r>
              <a:rPr lang="en-US" dirty="0" err="1"/>
              <a:t>bisacrylamide</a:t>
            </a:r>
            <a:r>
              <a:rPr lang="en-US" dirty="0"/>
              <a:t> to acrylamide can be </a:t>
            </a:r>
            <a:r>
              <a:rPr lang="tr-TR" dirty="0" err="1" smtClean="0"/>
              <a:t>different</a:t>
            </a:r>
            <a:r>
              <a:rPr lang="en-US" dirty="0" smtClean="0"/>
              <a:t> </a:t>
            </a:r>
            <a:r>
              <a:rPr lang="tr-TR" dirty="0" err="1" smtClean="0"/>
              <a:t>depending</a:t>
            </a:r>
            <a:r>
              <a:rPr lang="tr-TR" dirty="0" smtClean="0"/>
              <a:t> on protein </a:t>
            </a:r>
            <a:r>
              <a:rPr lang="tr-TR" dirty="0" err="1" smtClean="0"/>
              <a:t>target</a:t>
            </a:r>
            <a:endParaRPr lang="tr-TR" dirty="0" smtClean="0"/>
          </a:p>
          <a:p>
            <a:r>
              <a:rPr lang="en-US" dirty="0" smtClean="0"/>
              <a:t>Lower </a:t>
            </a:r>
            <a:r>
              <a:rPr lang="en-US" dirty="0"/>
              <a:t>percentage </a:t>
            </a:r>
            <a:r>
              <a:rPr lang="en-US" dirty="0" smtClean="0"/>
              <a:t>gels are better for </a:t>
            </a:r>
            <a:r>
              <a:rPr lang="tr-TR" dirty="0" err="1" smtClean="0"/>
              <a:t>separating</a:t>
            </a:r>
            <a:r>
              <a:rPr lang="tr-TR" dirty="0" smtClean="0"/>
              <a:t> </a:t>
            </a:r>
            <a:r>
              <a:rPr lang="en-US" dirty="0" smtClean="0"/>
              <a:t>high </a:t>
            </a:r>
            <a:r>
              <a:rPr lang="en-US" dirty="0"/>
              <a:t>molecular weight </a:t>
            </a:r>
            <a:r>
              <a:rPr lang="en-US" dirty="0" smtClean="0"/>
              <a:t>molecules. </a:t>
            </a:r>
            <a:endParaRPr lang="tr-TR" dirty="0" smtClean="0"/>
          </a:p>
          <a:p>
            <a:r>
              <a:rPr lang="tr-TR" dirty="0" smtClean="0"/>
              <a:t>H</a:t>
            </a:r>
            <a:r>
              <a:rPr lang="en-US" dirty="0" err="1" smtClean="0"/>
              <a:t>igher</a:t>
            </a:r>
            <a:r>
              <a:rPr lang="en-US" dirty="0" smtClean="0"/>
              <a:t> </a:t>
            </a:r>
            <a:r>
              <a:rPr lang="tr-TR" dirty="0" err="1" smtClean="0"/>
              <a:t>acrylamide</a:t>
            </a:r>
            <a:r>
              <a:rPr lang="tr-TR" dirty="0" smtClean="0"/>
              <a:t> </a:t>
            </a:r>
            <a:r>
              <a:rPr lang="en-US" dirty="0" smtClean="0"/>
              <a:t>percentages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needed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separating</a:t>
            </a:r>
            <a:r>
              <a:rPr lang="en-US" dirty="0" smtClean="0"/>
              <a:t> </a:t>
            </a:r>
            <a:r>
              <a:rPr lang="en-US" dirty="0"/>
              <a:t>smaller proteins.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0796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478"/>
    </mc:Choice>
    <mc:Fallback xmlns="">
      <p:transition xmlns:p14="http://schemas.microsoft.com/office/powerpoint/2010/main" spd="slow" advTm="5147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88747" y="92960"/>
            <a:ext cx="10515600" cy="1325563"/>
          </a:xfrm>
        </p:spPr>
        <p:txBody>
          <a:bodyPr/>
          <a:lstStyle/>
          <a:p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Loading samples into SDS-PAGE gel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77408" y="1292785"/>
            <a:ext cx="11260255" cy="4748095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/>
              <a:buChar char="•"/>
            </a:pPr>
            <a:r>
              <a:rPr lang="en-US" dirty="0"/>
              <a:t>A comb placed on top of the gel during polymerization allows the formation of small wells in the gel. 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The comb is removed after polymerization. 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The procedure is performed by placing the gels in an electrophoresis device containing an electrophoresis buffer.</a:t>
            </a:r>
          </a:p>
          <a:p>
            <a:pPr marL="342900" indent="-342900">
              <a:buFont typeface="Arial"/>
              <a:buChar char="•"/>
            </a:pPr>
            <a:r>
              <a:rPr lang="en-US" dirty="0"/>
              <a:t>Negatively charged proteins are loaded into the wells of the gel and electrical current is passed.</a:t>
            </a:r>
            <a:endParaRPr lang="tr-TR" dirty="0"/>
          </a:p>
          <a:p>
            <a:pPr marL="342900" indent="-342900">
              <a:buFont typeface="Arial"/>
              <a:buChar char="•"/>
            </a:pPr>
            <a:r>
              <a:rPr lang="tr-TR" dirty="0" err="1"/>
              <a:t>Electrophoresis</a:t>
            </a:r>
            <a:r>
              <a:rPr lang="tr-TR" dirty="0"/>
              <a:t> </a:t>
            </a:r>
            <a:r>
              <a:rPr lang="tr-TR" dirty="0" err="1"/>
              <a:t>buffer</a:t>
            </a:r>
            <a:r>
              <a:rPr lang="tr-TR" dirty="0"/>
              <a:t> </a:t>
            </a:r>
            <a:r>
              <a:rPr lang="en-US" dirty="0"/>
              <a:t>provides electric current in the medium and set and maintain the proper pH during electrophoresis</a:t>
            </a:r>
            <a:r>
              <a:rPr lang="tr-TR" dirty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electrophoresis</a:t>
            </a:r>
            <a:r>
              <a:rPr lang="tr-TR" dirty="0"/>
              <a:t>, </a:t>
            </a:r>
            <a:r>
              <a:rPr lang="tr-TR" dirty="0" err="1"/>
              <a:t>electric</a:t>
            </a:r>
            <a:r>
              <a:rPr lang="tr-TR" dirty="0"/>
              <a:t> </a:t>
            </a:r>
            <a:r>
              <a:rPr lang="tr-TR" dirty="0" err="1"/>
              <a:t>current</a:t>
            </a:r>
            <a:r>
              <a:rPr lang="tr-TR" dirty="0"/>
              <a:t> </a:t>
            </a:r>
            <a:r>
              <a:rPr lang="tr-TR" dirty="0" err="1"/>
              <a:t>must</a:t>
            </a:r>
            <a:r>
              <a:rPr lang="tr-TR" dirty="0"/>
              <a:t> </a:t>
            </a:r>
            <a:r>
              <a:rPr lang="tr-TR" dirty="0" err="1"/>
              <a:t>run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cathode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anode</a:t>
            </a:r>
            <a:r>
              <a:rPr lang="tr-TR" dirty="0"/>
              <a:t>.</a:t>
            </a:r>
          </a:p>
          <a:p>
            <a:pPr marL="342900" indent="-342900">
              <a:buFont typeface="Arial"/>
              <a:buChar char="•"/>
            </a:pP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upper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is </a:t>
            </a:r>
            <a:r>
              <a:rPr lang="tr-TR" dirty="0" err="1"/>
              <a:t>negatively</a:t>
            </a:r>
            <a:r>
              <a:rPr lang="tr-TR" dirty="0"/>
              <a:t> </a:t>
            </a:r>
            <a:r>
              <a:rPr lang="tr-TR" dirty="0" err="1"/>
              <a:t>charged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bottom</a:t>
            </a:r>
            <a:r>
              <a:rPr lang="tr-TR" dirty="0"/>
              <a:t> </a:t>
            </a:r>
            <a:r>
              <a:rPr lang="tr-TR" dirty="0" err="1"/>
              <a:t>side</a:t>
            </a:r>
            <a:r>
              <a:rPr lang="tr-TR" dirty="0"/>
              <a:t> is </a:t>
            </a:r>
            <a:r>
              <a:rPr lang="tr-TR" dirty="0" err="1"/>
              <a:t>positively</a:t>
            </a:r>
            <a:r>
              <a:rPr lang="tr-TR" dirty="0"/>
              <a:t> </a:t>
            </a:r>
            <a:r>
              <a:rPr lang="tr-TR" dirty="0" err="1"/>
              <a:t>charged</a:t>
            </a:r>
            <a:r>
              <a:rPr lang="tr-TR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305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6124"/>
    </mc:Choice>
    <mc:Fallback xmlns="">
      <p:transition xmlns:p14="http://schemas.microsoft.com/office/powerpoint/2010/main" spd="slow" advTm="186124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72964" y="0"/>
            <a:ext cx="10515600" cy="1325563"/>
          </a:xfrm>
        </p:spPr>
        <p:txBody>
          <a:bodyPr>
            <a:normAutofit/>
          </a:bodyPr>
          <a:lstStyle/>
          <a:p>
            <a:r>
              <a:rPr lang="tr-TR" sz="4000" b="1" dirty="0" err="1" smtClean="0">
                <a:solidFill>
                  <a:schemeClr val="accent1">
                    <a:lumMod val="75000"/>
                  </a:schemeClr>
                </a:solidFill>
              </a:rPr>
              <a:t>Preparation</a:t>
            </a:r>
            <a:r>
              <a:rPr lang="tr-TR" sz="4000" b="1" dirty="0" smtClean="0">
                <a:solidFill>
                  <a:schemeClr val="accent1">
                    <a:lumMod val="75000"/>
                  </a:schemeClr>
                </a:solidFill>
              </a:rPr>
              <a:t> of </a:t>
            </a:r>
            <a:r>
              <a:rPr lang="tr-TR" sz="4000" b="1" dirty="0" err="1" smtClean="0">
                <a:solidFill>
                  <a:schemeClr val="accent1">
                    <a:lumMod val="75000"/>
                  </a:schemeClr>
                </a:solidFill>
              </a:rPr>
              <a:t>Sample</a:t>
            </a:r>
            <a:endParaRPr lang="tr-TR" sz="4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72963" y="1209458"/>
            <a:ext cx="11496829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i="1" dirty="0" err="1">
                <a:solidFill>
                  <a:srgbClr val="0070C0"/>
                </a:solidFill>
              </a:rPr>
              <a:t>Sample</a:t>
            </a:r>
            <a:r>
              <a:rPr lang="tr-TR" b="1" i="1" dirty="0">
                <a:solidFill>
                  <a:srgbClr val="0070C0"/>
                </a:solidFill>
              </a:rPr>
              <a:t> </a:t>
            </a:r>
            <a:r>
              <a:rPr lang="tr-TR" b="1" i="1" dirty="0" err="1">
                <a:solidFill>
                  <a:srgbClr val="0070C0"/>
                </a:solidFill>
              </a:rPr>
              <a:t>Buffer</a:t>
            </a:r>
            <a:r>
              <a:rPr lang="tr-TR" b="1" i="1" dirty="0">
                <a:solidFill>
                  <a:srgbClr val="0070C0"/>
                </a:solidFill>
              </a:rPr>
              <a:t>:</a:t>
            </a:r>
          </a:p>
          <a:p>
            <a:r>
              <a:rPr lang="tr-TR" dirty="0" smtClean="0"/>
              <a:t>U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/>
              <a:t>for the preparation and loading of protein samples onto a gel for SDS-PAGE analysis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 marL="0" indent="0">
              <a:buNone/>
            </a:pPr>
            <a:r>
              <a:rPr lang="en-US" b="1" dirty="0" smtClean="0">
                <a:solidFill>
                  <a:srgbClr val="2E75B6"/>
                </a:solidFill>
              </a:rPr>
              <a:t>The contents of sample buffer</a:t>
            </a:r>
            <a:endParaRPr lang="en-US" b="1" dirty="0">
              <a:solidFill>
                <a:srgbClr val="2E75B6"/>
              </a:solidFill>
            </a:endParaRPr>
          </a:p>
          <a:p>
            <a:r>
              <a:rPr lang="en-US" b="1" i="1" dirty="0" smtClean="0">
                <a:solidFill>
                  <a:srgbClr val="0070C0"/>
                </a:solidFill>
              </a:rPr>
              <a:t>SDS</a:t>
            </a:r>
            <a:r>
              <a:rPr lang="tr-TR" b="1" i="1" dirty="0" smtClean="0">
                <a:solidFill>
                  <a:srgbClr val="0070C0"/>
                </a:solidFill>
              </a:rPr>
              <a:t>:</a:t>
            </a:r>
            <a:r>
              <a:rPr lang="en-US" b="1" i="1" dirty="0" smtClean="0">
                <a:solidFill>
                  <a:srgbClr val="0070C0"/>
                </a:solidFill>
              </a:rPr>
              <a:t> </a:t>
            </a:r>
            <a:r>
              <a:rPr lang="tr-TR" b="1" i="1" dirty="0" smtClean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tr-TR" dirty="0" smtClean="0"/>
              <a:t>d</a:t>
            </a:r>
            <a:r>
              <a:rPr lang="en-US" dirty="0" err="1" smtClean="0"/>
              <a:t>enatures</a:t>
            </a:r>
            <a:r>
              <a:rPr lang="en-US" dirty="0" smtClean="0"/>
              <a:t> </a:t>
            </a:r>
            <a:r>
              <a:rPr lang="en-US" dirty="0"/>
              <a:t>proteins and </a:t>
            </a:r>
            <a:r>
              <a:rPr lang="en-US" dirty="0" smtClean="0"/>
              <a:t>makes </a:t>
            </a:r>
            <a:r>
              <a:rPr lang="en-US" dirty="0"/>
              <a:t>them negatively </a:t>
            </a:r>
            <a:r>
              <a:rPr lang="en-US" dirty="0" smtClean="0"/>
              <a:t>charged.</a:t>
            </a:r>
            <a:endParaRPr lang="tr-TR" dirty="0" smtClean="0"/>
          </a:p>
          <a:p>
            <a:r>
              <a:rPr lang="en-US" b="1" i="1" dirty="0" smtClean="0">
                <a:solidFill>
                  <a:srgbClr val="0070C0"/>
                </a:solidFill>
              </a:rPr>
              <a:t>β</a:t>
            </a:r>
            <a:r>
              <a:rPr lang="en-US" b="1" i="1" dirty="0">
                <a:solidFill>
                  <a:srgbClr val="0070C0"/>
                </a:solidFill>
              </a:rPr>
              <a:t>-</a:t>
            </a:r>
            <a:r>
              <a:rPr lang="en-US" b="1" i="1" dirty="0" err="1">
                <a:solidFill>
                  <a:srgbClr val="0070C0"/>
                </a:solidFill>
              </a:rPr>
              <a:t>mercaptoethanol</a:t>
            </a:r>
            <a:r>
              <a:rPr lang="tr-TR" b="1" i="1" dirty="0">
                <a:solidFill>
                  <a:srgbClr val="0070C0"/>
                </a:solidFill>
              </a:rPr>
              <a:t>/DTT: 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is used to break </a:t>
            </a:r>
            <a:r>
              <a:rPr lang="en-US" dirty="0" err="1"/>
              <a:t>disulphide</a:t>
            </a:r>
            <a:r>
              <a:rPr lang="en-US" dirty="0"/>
              <a:t> bonds</a:t>
            </a:r>
          </a:p>
          <a:p>
            <a:r>
              <a:rPr lang="en-US" b="1" i="1" dirty="0" smtClean="0">
                <a:solidFill>
                  <a:srgbClr val="0070C0"/>
                </a:solidFill>
              </a:rPr>
              <a:t>Glycerol</a:t>
            </a:r>
            <a:r>
              <a:rPr lang="tr-TR" b="1" i="1" dirty="0" smtClean="0">
                <a:solidFill>
                  <a:srgbClr val="0070C0"/>
                </a:solidFill>
              </a:rPr>
              <a:t>:</a:t>
            </a:r>
          </a:p>
          <a:p>
            <a:pPr lvl="1"/>
            <a:r>
              <a:rPr lang="en-US" dirty="0" smtClean="0"/>
              <a:t>increases </a:t>
            </a:r>
            <a:r>
              <a:rPr lang="en-US" dirty="0"/>
              <a:t>the density of the sample relative to the surrounding </a:t>
            </a:r>
            <a:r>
              <a:rPr lang="en-US" dirty="0" smtClean="0"/>
              <a:t>running </a:t>
            </a:r>
            <a:r>
              <a:rPr lang="en-US" dirty="0"/>
              <a:t>buffer making it easier to load in the well</a:t>
            </a:r>
          </a:p>
          <a:p>
            <a:r>
              <a:rPr lang="en-US" b="1" i="1" dirty="0">
                <a:solidFill>
                  <a:srgbClr val="0070C0"/>
                </a:solidFill>
              </a:rPr>
              <a:t>Bromophenol blue </a:t>
            </a:r>
            <a:endParaRPr lang="tr-TR" b="1" i="1" dirty="0" smtClean="0">
              <a:solidFill>
                <a:srgbClr val="0070C0"/>
              </a:solidFill>
            </a:endParaRPr>
          </a:p>
          <a:p>
            <a:pPr lvl="1"/>
            <a:r>
              <a:rPr lang="en-US" dirty="0" smtClean="0"/>
              <a:t>is </a:t>
            </a:r>
            <a:r>
              <a:rPr lang="en-US" dirty="0"/>
              <a:t>used to follow the run of protein sample on the </a:t>
            </a:r>
            <a:r>
              <a:rPr lang="en-US" dirty="0" smtClean="0"/>
              <a:t>gel</a:t>
            </a:r>
            <a:r>
              <a:rPr lang="tr-TR" dirty="0" smtClean="0"/>
              <a:t> (</a:t>
            </a:r>
            <a:r>
              <a:rPr lang="tr-TR" dirty="0" err="1" smtClean="0"/>
              <a:t>Tracking</a:t>
            </a:r>
            <a:r>
              <a:rPr lang="tr-TR" dirty="0" smtClean="0"/>
              <a:t> </a:t>
            </a:r>
            <a:r>
              <a:rPr lang="tr-TR" dirty="0" err="1" smtClean="0"/>
              <a:t>dye</a:t>
            </a:r>
            <a:r>
              <a:rPr lang="tr-TR" dirty="0" smtClean="0"/>
              <a:t>)</a:t>
            </a:r>
          </a:p>
          <a:p>
            <a:pPr lvl="1"/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65700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894"/>
    </mc:Choice>
    <mc:Fallback xmlns="">
      <p:transition xmlns:p14="http://schemas.microsoft.com/office/powerpoint/2010/main" spd="slow" advTm="70894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27956" y="308424"/>
            <a:ext cx="10515600" cy="1325563"/>
          </a:xfrm>
        </p:spPr>
        <p:txBody>
          <a:bodyPr/>
          <a:lstStyle/>
          <a:p>
            <a:r>
              <a:rPr lang="en-US" dirty="0" err="1">
                <a:hlinkClick r:id="rId3" tooltip="Coomassie Brilliant Blue"/>
              </a:rPr>
              <a:t>Coomassie</a:t>
            </a:r>
            <a:r>
              <a:rPr lang="en-US" dirty="0">
                <a:hlinkClick r:id="rId3" tooltip="Coomassie Brilliant Blue"/>
              </a:rPr>
              <a:t> Brilliant Blue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555599" y="1523553"/>
            <a:ext cx="1140221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-     </a:t>
            </a:r>
            <a:r>
              <a:rPr lang="tr-TR" sz="2400" dirty="0" err="1" smtClean="0"/>
              <a:t>Anionic</a:t>
            </a:r>
            <a:r>
              <a:rPr lang="tr-TR" sz="2400" dirty="0" smtClean="0"/>
              <a:t> </a:t>
            </a:r>
            <a:r>
              <a:rPr lang="tr-TR" sz="2400" dirty="0" err="1" smtClean="0"/>
              <a:t>dye</a:t>
            </a:r>
            <a:endParaRPr lang="tr-TR" sz="2400" dirty="0" smtClean="0"/>
          </a:p>
          <a:p>
            <a:pPr marL="342900" indent="-342900">
              <a:buFontTx/>
              <a:buChar char="-"/>
            </a:pPr>
            <a:r>
              <a:rPr lang="tr-TR" sz="2400" dirty="0" err="1" smtClean="0"/>
              <a:t>Nonspesifically</a:t>
            </a:r>
            <a:r>
              <a:rPr lang="tr-TR" sz="2400" dirty="0" smtClean="0"/>
              <a:t> </a:t>
            </a:r>
            <a:r>
              <a:rPr lang="tr-TR" sz="2400" dirty="0" err="1" smtClean="0"/>
              <a:t>binds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proteins</a:t>
            </a:r>
            <a:endParaRPr lang="tr-TR" sz="2400" dirty="0" smtClean="0"/>
          </a:p>
          <a:p>
            <a:pPr marL="342900" indent="-342900">
              <a:buFontTx/>
              <a:buChar char="-"/>
            </a:pPr>
            <a:r>
              <a:rPr lang="en-US" sz="2400" dirty="0" smtClean="0"/>
              <a:t>After </a:t>
            </a:r>
            <a:r>
              <a:rPr lang="en-US" sz="2400" dirty="0"/>
              <a:t>the run, PAGE gel is placed in a </a:t>
            </a:r>
            <a:r>
              <a:rPr lang="en-US" sz="2400" dirty="0" err="1"/>
              <a:t>Coomassive</a:t>
            </a:r>
            <a:r>
              <a:rPr lang="en-US" sz="2400" dirty="0"/>
              <a:t> Brilliant Blue </a:t>
            </a:r>
            <a:r>
              <a:rPr lang="en-US" sz="2400" dirty="0" smtClean="0"/>
              <a:t>dye </a:t>
            </a:r>
            <a:r>
              <a:rPr lang="en-US" sz="2400" dirty="0"/>
              <a:t>solution for staining for a few hours and is de-stained to visualize the separated protein molecules as bands</a:t>
            </a:r>
            <a:r>
              <a:rPr lang="en-US" sz="2400" dirty="0" smtClean="0"/>
              <a:t>.</a:t>
            </a:r>
          </a:p>
          <a:p>
            <a:pPr marL="342900" indent="-342900">
              <a:buFontTx/>
              <a:buChar char="-"/>
            </a:pPr>
            <a:r>
              <a:rPr lang="en-US" sz="2400" dirty="0"/>
              <a:t>The proteins are detected as blue bands on a clear </a:t>
            </a:r>
            <a:r>
              <a:rPr lang="en-US" sz="2400" dirty="0" smtClean="0"/>
              <a:t>background</a:t>
            </a:r>
            <a:endParaRPr lang="en-US" sz="2400" dirty="0"/>
          </a:p>
          <a:p>
            <a:r>
              <a:rPr lang="en-US" sz="2400" dirty="0"/>
              <a:t/>
            </a:r>
            <a:br>
              <a:rPr lang="en-US" sz="2400" dirty="0"/>
            </a:br>
            <a:endParaRPr lang="tr-TR" sz="2400" dirty="0" smtClean="0"/>
          </a:p>
          <a:p>
            <a:pPr marL="342900" indent="-342900">
              <a:buFontTx/>
              <a:buChar char="-"/>
            </a:pPr>
            <a:endParaRPr lang="tr-TR" sz="2400" dirty="0" smtClean="0"/>
          </a:p>
          <a:p>
            <a:pPr marL="342900" indent="-342900">
              <a:buFontTx/>
              <a:buChar char="-"/>
            </a:pPr>
            <a:endParaRPr lang="tr-TR" sz="24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86932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431"/>
    </mc:Choice>
    <mc:Fallback xmlns="">
      <p:transition xmlns:p14="http://schemas.microsoft.com/office/powerpoint/2010/main" spd="slow" advTm="8443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8421</TotalTime>
  <Words>591</Words>
  <Application>Microsoft Macintosh PowerPoint</Application>
  <PresentationFormat>Custom</PresentationFormat>
  <Paragraphs>88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Teması</vt:lpstr>
      <vt:lpstr>SODIUM DODECYL SULFATE POLYACRYLAMIDE GEL ELECTROPHORESIS</vt:lpstr>
      <vt:lpstr>Electrophoresis</vt:lpstr>
      <vt:lpstr>Sodium Dodecyl Sulfate (SDS)</vt:lpstr>
      <vt:lpstr>SDS PAGE includes two types of gel systems</vt:lpstr>
      <vt:lpstr>Preparation of Acrylamide Gels </vt:lpstr>
      <vt:lpstr>The ratio of bisacrylamide to acrylamide</vt:lpstr>
      <vt:lpstr>Loading samples into SDS-PAGE gel</vt:lpstr>
      <vt:lpstr>Preparation of Sample</vt:lpstr>
      <vt:lpstr>Coomassie Brilliant Blue</vt:lpstr>
      <vt:lpstr>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aslikoc79@gmail.com</dc:creator>
  <cp:lastModifiedBy>ecem kaya</cp:lastModifiedBy>
  <cp:revision>120</cp:revision>
  <dcterms:created xsi:type="dcterms:W3CDTF">2019-03-29T11:33:44Z</dcterms:created>
  <dcterms:modified xsi:type="dcterms:W3CDTF">2020-05-04T19:27:37Z</dcterms:modified>
</cp:coreProperties>
</file>