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  <p:sldId id="109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jDhuCw6tfMAhVGUhQKHWakBSEQjRwIBw&amp;url=http://taqeem.gov.sa/en/implinks/Pages/external.aspx&amp;psig=AFQjCNElnCSRLxwo7ND3M_EEZDpAN9Mgyw&amp;ust=146325569424503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473292" y="2492991"/>
            <a:ext cx="813760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GGY212</a:t>
            </a:r>
          </a:p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FİNANS MATEMATİĞİ</a:t>
            </a:r>
            <a:endParaRPr lang="en-US" sz="24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Harun 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TANRIVERMİŞ 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1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>
                <a:solidFill>
                  <a:prstClr val="black"/>
                </a:solidFill>
              </a:rPr>
              <a:t>Eşit Ödemelerin Bugünkü Değeri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1"/>
            <a:ext cx="8012450" cy="125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Eşit taksitlerle devre sonlarında yapılan yatırım veya ödemelerin bugünkü değeri, aşağıda verilen bugünkü değer formülü ile hesaplanır: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Dönem sonu eşit ödemelerin Bugünkü Değer </a:t>
            </a:r>
            <a:r>
              <a:rPr lang="tr-TR" sz="1500" dirty="0" err="1"/>
              <a:t>Anüite</a:t>
            </a:r>
            <a:r>
              <a:rPr lang="tr-TR" sz="1500" dirty="0"/>
              <a:t> Faktörü (BDAF) aşağıdaki formül ile bulunur: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E903192-80DE-4E9D-9025-7DCE41F06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242" y="3141068"/>
            <a:ext cx="3548549" cy="7726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24136E1-C11B-4E8C-88E8-C6C7B663C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321" y="4140246"/>
            <a:ext cx="3191210" cy="108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0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>
                <a:solidFill>
                  <a:prstClr val="black"/>
                </a:solidFill>
              </a:rPr>
              <a:t>Eşit Ödemelerin Bugünkü Değeri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b="1" dirty="0"/>
              <a:t>Örnek-: </a:t>
            </a:r>
            <a:r>
              <a:rPr lang="tr-TR" sz="1500" dirty="0"/>
              <a:t>Bir kişi, bir yardım sandığından dört yıl boyunca, her yılın sonunda 3.000 TL ödeme alacaktır.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Bu eşit ödemelerin % 15 yıllık faiz üzerinden bugünkü değeri ne olur?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BDA = 3.000/(1,15)+3.000/(1,15)2 +3.000/(1,15)3 +3.000/(1,15)4 =8.565 TL veya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BDA = 3.000 * 2,855 = 8.565 TL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86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>
                <a:solidFill>
                  <a:prstClr val="black"/>
                </a:solidFill>
              </a:rPr>
              <a:t>Eşit Ödemelerin Bugünkü Değeri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3157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Dönem başı eşit ödemelerde her ödeme dönem sonu eşit ödemelere göre bir dönem erken alınmakta veya yapılmaktadır.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Dönem sonu eşit ödemelere göre bir dönem daha az </a:t>
            </a:r>
            <a:r>
              <a:rPr lang="tr-TR" sz="1500" dirty="0" err="1"/>
              <a:t>iskonto</a:t>
            </a:r>
            <a:r>
              <a:rPr lang="tr-TR" sz="1500" dirty="0"/>
              <a:t> edilmektedir.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Dönem başı eşit ödeme faktörü aşağıdaki şekilde bulunur: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BDAF dönem başı = BDAF dönem sonu (1+f) BDA = DT * BDAF dönem başı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Yukarıdaki örneği bir de dönem başı eşit ödemeler şeklinde çözersek;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BDAF dönem başı = 2,855 * (1+0,15) = 3,283 BDA = 3.000 * 3,283 = 9.849 TL bulunur.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41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>
                <a:solidFill>
                  <a:prstClr val="black"/>
                </a:solidFill>
              </a:rPr>
              <a:t>Değişen Tutarlı Taksitler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1"/>
            <a:ext cx="8012450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Artan </a:t>
            </a:r>
            <a:r>
              <a:rPr lang="tr-TR" sz="1500" dirty="0" err="1"/>
              <a:t>anüite</a:t>
            </a:r>
            <a:r>
              <a:rPr lang="tr-TR" sz="1500" dirty="0"/>
              <a:t>, belirli bir süre boyunca her döneme ilişkin ödeme veya gelirin sabit bir oranda (f) büyümesinden oluşan seriye denir.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 Artan </a:t>
            </a:r>
            <a:r>
              <a:rPr lang="tr-TR" sz="1500" dirty="0" err="1"/>
              <a:t>anüitelerin</a:t>
            </a:r>
            <a:r>
              <a:rPr lang="tr-TR" sz="1500" dirty="0"/>
              <a:t> bugünkü ve gelecekteki değerler toplamı aşağıda yer alan formüller çerçevesinde hesaplanmaktadır.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 Artan </a:t>
            </a:r>
            <a:r>
              <a:rPr lang="tr-TR" sz="1500" dirty="0" err="1"/>
              <a:t>anüitelerin</a:t>
            </a:r>
            <a:r>
              <a:rPr lang="tr-TR" sz="1500" dirty="0"/>
              <a:t> bugünkü değeri aşağıdaki formül ile tespit edilmektedir: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4148067F-C2DB-4D0D-B74A-401921CB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31" y="4181920"/>
            <a:ext cx="3583472" cy="9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1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>
                <a:solidFill>
                  <a:prstClr val="black"/>
                </a:solidFill>
              </a:rPr>
              <a:t>Eşit Ödemelerin Bugünkü Değeri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b="1" dirty="0"/>
              <a:t>Örnek: </a:t>
            </a:r>
            <a:r>
              <a:rPr lang="tr-TR" dirty="0"/>
              <a:t>İlk taksiti 5.000 TL ve her taksiti % 5 oranında artan % 20 faiz oranlı 6 devrelik devre sonu taksitlerin bugünkü değeri nedir?</a:t>
            </a: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xmlns="" id="{6DA6F2C6-2127-4C97-AED4-E9D868E83A63}"/>
              </a:ext>
            </a:extLst>
          </p:cNvPr>
          <p:cNvGrpSpPr/>
          <p:nvPr/>
        </p:nvGrpSpPr>
        <p:grpSpPr>
          <a:xfrm>
            <a:off x="866572" y="5164420"/>
            <a:ext cx="3571354" cy="1181409"/>
            <a:chOff x="-353451" y="5737827"/>
            <a:chExt cx="4761805" cy="1575212"/>
          </a:xfrm>
        </p:grpSpPr>
        <p:pic>
          <p:nvPicPr>
            <p:cNvPr id="14" name="Picture 6" descr="RICS ile ilgili görsel sonucu">
              <a:extLst>
                <a:ext uri="{FF2B5EF4-FFF2-40B4-BE49-F238E27FC236}">
                  <a16:creationId xmlns:a16="http://schemas.microsoft.com/office/drawing/2014/main" xmlns="" id="{F032C79B-010A-49F4-BBC9-5882F224B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3451" y="5737827"/>
              <a:ext cx="1969014" cy="15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taqeem.gov.sa/en/implinks/PublishingImages/logo_03.png">
              <a:hlinkClick r:id="rId3"/>
              <a:extLst>
                <a:ext uri="{FF2B5EF4-FFF2-40B4-BE49-F238E27FC236}">
                  <a16:creationId xmlns:a16="http://schemas.microsoft.com/office/drawing/2014/main" xmlns="" id="{E18B84FA-6939-41BC-B68F-9C9573CAF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7874" y="6010321"/>
              <a:ext cx="1744269" cy="1030224"/>
            </a:xfrm>
            <a:prstGeom prst="rect">
              <a:avLst/>
            </a:prstGeom>
            <a:noFill/>
          </p:spPr>
        </p:pic>
        <p:pic>
          <p:nvPicPr>
            <p:cNvPr id="19" name="Picture 2" descr="FİABCİ LOGO ile ilgili görsel sonucu">
              <a:extLst>
                <a:ext uri="{FF2B5EF4-FFF2-40B4-BE49-F238E27FC236}">
                  <a16:creationId xmlns:a16="http://schemas.microsoft.com/office/drawing/2014/main" xmlns="" id="{3303FF9F-5FDA-472D-AB33-93ACF41F46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55"/>
            <a:stretch/>
          </p:blipFill>
          <p:spPr bwMode="auto">
            <a:xfrm>
              <a:off x="3226103" y="6207104"/>
              <a:ext cx="1182251" cy="654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38E60633-77A4-4237-B2E9-11F85D9AC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064" y="2915773"/>
            <a:ext cx="5484849" cy="7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7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>
                <a:solidFill>
                  <a:prstClr val="black"/>
                </a:solidFill>
              </a:rPr>
              <a:t>Eşit Ödemelerin Bugünkü Değeri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1"/>
            <a:ext cx="8012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Artan </a:t>
            </a:r>
            <a:r>
              <a:rPr lang="tr-TR" dirty="0" err="1"/>
              <a:t>anüitelerin</a:t>
            </a:r>
            <a:r>
              <a:rPr lang="tr-TR" dirty="0"/>
              <a:t> gelecekteki değerlerinin toplamının tespitinde ise aşağıdaki eşitlik kullanılmaktadır:</a:t>
            </a: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3D9E0AD-FE82-4612-BC1B-BE86F1763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320" y="3191992"/>
            <a:ext cx="4292477" cy="9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1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>
                <a:solidFill>
                  <a:prstClr val="black"/>
                </a:solidFill>
              </a:rPr>
              <a:t>Eşit Ödemelerin Bugünkü Değeri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1"/>
            <a:ext cx="8012450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Sabit bir oranda büyüme gösteren </a:t>
            </a:r>
            <a:r>
              <a:rPr lang="tr-TR" dirty="0" err="1"/>
              <a:t>anüite</a:t>
            </a:r>
            <a:r>
              <a:rPr lang="tr-TR" dirty="0"/>
              <a:t> yanında sabit bir sayı veya tutarda değişim gösteren </a:t>
            </a:r>
            <a:r>
              <a:rPr lang="tr-TR" dirty="0" err="1"/>
              <a:t>anüite</a:t>
            </a:r>
            <a:r>
              <a:rPr lang="tr-TR" dirty="0"/>
              <a:t> işlemleri de söz konusu olmaktadır.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Sabit bir oran (g) kadar büyüyen </a:t>
            </a:r>
            <a:r>
              <a:rPr lang="tr-TR" dirty="0" err="1"/>
              <a:t>anüite</a:t>
            </a:r>
            <a:r>
              <a:rPr lang="tr-TR" dirty="0"/>
              <a:t> yanında aritmetik dizi biçiminde (sabit bir sayı) değişim gösteren </a:t>
            </a:r>
            <a:r>
              <a:rPr lang="tr-TR" dirty="0" err="1"/>
              <a:t>anüitelerin</a:t>
            </a:r>
            <a:r>
              <a:rPr lang="tr-TR" dirty="0"/>
              <a:t> olduğu da vurgulanmalıdır</a:t>
            </a: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18CCC346-DBB2-41F4-AC01-E2A020A82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95" y="4143509"/>
            <a:ext cx="342900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3"/>
            <a:ext cx="63563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1500" b="1" dirty="0" smtClean="0">
                <a:solidFill>
                  <a:prstClr val="black"/>
                </a:solidFill>
              </a:rPr>
              <a:t>KAYNAKLAR	</a:t>
            </a:r>
            <a:endParaRPr lang="en-US" sz="15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59043" y="1885980"/>
            <a:ext cx="8012450" cy="25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Finance of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Mathematics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Theory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and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Problems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Jr.F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.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Ayres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Mc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Graw-Hill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Inetrnational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Book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Company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Singapore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1983.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N.Aydın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Birlik Ofset, Eskişehir, 1996.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O. Yozgat, Marmara Üniversitesi Yayın No:436, İstanbul, 1986.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Z. Başkaya ve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D.Alper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2. Baskı, Ekin Kitabevi, Bursa, 2003.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Mali Matematik, M. İshakoğlu, Atatürk Üniversitesi Yayın No:395, Erzurum, 1974.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Mali Matematik, M. Şenel, Bilim ve Teknik Kitabevi Yayınları, Eskişehir, 1983.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Yatırım Projelerinin Düzenlenmesi Değerlendirilmesi ve İzlenmesi, O.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Güvemli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Atlas Yayın Dağıtım Yayın No:7, İstanbul, 2001</a:t>
            </a:r>
            <a:r>
              <a:rPr lang="tr-TR" sz="1200" dirty="0" smtClean="0">
                <a:latin typeface="Calibri (Gövde)"/>
                <a:cs typeface="Arial" panose="020B0604020202020204" pitchFamily="34" charset="0"/>
              </a:rPr>
              <a:t>.</a:t>
            </a:r>
            <a:endParaRPr lang="tr-TR" sz="1200" dirty="0">
              <a:latin typeface="Calibri (Gövde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31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12440</TotalTime>
  <Words>485</Words>
  <Application>Microsoft Office PowerPoint</Application>
  <PresentationFormat>Ekran Gösterisi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Calibri (Gövde)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Taşınmaz</cp:lastModifiedBy>
  <cp:revision>811</cp:revision>
  <cp:lastPrinted>2016-10-24T07:53:35Z</cp:lastPrinted>
  <dcterms:created xsi:type="dcterms:W3CDTF">2016-09-18T09:35:24Z</dcterms:created>
  <dcterms:modified xsi:type="dcterms:W3CDTF">2020-02-24T11:53:36Z</dcterms:modified>
</cp:coreProperties>
</file>