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68" r:id="rId4"/>
    <p:sldId id="271" r:id="rId5"/>
    <p:sldId id="272" r:id="rId6"/>
    <p:sldId id="273" r:id="rId7"/>
    <p:sldId id="258" r:id="rId8"/>
    <p:sldId id="260" r:id="rId9"/>
    <p:sldId id="261" r:id="rId10"/>
    <p:sldId id="262" r:id="rId11"/>
    <p:sldId id="263" r:id="rId12"/>
    <p:sldId id="274" r:id="rId13"/>
    <p:sldId id="275" r:id="rId14"/>
    <p:sldId id="264" r:id="rId15"/>
    <p:sldId id="265" r:id="rId16"/>
    <p:sldId id="266" r:id="rId17"/>
    <p:sldId id="267" r:id="rId18"/>
    <p:sldId id="27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FF1CFF6D-A987-467D-986C-9BC8D50EBC2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FF1CFF6D-A987-467D-986C-9BC8D50EBC2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FF1CFF6D-A987-467D-986C-9BC8D50EBC28}"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E519F752-4627-4183-8B9D-C4C9A554F49D}" type="datetimeFigureOut">
              <a:rPr lang="tr-TR" smtClean="0"/>
              <a:pPr/>
              <a:t>21.3.2018</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FF1CFF6D-A987-467D-986C-9BC8D50EBC28}"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519F752-4627-4183-8B9D-C4C9A554F49D}" type="datetimeFigureOut">
              <a:rPr lang="tr-TR" smtClean="0"/>
              <a:pPr/>
              <a:t>21.3.2018</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F1CFF6D-A987-467D-986C-9BC8D50EBC28}"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bilimfili.com/gen-nedi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Doğum Öncesi Gelişim</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2880"/>
            <a:ext cx="8229600" cy="1111664"/>
          </a:xfrm>
        </p:spPr>
        <p:txBody>
          <a:bodyPr/>
          <a:lstStyle/>
          <a:p>
            <a:pPr eaLnBrk="1" fontAlgn="auto" hangingPunct="1">
              <a:spcAft>
                <a:spcPts val="0"/>
              </a:spcAft>
              <a:defRPr/>
            </a:pPr>
            <a:r>
              <a:rPr lang="tr-TR" dirty="0" smtClean="0"/>
              <a:t>Yaşamın başlangıcı:</a:t>
            </a:r>
            <a:endParaRPr lang="tr-TR" dirty="0"/>
          </a:p>
        </p:txBody>
      </p:sp>
      <p:pic>
        <p:nvPicPr>
          <p:cNvPr id="38915" name="Picture 2"/>
          <p:cNvPicPr>
            <a:picLocks noGrp="1" noChangeAspect="1" noChangeArrowheads="1"/>
          </p:cNvPicPr>
          <p:nvPr>
            <p:ph idx="1"/>
          </p:nvPr>
        </p:nvPicPr>
        <p:blipFill>
          <a:blip r:embed="rId2"/>
          <a:stretch>
            <a:fillRect/>
          </a:stretch>
        </p:blipFill>
        <p:spPr>
          <a:xfrm>
            <a:off x="1309687" y="1864519"/>
            <a:ext cx="6677025" cy="390525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2880"/>
            <a:ext cx="8229600" cy="1111664"/>
          </a:xfrm>
        </p:spPr>
        <p:txBody>
          <a:bodyPr/>
          <a:lstStyle/>
          <a:p>
            <a:pPr eaLnBrk="1" fontAlgn="auto" hangingPunct="1">
              <a:spcAft>
                <a:spcPts val="0"/>
              </a:spcAft>
              <a:defRPr/>
            </a:pPr>
            <a:r>
              <a:rPr lang="tr-TR" dirty="0" smtClean="0"/>
              <a:t>Doğum öncesi gelişim</a:t>
            </a:r>
            <a:endParaRPr lang="tr-TR" dirty="0"/>
          </a:p>
        </p:txBody>
      </p:sp>
      <p:sp>
        <p:nvSpPr>
          <p:cNvPr id="39939" name="İçerik Yer Tutucusu 2"/>
          <p:cNvSpPr>
            <a:spLocks noGrp="1"/>
          </p:cNvSpPr>
          <p:nvPr>
            <p:ph idx="1"/>
          </p:nvPr>
        </p:nvSpPr>
        <p:spPr>
          <a:xfrm>
            <a:off x="250825" y="1600200"/>
            <a:ext cx="8713788" cy="5141913"/>
          </a:xfrm>
        </p:spPr>
        <p:txBody>
          <a:bodyPr>
            <a:normAutofit/>
          </a:bodyPr>
          <a:lstStyle/>
          <a:p>
            <a:pPr marL="0" indent="0" eaLnBrk="1" hangingPunct="1">
              <a:buFont typeface="Wingdings" pitchFamily="2" charset="2"/>
              <a:buNone/>
            </a:pPr>
            <a:r>
              <a:rPr lang="tr-TR" dirty="0" smtClean="0"/>
              <a:t>1. Dölüt ---- </a:t>
            </a:r>
            <a:r>
              <a:rPr lang="tr-TR" sz="2000" dirty="0" smtClean="0"/>
              <a:t>ilk iki hafta</a:t>
            </a:r>
          </a:p>
          <a:p>
            <a:pPr marL="800100" lvl="2" indent="0" eaLnBrk="1" hangingPunct="1">
              <a:buFont typeface="Arial" charset="0"/>
              <a:buNone/>
            </a:pPr>
            <a:r>
              <a:rPr lang="tr-TR" sz="1700" dirty="0" smtClean="0"/>
              <a:t>Döllenmeyi takip eden ilk iki haftalık süre zarfında döllenmiş hücrede (ZİGOT) çok hızlı çoğalmalar, değişiklikler olur. Zigot olarak başlayan canlı 24 saat içinde mitoz gerçekleşir ve döllenmiş hücre bölünmeye, çoğalmaya başlar. 10-15. Gün rahim duvarına yapışır. </a:t>
            </a:r>
          </a:p>
          <a:p>
            <a:pPr marL="0" indent="0" eaLnBrk="1" hangingPunct="1">
              <a:buFont typeface="Wingdings" pitchFamily="2" charset="2"/>
              <a:buNone/>
            </a:pPr>
            <a:r>
              <a:rPr lang="tr-TR" dirty="0" smtClean="0"/>
              <a:t>2. Embriyo ---- </a:t>
            </a:r>
            <a:r>
              <a:rPr lang="tr-TR" sz="2000" dirty="0" smtClean="0"/>
              <a:t>2. Haftanın sonundan 8. haftanın sonu </a:t>
            </a:r>
          </a:p>
          <a:p>
            <a:pPr marL="800100" lvl="2" indent="0">
              <a:buNone/>
            </a:pPr>
            <a:r>
              <a:rPr lang="tr-TR" sz="1700" dirty="0" smtClean="0"/>
              <a:t>Hızlı hücre çoğalmasıyla büyüyen embriyo ikinci ayın sonunda genel hatlarıyla insan görünümü almaya başlar. Kol ve bacaklar belirir, gözler, kulaklar, iskelet ve adaleler de gözlenebilir durumdadır. Ortalama uzunluğu 41 mm’dir ve beden yapısındaki farklılaşmanın % 95’i tamamlanmıştır. 3. haftanın sonunda kalp atışları başlamıştır. İlkel sinir sistemi gelişir.</a:t>
            </a:r>
            <a:r>
              <a:rPr lang="tr-TR" sz="1800" dirty="0"/>
              <a:t> Döllenmeden sonraki 3. ayda </a:t>
            </a:r>
            <a:r>
              <a:rPr lang="tr-TR" sz="1800" dirty="0" err="1"/>
              <a:t>fetus</a:t>
            </a:r>
            <a:r>
              <a:rPr lang="tr-TR" sz="1800" dirty="0"/>
              <a:t> yaklaşık 7,6 cm uzunluğunda ve 85 gr ağırlığındadır. Kollarını ve bacaklarını hareket ettirir, ağzını açıp kapatabilir ve başını çevirebilir. </a:t>
            </a:r>
            <a:r>
              <a:rPr lang="tr-TR" sz="1800" dirty="0" err="1"/>
              <a:t>Genital</a:t>
            </a:r>
            <a:r>
              <a:rPr lang="tr-TR" sz="1800" dirty="0"/>
              <a:t> organları kız/oğlan olarak tanımlanabilir. </a:t>
            </a:r>
          </a:p>
          <a:p>
            <a:pPr marL="800100" lvl="2" indent="0" eaLnBrk="1" hangingPunct="1">
              <a:buFont typeface="Arial" charset="0"/>
              <a:buNone/>
            </a:pPr>
            <a:endParaRPr lang="tr-TR" sz="17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3. Fetüs ---- </a:t>
            </a:r>
            <a:r>
              <a:rPr lang="tr-TR" sz="2000" dirty="0"/>
              <a:t>8.haftanın sonu – doğum</a:t>
            </a:r>
          </a:p>
          <a:p>
            <a:pPr marL="800100" lvl="2" indent="0">
              <a:buNone/>
            </a:pPr>
            <a:r>
              <a:rPr lang="tr-TR" sz="1700" dirty="0"/>
              <a:t>Bu dönem genel büyüme ve sistemlerin zenginleşmesiyle geçer. 7. aydan itibaren fetüsün fizyolojik mekanizması dış hayata uyabilmek için gerekli gelişmeyi sağlamış olur. Kemikleşme 4. aydan itibaren başlar. 5. ayda iç organlar gelişmiş durumdadır ancak karaciğer ve böbrek gibi bazı organlar doğumda bile henüz gelişimini tamamlamış olmaz</a:t>
            </a:r>
            <a:r>
              <a:rPr lang="tr-TR" sz="1700" dirty="0" smtClean="0"/>
              <a:t>. </a:t>
            </a:r>
            <a:endParaRPr lang="tr-TR" sz="1700" dirty="0"/>
          </a:p>
          <a:p>
            <a:endParaRPr lang="tr-TR" dirty="0"/>
          </a:p>
        </p:txBody>
      </p:sp>
    </p:spTree>
    <p:extLst>
      <p:ext uri="{BB962C8B-B14F-4D97-AF65-F5344CB8AC3E}">
        <p14:creationId xmlns:p14="http://schemas.microsoft.com/office/powerpoint/2010/main" val="3247291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5. ayda cilt yapılaşması biçimlenir, 6. ayın sonunda göz kapakları tamamen biçimlenir ve başı ince bir saç tabakası kaplar. Yakalama refleksi vardır ve düzensiz solunum hareketleri ortaya çıkar.</a:t>
            </a:r>
          </a:p>
          <a:p>
            <a:endParaRPr lang="tr-TR" dirty="0"/>
          </a:p>
        </p:txBody>
      </p:sp>
    </p:spTree>
    <p:extLst>
      <p:ext uri="{BB962C8B-B14F-4D97-AF65-F5344CB8AC3E}">
        <p14:creationId xmlns:p14="http://schemas.microsoft.com/office/powerpoint/2010/main" val="1229494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2880"/>
            <a:ext cx="8229600" cy="1111664"/>
          </a:xfrm>
        </p:spPr>
        <p:txBody>
          <a:bodyPr/>
          <a:lstStyle/>
          <a:p>
            <a:pPr eaLnBrk="1" fontAlgn="auto" hangingPunct="1">
              <a:spcAft>
                <a:spcPts val="0"/>
              </a:spcAft>
              <a:defRPr/>
            </a:pPr>
            <a:r>
              <a:rPr lang="tr-TR" dirty="0" err="1" smtClean="0"/>
              <a:t>Yenidoğan</a:t>
            </a:r>
            <a:r>
              <a:rPr lang="tr-TR" dirty="0" smtClean="0"/>
              <a:t> (0- 2 hafta)</a:t>
            </a:r>
            <a:endParaRPr lang="tr-TR" dirty="0"/>
          </a:p>
        </p:txBody>
      </p:sp>
      <p:sp>
        <p:nvSpPr>
          <p:cNvPr id="3" name="İçerik Yer Tutucusu 2"/>
          <p:cNvSpPr>
            <a:spLocks noGrp="1"/>
          </p:cNvSpPr>
          <p:nvPr>
            <p:ph idx="1"/>
          </p:nvPr>
        </p:nvSpPr>
        <p:spPr/>
        <p:txBody>
          <a:bodyPr rtlCol="0">
            <a:normAutofit/>
          </a:bodyPr>
          <a:lstStyle/>
          <a:p>
            <a:pPr algn="ctr" eaLnBrk="1" fontAlgn="auto" hangingPunct="1">
              <a:spcAft>
                <a:spcPts val="0"/>
              </a:spcAft>
              <a:defRPr/>
            </a:pPr>
            <a:r>
              <a:rPr lang="tr-TR" i="1" dirty="0" smtClean="0">
                <a:latin typeface="Monotype Corsiva" pitchFamily="66" charset="0"/>
              </a:rPr>
              <a:t>«İlk günlerden başlayarak her bebek etkin, algılayan, öğrenen ve bilgi örgütleyen bir bireydir.»</a:t>
            </a:r>
            <a:endParaRPr lang="tr-TR" i="1" dirty="0">
              <a:latin typeface="Monotype Corsiva" pitchFamily="66" charset="0"/>
            </a:endParaRPr>
          </a:p>
          <a:p>
            <a:pPr eaLnBrk="1" fontAlgn="auto" hangingPunct="1">
              <a:spcAft>
                <a:spcPts val="0"/>
              </a:spcAft>
              <a:defRPr/>
            </a:pPr>
            <a:r>
              <a:rPr lang="tr-TR" sz="2000" b="1" dirty="0" smtClean="0">
                <a:latin typeface="Calibri" panose="020F0502020204030204" pitchFamily="34" charset="0"/>
              </a:rPr>
              <a:t>48-53 cm, 2500-4300 gr </a:t>
            </a:r>
            <a:r>
              <a:rPr lang="tr-TR" sz="2000" dirty="0" smtClean="0">
                <a:latin typeface="Calibri" panose="020F0502020204030204" pitchFamily="34" charset="0"/>
              </a:rPr>
              <a:t>arasındadır. Deri tabakası tam gelişmediğinden buruşuk ve lekeli görünürler. Cildi hafif yağlı bir tabaka (</a:t>
            </a:r>
            <a:r>
              <a:rPr lang="tr-TR" sz="2000" dirty="0" err="1" smtClean="0">
                <a:latin typeface="Calibri" panose="020F0502020204030204" pitchFamily="34" charset="0"/>
              </a:rPr>
              <a:t>vernics</a:t>
            </a:r>
            <a:r>
              <a:rPr lang="tr-TR" sz="2000" dirty="0" smtClean="0">
                <a:latin typeface="Calibri" panose="020F0502020204030204" pitchFamily="34" charset="0"/>
              </a:rPr>
              <a:t>) ile kaplıdır. Baş bedenin geri kalanına göre fazla büyüktür. Kafatası altı </a:t>
            </a:r>
            <a:r>
              <a:rPr lang="tr-TR" sz="2000" dirty="0" err="1" smtClean="0">
                <a:solidFill>
                  <a:srgbClr val="00B050"/>
                </a:solidFill>
                <a:latin typeface="Calibri" panose="020F0502020204030204" pitchFamily="34" charset="0"/>
              </a:rPr>
              <a:t>bıngıldak</a:t>
            </a:r>
            <a:r>
              <a:rPr lang="tr-TR" sz="2000" dirty="0" err="1" smtClean="0">
                <a:latin typeface="Calibri" panose="020F0502020204030204" pitchFamily="34" charset="0"/>
              </a:rPr>
              <a:t>’a</a:t>
            </a:r>
            <a:r>
              <a:rPr lang="tr-TR" sz="2000" dirty="0" smtClean="0">
                <a:latin typeface="Calibri" panose="020F0502020204030204" pitchFamily="34" charset="0"/>
              </a:rPr>
              <a:t> sahiptir; buralarda kafatası tam kapanmamıştır. (1,5 yaşında tam kapanacak)</a:t>
            </a:r>
          </a:p>
          <a:p>
            <a:pPr marL="0" indent="0" eaLnBrk="1" fontAlgn="auto" hangingPunct="1">
              <a:spcAft>
                <a:spcPts val="0"/>
              </a:spcAft>
              <a:buFont typeface="Wingdings" pitchFamily="2" charset="2"/>
              <a:buNone/>
              <a:defRPr/>
            </a:pPr>
            <a:endParaRPr lang="tr-TR" sz="2000" dirty="0" smtClean="0">
              <a:latin typeface="Calibri" panose="020F0502020204030204" pitchFamily="34" charset="0"/>
            </a:endParaRPr>
          </a:p>
          <a:p>
            <a:pPr eaLnBrk="1" fontAlgn="auto" hangingPunct="1">
              <a:spcAft>
                <a:spcPts val="0"/>
              </a:spcAft>
              <a:defRPr/>
            </a:pPr>
            <a:r>
              <a:rPr lang="tr-TR" sz="2000" dirty="0" smtClean="0">
                <a:latin typeface="Calibri" panose="020F0502020204030204" pitchFamily="34" charset="0"/>
              </a:rPr>
              <a:t>Duyuları tam donatılmış olarak dünyaya gelir ancak erişkin seviyesinde hassasiyet kazanabilmeleri için biraz daha zaman gerekir. En gelişmiş duyu organı kulaktır. Tat alma duyusu da oldukça gelişmiştir, bebek ilk andan itibaren yiyecekleri ayırt eder; tatlı olanları tercih eder.</a:t>
            </a:r>
          </a:p>
          <a:p>
            <a:pPr marL="0" indent="0" eaLnBrk="1" fontAlgn="auto" hangingPunct="1">
              <a:spcAft>
                <a:spcPts val="0"/>
              </a:spcAft>
              <a:buFont typeface="Wingdings" pitchFamily="2" charset="2"/>
              <a:buNone/>
              <a:defRPr/>
            </a:pPr>
            <a:endParaRPr lang="tr-TR" i="1" dirty="0" smtClean="0"/>
          </a:p>
          <a:p>
            <a:pPr marL="0" indent="0" eaLnBrk="1" fontAlgn="auto" hangingPunct="1">
              <a:spcAft>
                <a:spcPts val="0"/>
              </a:spcAft>
              <a:buFont typeface="Wingdings" pitchFamily="2" charset="2"/>
              <a:buNone/>
              <a:defRPr/>
            </a:pPr>
            <a:endParaRPr lang="tr-TR"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eaLnBrk="1" fontAlgn="auto" hangingPunct="1">
              <a:spcAft>
                <a:spcPts val="0"/>
              </a:spcAft>
              <a:defRPr/>
            </a:pPr>
            <a:endParaRPr lang="tr-TR" dirty="0"/>
          </a:p>
        </p:txBody>
      </p:sp>
      <p:sp>
        <p:nvSpPr>
          <p:cNvPr id="41987" name="İçerik Yer Tutucusu 2"/>
          <p:cNvSpPr>
            <a:spLocks noGrp="1"/>
          </p:cNvSpPr>
          <p:nvPr>
            <p:ph idx="1"/>
          </p:nvPr>
        </p:nvSpPr>
        <p:spPr/>
        <p:txBody>
          <a:bodyPr/>
          <a:lstStyle/>
          <a:p>
            <a:pPr marL="0" indent="0" eaLnBrk="1" hangingPunct="1">
              <a:buFont typeface="Wingdings" pitchFamily="2" charset="2"/>
              <a:buNone/>
            </a:pPr>
            <a:endParaRPr lang="tr-TR" smtClean="0"/>
          </a:p>
        </p:txBody>
      </p:sp>
      <p:pic>
        <p:nvPicPr>
          <p:cNvPr id="41988" name="Picture 5" descr="http://t3.gstatic.com/images?q=tbn:ANd9GcQyaWtA-J6B5HRe0hna6gZl15Wfe_Wy23RDNQkPEXfEK3gDr5cpSWjft23XVw"/>
          <p:cNvPicPr>
            <a:picLocks noChangeAspect="1" noChangeArrowheads="1"/>
          </p:cNvPicPr>
          <p:nvPr/>
        </p:nvPicPr>
        <p:blipFill>
          <a:blip r:embed="rId2"/>
          <a:srcRect/>
          <a:stretch>
            <a:fillRect/>
          </a:stretch>
        </p:blipFill>
        <p:spPr bwMode="auto">
          <a:xfrm>
            <a:off x="395288" y="404813"/>
            <a:ext cx="7705725" cy="5903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11664"/>
          </a:xfrm>
        </p:spPr>
        <p:txBody>
          <a:bodyPr>
            <a:noAutofit/>
          </a:bodyPr>
          <a:lstStyle/>
          <a:p>
            <a:pPr eaLnBrk="1" fontAlgn="auto" hangingPunct="1">
              <a:spcAft>
                <a:spcPts val="0"/>
              </a:spcAft>
              <a:defRPr/>
            </a:pPr>
            <a:r>
              <a:rPr lang="tr-TR" sz="4000" dirty="0" smtClean="0">
                <a:latin typeface="Calibri" panose="020F0502020204030204" pitchFamily="34" charset="0"/>
              </a:rPr>
              <a:t>Doğum Öncesi ve Sonrası Gelişimini Etkileyen Faktörler</a:t>
            </a:r>
            <a:endParaRPr lang="tr-TR" sz="4000" dirty="0">
              <a:latin typeface="Calibri" panose="020F0502020204030204" pitchFamily="34" charset="0"/>
            </a:endParaRPr>
          </a:p>
        </p:txBody>
      </p:sp>
      <p:sp>
        <p:nvSpPr>
          <p:cNvPr id="3" name="İçerik Yer Tutucusu 2"/>
          <p:cNvSpPr>
            <a:spLocks noGrp="1"/>
          </p:cNvSpPr>
          <p:nvPr>
            <p:ph idx="1"/>
          </p:nvPr>
        </p:nvSpPr>
        <p:spPr>
          <a:xfrm>
            <a:off x="214313" y="1484313"/>
            <a:ext cx="8929687" cy="5257800"/>
          </a:xfrm>
        </p:spPr>
        <p:txBody>
          <a:bodyPr rtlCol="0">
            <a:normAutofit/>
          </a:bodyPr>
          <a:lstStyle/>
          <a:p>
            <a:pPr marL="457200" indent="-457200" eaLnBrk="1" fontAlgn="auto" hangingPunct="1">
              <a:spcAft>
                <a:spcPts val="0"/>
              </a:spcAft>
              <a:buFont typeface="+mj-lt"/>
              <a:buAutoNum type="arabicPeriod"/>
              <a:defRPr/>
            </a:pPr>
            <a:r>
              <a:rPr lang="tr-TR" dirty="0" smtClean="0">
                <a:solidFill>
                  <a:srgbClr val="FF0000"/>
                </a:solidFill>
              </a:rPr>
              <a:t>Hastalıklar</a:t>
            </a:r>
          </a:p>
          <a:p>
            <a:pPr marL="800100" lvl="2" indent="0" eaLnBrk="1" fontAlgn="auto" hangingPunct="1">
              <a:spcAft>
                <a:spcPts val="0"/>
              </a:spcAft>
              <a:buClr>
                <a:schemeClr val="accent3"/>
              </a:buClr>
              <a:buFont typeface="Arial" panose="020B0604020202020204" pitchFamily="34" charset="0"/>
              <a:buNone/>
              <a:defRPr/>
            </a:pPr>
            <a:r>
              <a:rPr lang="tr-TR" sz="1800" dirty="0" smtClean="0"/>
              <a:t>Annenin kızamıkçık geçirmesi--- (kalp, göz, işitme anormallikleri)</a:t>
            </a:r>
          </a:p>
          <a:p>
            <a:pPr marL="800100" lvl="2" indent="0" eaLnBrk="1" fontAlgn="auto" hangingPunct="1">
              <a:spcAft>
                <a:spcPts val="0"/>
              </a:spcAft>
              <a:buClr>
                <a:schemeClr val="accent3"/>
              </a:buClr>
              <a:buFont typeface="Arial" panose="020B0604020202020204" pitchFamily="34" charset="0"/>
              <a:buNone/>
              <a:defRPr/>
            </a:pPr>
            <a:r>
              <a:rPr lang="tr-TR" sz="1800" dirty="0" smtClean="0"/>
              <a:t>Şeker, yüksek tansiyon, şişmanlık--- düşük riski</a:t>
            </a:r>
          </a:p>
          <a:p>
            <a:pPr marL="457200" indent="-457200" eaLnBrk="1" fontAlgn="auto" hangingPunct="1">
              <a:spcAft>
                <a:spcPts val="0"/>
              </a:spcAft>
              <a:buFont typeface="+mj-lt"/>
              <a:buAutoNum type="arabicPeriod"/>
              <a:defRPr/>
            </a:pPr>
            <a:r>
              <a:rPr lang="tr-TR" dirty="0" smtClean="0">
                <a:solidFill>
                  <a:srgbClr val="FF0000"/>
                </a:solidFill>
              </a:rPr>
              <a:t>Çeşitli kimyasal ilaçlar ve çevre kirliliği</a:t>
            </a:r>
          </a:p>
          <a:p>
            <a:pPr marL="800100" lvl="2" indent="0" eaLnBrk="1" fontAlgn="auto" hangingPunct="1">
              <a:spcAft>
                <a:spcPts val="0"/>
              </a:spcAft>
              <a:buClr>
                <a:schemeClr val="accent3"/>
              </a:buClr>
              <a:buFont typeface="Arial" panose="020B0604020202020204" pitchFamily="34" charset="0"/>
              <a:buNone/>
              <a:defRPr/>
            </a:pPr>
            <a:r>
              <a:rPr lang="tr-TR" sz="1800" dirty="0" smtClean="0"/>
              <a:t>Nikotin--- </a:t>
            </a:r>
            <a:r>
              <a:rPr lang="tr-TR" sz="1800" dirty="0" err="1" smtClean="0"/>
              <a:t>premature</a:t>
            </a:r>
            <a:r>
              <a:rPr lang="tr-TR" sz="1800" dirty="0" smtClean="0"/>
              <a:t> bebek, kalp problemi, DEHB.</a:t>
            </a:r>
          </a:p>
          <a:p>
            <a:pPr marL="800100" lvl="2" indent="0" eaLnBrk="1" fontAlgn="auto" hangingPunct="1">
              <a:spcAft>
                <a:spcPts val="0"/>
              </a:spcAft>
              <a:buClr>
                <a:schemeClr val="accent3"/>
              </a:buClr>
              <a:buFont typeface="Arial" panose="020B0604020202020204" pitchFamily="34" charset="0"/>
              <a:buNone/>
              <a:defRPr/>
            </a:pPr>
            <a:r>
              <a:rPr lang="tr-TR" sz="1800" dirty="0" err="1" smtClean="0"/>
              <a:t>Civa</a:t>
            </a:r>
            <a:r>
              <a:rPr lang="tr-TR" sz="1800" dirty="0" smtClean="0"/>
              <a:t>, kükürt, kurşun --- kromozom anomalileri, sağırlık, ağız zeka geriliği, organ eksikliği</a:t>
            </a:r>
          </a:p>
          <a:p>
            <a:pPr marL="457200" indent="-457200" eaLnBrk="1" fontAlgn="auto" hangingPunct="1">
              <a:spcAft>
                <a:spcPts val="0"/>
              </a:spcAft>
              <a:buFont typeface="+mj-lt"/>
              <a:buAutoNum type="arabicPeriod"/>
              <a:defRPr/>
            </a:pPr>
            <a:r>
              <a:rPr lang="tr-TR" dirty="0" smtClean="0">
                <a:solidFill>
                  <a:srgbClr val="FF0000"/>
                </a:solidFill>
              </a:rPr>
              <a:t>Beslenme</a:t>
            </a:r>
          </a:p>
          <a:p>
            <a:pPr marL="457200" indent="-457200" eaLnBrk="1" fontAlgn="auto" hangingPunct="1">
              <a:spcAft>
                <a:spcPts val="0"/>
              </a:spcAft>
              <a:buFont typeface="+mj-lt"/>
              <a:buAutoNum type="arabicPeriod"/>
              <a:defRPr/>
            </a:pPr>
            <a:r>
              <a:rPr lang="tr-TR" dirty="0" smtClean="0">
                <a:solidFill>
                  <a:srgbClr val="FF0000"/>
                </a:solidFill>
              </a:rPr>
              <a:t>Stres</a:t>
            </a:r>
          </a:p>
          <a:p>
            <a:pPr marL="457200" indent="-457200" eaLnBrk="1" fontAlgn="auto" hangingPunct="1">
              <a:spcAft>
                <a:spcPts val="0"/>
              </a:spcAft>
              <a:buFont typeface="+mj-lt"/>
              <a:buAutoNum type="arabicPeriod"/>
              <a:defRPr/>
            </a:pPr>
            <a:r>
              <a:rPr lang="tr-TR" dirty="0" smtClean="0">
                <a:solidFill>
                  <a:srgbClr val="FF0000"/>
                </a:solidFill>
              </a:rPr>
              <a:t>Radyasyon</a:t>
            </a:r>
          </a:p>
          <a:p>
            <a:pPr marL="0" indent="0" eaLnBrk="1" fontAlgn="auto" hangingPunct="1">
              <a:spcAft>
                <a:spcPts val="0"/>
              </a:spcAft>
              <a:buFont typeface="Wingdings" pitchFamily="2" charset="2"/>
              <a:buNone/>
              <a:defRPr/>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Rot="1" noChangeArrowheads="1"/>
          </p:cNvSpPr>
          <p:nvPr>
            <p:ph idx="1"/>
          </p:nvPr>
        </p:nvSpPr>
        <p:spPr>
          <a:xfrm>
            <a:off x="301625" y="228600"/>
            <a:ext cx="8540750" cy="6248400"/>
          </a:xfrm>
        </p:spPr>
        <p:txBody>
          <a:bodyPr/>
          <a:lstStyle/>
          <a:p>
            <a:pPr eaLnBrk="1" hangingPunct="1">
              <a:buFontTx/>
              <a:buNone/>
            </a:pPr>
            <a:endParaRPr lang="tr-TR" dirty="0" smtClean="0">
              <a:solidFill>
                <a:srgbClr val="CC0000"/>
              </a:solidFill>
            </a:endParaRPr>
          </a:p>
          <a:p>
            <a:pPr eaLnBrk="1" hangingPunct="1">
              <a:buFontTx/>
              <a:buNone/>
            </a:pPr>
            <a:endParaRPr lang="tr-TR" dirty="0" smtClean="0">
              <a:solidFill>
                <a:srgbClr val="CC0000"/>
              </a:solidFill>
            </a:endParaRPr>
          </a:p>
          <a:p>
            <a:pPr eaLnBrk="1" hangingPunct="1">
              <a:buFontTx/>
              <a:buNone/>
            </a:pPr>
            <a:endParaRPr lang="tr-TR" dirty="0" smtClean="0">
              <a:solidFill>
                <a:srgbClr val="CC0000"/>
              </a:solidFill>
            </a:endParaRPr>
          </a:p>
          <a:p>
            <a:pPr eaLnBrk="1" hangingPunct="1">
              <a:buFontTx/>
              <a:buNone/>
            </a:pPr>
            <a:r>
              <a:rPr lang="tr-TR" dirty="0" smtClean="0">
                <a:solidFill>
                  <a:srgbClr val="CC0000"/>
                </a:solidFill>
              </a:rPr>
              <a:t>Baş:</a:t>
            </a:r>
          </a:p>
          <a:p>
            <a:pPr eaLnBrk="1" hangingPunct="1">
              <a:buFontTx/>
              <a:buChar char="•"/>
            </a:pPr>
            <a:r>
              <a:rPr lang="tr-TR" dirty="0" smtClean="0"/>
              <a:t>Baş bedenin dörtte biri kadardır.</a:t>
            </a:r>
          </a:p>
          <a:p>
            <a:pPr eaLnBrk="1" hangingPunct="1">
              <a:buFontTx/>
              <a:buChar char="•"/>
            </a:pPr>
            <a:r>
              <a:rPr lang="tr-TR" dirty="0" smtClean="0"/>
              <a:t>Baş çevresi 33-37cm </a:t>
            </a:r>
            <a:r>
              <a:rPr lang="tr-TR" dirty="0" err="1" smtClean="0"/>
              <a:t>dir</a:t>
            </a:r>
            <a:r>
              <a:rPr lang="tr-TR" dirty="0" smtClean="0"/>
              <a:t>.</a:t>
            </a:r>
          </a:p>
          <a:p>
            <a:pPr eaLnBrk="1" hangingPunct="1">
              <a:buFontTx/>
              <a:buChar char="•"/>
            </a:pPr>
            <a:r>
              <a:rPr lang="tr-TR" dirty="0" smtClean="0"/>
              <a:t>Bıngıldaklar doğumun kolaylaşmasını sağlar</a:t>
            </a:r>
          </a:p>
          <a:p>
            <a:pPr eaLnBrk="1" hangingPunct="1">
              <a:buFontTx/>
              <a:buNone/>
            </a:pPr>
            <a:r>
              <a:rPr lang="tr-TR" dirty="0" smtClean="0">
                <a:solidFill>
                  <a:srgbClr val="CC0000"/>
                </a:solidFill>
              </a:rPr>
              <a:t>Boy ve Ağırlık:</a:t>
            </a:r>
          </a:p>
          <a:p>
            <a:pPr eaLnBrk="1" hangingPunct="1">
              <a:buFontTx/>
              <a:buChar char="•"/>
            </a:pPr>
            <a:r>
              <a:rPr lang="tr-TR" dirty="0" smtClean="0"/>
              <a:t>Boy ortalama 48-53 cm.</a:t>
            </a:r>
          </a:p>
          <a:p>
            <a:pPr eaLnBrk="1" hangingPunct="1">
              <a:buFontTx/>
              <a:buChar char="•"/>
            </a:pPr>
            <a:r>
              <a:rPr lang="tr-TR" dirty="0" smtClean="0"/>
              <a:t>Kilo ortalama 2,5-4,3 kg.dır.</a:t>
            </a:r>
          </a:p>
          <a:p>
            <a:pPr eaLnBrk="1" hangingPunct="1">
              <a:buFontTx/>
              <a:buChar char="•"/>
            </a:pPr>
            <a:endParaRPr lang="tr-TR" dirty="0" smtClean="0"/>
          </a:p>
        </p:txBody>
      </p:sp>
      <p:sp>
        <p:nvSpPr>
          <p:cNvPr id="44034" name="5 Slayt Numarası Yer Tutucusu"/>
          <p:cNvSpPr>
            <a:spLocks noGrp="1"/>
          </p:cNvSpPr>
          <p:nvPr>
            <p:ph type="sldNum" sz="quarter" idx="12"/>
          </p:nvPr>
        </p:nvSpPr>
        <p:spPr bwMode="auto">
          <a:noFill/>
          <a:ln>
            <a:miter lim="800000"/>
            <a:headEnd/>
            <a:tailEnd/>
          </a:ln>
        </p:spPr>
        <p:txBody>
          <a:bodyPr/>
          <a:lstStyle/>
          <a:p>
            <a:fld id="{B2945735-3BC5-41B0-8934-B78DAB8386E9}" type="slidenum">
              <a:rPr lang="tr-TR"/>
              <a:pPr/>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
        <p:nvSpPr>
          <p:cNvPr id="4" name="3 Dikdörtgen"/>
          <p:cNvSpPr/>
          <p:nvPr/>
        </p:nvSpPr>
        <p:spPr>
          <a:xfrm>
            <a:off x="3000736" y="3244334"/>
            <a:ext cx="3142527" cy="369332"/>
          </a:xfrm>
          <a:prstGeom prst="rect">
            <a:avLst/>
          </a:prstGeom>
        </p:spPr>
        <p:txBody>
          <a:bodyPr wrap="none">
            <a:spAutoFit/>
          </a:bodyPr>
          <a:lstStyle/>
          <a:p>
            <a:r>
              <a:rPr lang="tr-TR" dirty="0" smtClean="0">
                <a:hlinkClick r:id="rId2"/>
              </a:rPr>
              <a:t>https://bilimfili.com/gen-nedir/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2988" y="765175"/>
            <a:ext cx="7024687" cy="863600"/>
          </a:xfrm>
          <a:blipFill>
            <a:blip r:embed="rId2" cstate="print"/>
            <a:tile tx="0" ty="0" sx="100000" sy="100000" flip="none" algn="tl"/>
          </a:blipFill>
        </p:spPr>
        <p:txBody>
          <a:bodyPr rtlCol="0">
            <a:normAutofit/>
          </a:bodyPr>
          <a:lstStyle/>
          <a:p>
            <a:pPr eaLnBrk="1" fontAlgn="auto" hangingPunct="1">
              <a:spcAft>
                <a:spcPts val="0"/>
              </a:spcAft>
              <a:defRPr/>
            </a:pPr>
            <a:r>
              <a:rPr lang="tr-TR" dirty="0" smtClean="0">
                <a:solidFill>
                  <a:schemeClr val="tx2">
                    <a:lumMod val="50000"/>
                  </a:schemeClr>
                </a:solidFill>
              </a:rPr>
              <a:t>Gelişimin İlkeleri:</a:t>
            </a:r>
            <a:endParaRPr lang="tr-TR" dirty="0">
              <a:solidFill>
                <a:schemeClr val="tx2">
                  <a:lumMod val="50000"/>
                </a:schemeClr>
              </a:solidFill>
            </a:endParaRPr>
          </a:p>
        </p:txBody>
      </p:sp>
      <p:sp>
        <p:nvSpPr>
          <p:cNvPr id="31747" name="İçerik Yer Tutucusu 2"/>
          <p:cNvSpPr>
            <a:spLocks noGrp="1"/>
          </p:cNvSpPr>
          <p:nvPr>
            <p:ph idx="1"/>
          </p:nvPr>
        </p:nvSpPr>
        <p:spPr>
          <a:xfrm>
            <a:off x="1042988" y="1989138"/>
            <a:ext cx="6777037" cy="3843337"/>
          </a:xfrm>
        </p:spPr>
        <p:txBody>
          <a:bodyPr>
            <a:normAutofit fontScale="85000" lnSpcReduction="10000"/>
          </a:bodyPr>
          <a:lstStyle/>
          <a:p>
            <a:pPr eaLnBrk="1" hangingPunct="1"/>
            <a:r>
              <a:rPr lang="tr-TR" smtClean="0"/>
              <a:t>Kalıtım ve çevre etkileşiminin ürünüdür.</a:t>
            </a:r>
          </a:p>
          <a:p>
            <a:pPr eaLnBrk="1" hangingPunct="1"/>
            <a:r>
              <a:rPr lang="tr-TR" smtClean="0"/>
              <a:t>Süreklidir ve belli evrelerde gerçekleşir.</a:t>
            </a:r>
          </a:p>
          <a:p>
            <a:pPr eaLnBrk="1" hangingPunct="1"/>
            <a:r>
              <a:rPr lang="tr-TR" smtClean="0"/>
              <a:t>Hızı her dönemde aynı değildir.</a:t>
            </a:r>
          </a:p>
          <a:p>
            <a:pPr eaLnBrk="1" hangingPunct="1"/>
            <a:r>
              <a:rPr lang="tr-TR" smtClean="0"/>
              <a:t>Genelden özele doğrudur.</a:t>
            </a:r>
          </a:p>
          <a:p>
            <a:pPr eaLnBrk="1" hangingPunct="1"/>
            <a:r>
              <a:rPr lang="tr-TR" smtClean="0"/>
              <a:t>Bütüncüldür.</a:t>
            </a:r>
          </a:p>
          <a:p>
            <a:pPr eaLnBrk="1" hangingPunct="1"/>
            <a:r>
              <a:rPr lang="tr-TR" smtClean="0"/>
              <a:t>Gelişimde bireysel farklılıklar vardır.</a:t>
            </a:r>
          </a:p>
          <a:p>
            <a:pPr eaLnBrk="1" hangingPunct="1"/>
            <a:r>
              <a:rPr lang="tr-TR" smtClean="0"/>
              <a:t>Gelişimde kritik dönemler vardır.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Gen: Bir gen, belli bir molekül (çoğu zaman bir protein) üretimi için gereken yönergeleri içeren ufak bir DNA bölümüdür. </a:t>
            </a:r>
          </a:p>
          <a:p>
            <a:r>
              <a:rPr lang="tr-TR" dirty="0" smtClean="0"/>
              <a:t>* Genlerin amacı, bilgi depolamaktır. </a:t>
            </a:r>
          </a:p>
          <a:p>
            <a:r>
              <a:rPr lang="tr-TR" dirty="0" smtClean="0"/>
              <a:t>* Her bir gen, bir organizmaya gereken belirli proteinlerin inşası için gereken bilgiyi taş</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Kromozom: Kromozom, DNA'nın "</a:t>
            </a:r>
            <a:r>
              <a:rPr lang="tr-TR" dirty="0" err="1" smtClean="0"/>
              <a:t>histon</a:t>
            </a:r>
            <a:r>
              <a:rPr lang="tr-TR" dirty="0" smtClean="0"/>
              <a:t>" proteinleri etrafına sarılmasıyla, yoğunlaşarak oluşturduğu, canlılarda kalıtımı sağlayan genetik birimlerdir. </a:t>
            </a:r>
          </a:p>
          <a:p>
            <a:r>
              <a:rPr lang="tr-TR" dirty="0" smtClean="0"/>
              <a:t>DNA: tüm organizmalar ve bazı virüslerin canlılık işlevleri ve biyolojik gelişmeleri için gerekli olan genetik talimatları taşıyan bir </a:t>
            </a:r>
            <a:r>
              <a:rPr lang="tr-TR" dirty="0" err="1" smtClean="0"/>
              <a:t>nükleik</a:t>
            </a:r>
            <a:r>
              <a:rPr lang="tr-TR" dirty="0" smtClean="0"/>
              <a:t> asittir. </a:t>
            </a:r>
          </a:p>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Dna-Kromozom-37.png"/>
          <p:cNvPicPr>
            <a:picLocks noGrp="1" noChangeAspect="1"/>
          </p:cNvPicPr>
          <p:nvPr>
            <p:ph idx="1"/>
          </p:nvPr>
        </p:nvPicPr>
        <p:blipFill>
          <a:blip r:embed="rId2"/>
          <a:stretch>
            <a:fillRect/>
          </a:stretch>
        </p:blipFill>
        <p:spPr>
          <a:xfrm>
            <a:off x="1357290" y="1571612"/>
            <a:ext cx="6357982" cy="3801707"/>
          </a:xfrm>
        </p:spPr>
      </p:pic>
      <p:sp>
        <p:nvSpPr>
          <p:cNvPr id="5" name="4 Dikdörtgen"/>
          <p:cNvSpPr/>
          <p:nvPr/>
        </p:nvSpPr>
        <p:spPr>
          <a:xfrm>
            <a:off x="642910" y="5715016"/>
            <a:ext cx="4572000" cy="646331"/>
          </a:xfrm>
          <a:prstGeom prst="rect">
            <a:avLst/>
          </a:prstGeom>
        </p:spPr>
        <p:txBody>
          <a:bodyPr>
            <a:spAutoFit/>
          </a:bodyPr>
          <a:lstStyle/>
          <a:p>
            <a:r>
              <a:rPr lang="tr-TR" dirty="0" smtClean="0"/>
              <a:t>https://www.kromozom.gen.tr/dna-kromozom.html</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dirty="0" err="1" smtClean="0"/>
              <a:t>Genotip</a:t>
            </a:r>
            <a:r>
              <a:rPr lang="tr-TR" dirty="0" smtClean="0"/>
              <a:t>: türü belirleyen, benzeri olmayan bütün özellikleri etkileyen karmaşık genetik bilgidir</a:t>
            </a:r>
          </a:p>
          <a:p>
            <a:r>
              <a:rPr lang="tr-TR" dirty="0" err="1" smtClean="0"/>
              <a:t>Fenotip</a:t>
            </a:r>
            <a:r>
              <a:rPr lang="tr-TR" dirty="0" smtClean="0"/>
              <a:t>: </a:t>
            </a:r>
            <a:r>
              <a:rPr lang="tr-TR" dirty="0" err="1" smtClean="0"/>
              <a:t>Genotipin</a:t>
            </a:r>
            <a:r>
              <a:rPr lang="tr-TR" dirty="0" smtClean="0"/>
              <a:t> gözlenebilen özellikleridir.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2880"/>
            <a:ext cx="8229600" cy="1111664"/>
          </a:xfrm>
        </p:spPr>
        <p:txBody>
          <a:bodyPr/>
          <a:lstStyle/>
          <a:p>
            <a:pPr eaLnBrk="1" fontAlgn="auto" hangingPunct="1">
              <a:spcAft>
                <a:spcPts val="0"/>
              </a:spcAft>
              <a:defRPr/>
            </a:pPr>
            <a:r>
              <a:rPr lang="tr-TR" dirty="0" smtClean="0"/>
              <a:t>Gelişimin genetik temelleri</a:t>
            </a:r>
            <a:endParaRPr lang="tr-TR" dirty="0"/>
          </a:p>
        </p:txBody>
      </p:sp>
      <p:sp>
        <p:nvSpPr>
          <p:cNvPr id="3" name="İçerik Yer Tutucusu 2"/>
          <p:cNvSpPr>
            <a:spLocks noGrp="1"/>
          </p:cNvSpPr>
          <p:nvPr>
            <p:ph idx="1"/>
          </p:nvPr>
        </p:nvSpPr>
        <p:spPr/>
        <p:txBody>
          <a:bodyPr rtlCol="0">
            <a:normAutofit/>
          </a:bodyPr>
          <a:lstStyle/>
          <a:p>
            <a:pPr eaLnBrk="1" fontAlgn="auto" hangingPunct="1">
              <a:spcAft>
                <a:spcPts val="0"/>
              </a:spcAft>
              <a:defRPr/>
            </a:pPr>
            <a:endParaRPr lang="tr-TR" dirty="0"/>
          </a:p>
          <a:p>
            <a:pPr marL="0" indent="0" eaLnBrk="1" fontAlgn="auto" hangingPunct="1">
              <a:spcAft>
                <a:spcPts val="0"/>
              </a:spcAft>
              <a:buFont typeface="Wingdings" pitchFamily="2" charset="2"/>
              <a:buNone/>
              <a:defRPr/>
            </a:pPr>
            <a:endParaRPr lang="tr-TR" dirty="0"/>
          </a:p>
        </p:txBody>
      </p:sp>
      <p:pic>
        <p:nvPicPr>
          <p:cNvPr id="5" name="Picture 2"/>
          <p:cNvPicPr>
            <a:picLocks noChangeAspect="1" noChangeArrowheads="1"/>
          </p:cNvPicPr>
          <p:nvPr/>
        </p:nvPicPr>
        <p:blipFill rotWithShape="1">
          <a:blip r:embed="rId2" cstate="print">
            <a:extLst/>
          </a:blip>
          <a:stretch/>
        </p:blipFill>
        <p:spPr>
          <a:xfrm>
            <a:off x="3049027" y="1554163"/>
            <a:ext cx="3198346" cy="4525962"/>
          </a:xfrm>
          <a:prstGeom prst="rect">
            <a:avLst/>
          </a:prstGeo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2880"/>
            <a:ext cx="8229600" cy="1111664"/>
          </a:xfrm>
        </p:spPr>
        <p:txBody>
          <a:bodyPr/>
          <a:lstStyle/>
          <a:p>
            <a:pPr eaLnBrk="1" fontAlgn="auto" hangingPunct="1">
              <a:spcAft>
                <a:spcPts val="0"/>
              </a:spcAft>
              <a:defRPr/>
            </a:pPr>
            <a:r>
              <a:rPr lang="tr-TR" dirty="0" err="1" smtClean="0"/>
              <a:t>Kromozal</a:t>
            </a:r>
            <a:r>
              <a:rPr lang="tr-TR" dirty="0" smtClean="0"/>
              <a:t> Anomaliler</a:t>
            </a:r>
            <a:endParaRPr lang="tr-TR" dirty="0"/>
          </a:p>
        </p:txBody>
      </p:sp>
      <p:sp>
        <p:nvSpPr>
          <p:cNvPr id="36867" name="İçerik Yer Tutucusu 2"/>
          <p:cNvSpPr>
            <a:spLocks noGrp="1"/>
          </p:cNvSpPr>
          <p:nvPr>
            <p:ph idx="1"/>
          </p:nvPr>
        </p:nvSpPr>
        <p:spPr/>
        <p:txBody>
          <a:bodyPr/>
          <a:lstStyle/>
          <a:p>
            <a:pPr eaLnBrk="1" hangingPunct="1"/>
            <a:r>
              <a:rPr lang="tr-TR" smtClean="0"/>
              <a:t>Kromozomal Anomaliler</a:t>
            </a:r>
          </a:p>
          <a:p>
            <a:pPr lvl="1" eaLnBrk="1" hangingPunct="1"/>
            <a:r>
              <a:rPr lang="tr-TR" smtClean="0"/>
              <a:t>Down sendromu (Trizomi 21)</a:t>
            </a:r>
          </a:p>
          <a:p>
            <a:pPr lvl="1" eaLnBrk="1" hangingPunct="1"/>
            <a:r>
              <a:rPr lang="tr-TR" smtClean="0"/>
              <a:t>21. kromozom çiftinde 2 yerine 3 kromozom vardır.</a:t>
            </a:r>
          </a:p>
          <a:p>
            <a:pPr eaLnBrk="1" hangingPunct="1"/>
            <a:endParaRPr lang="tr-TR" smtClean="0"/>
          </a:p>
          <a:p>
            <a:pPr eaLnBrk="1" hangingPunct="1"/>
            <a:endParaRPr lang="tr-TR"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dirty="0"/>
          </a:p>
        </p:txBody>
      </p:sp>
      <p:sp>
        <p:nvSpPr>
          <p:cNvPr id="37891" name="2 İçerik Yer Tutucusu"/>
          <p:cNvSpPr>
            <a:spLocks noGrp="1"/>
          </p:cNvSpPr>
          <p:nvPr>
            <p:ph idx="1"/>
          </p:nvPr>
        </p:nvSpPr>
        <p:spPr/>
        <p:txBody>
          <a:bodyPr/>
          <a:lstStyle/>
          <a:p>
            <a:pPr eaLnBrk="1" hangingPunct="1"/>
            <a:endParaRPr lang="tr-TR" smtClean="0"/>
          </a:p>
        </p:txBody>
      </p:sp>
      <p:pic>
        <p:nvPicPr>
          <p:cNvPr id="37892" name="Picture 4" descr="http://www.ipekyoluegitim.com/Baslik/down_sendromu_15650.jpg"/>
          <p:cNvPicPr>
            <a:picLocks noChangeAspect="1" noChangeArrowheads="1"/>
          </p:cNvPicPr>
          <p:nvPr/>
        </p:nvPicPr>
        <p:blipFill>
          <a:blip r:embed="rId2"/>
          <a:srcRect/>
          <a:stretch>
            <a:fillRect/>
          </a:stretch>
        </p:blipFill>
        <p:spPr bwMode="auto">
          <a:xfrm>
            <a:off x="5400675" y="1412875"/>
            <a:ext cx="3743325" cy="3371850"/>
          </a:xfrm>
          <a:prstGeom prst="rect">
            <a:avLst/>
          </a:prstGeom>
          <a:noFill/>
          <a:ln w="9525">
            <a:noFill/>
            <a:miter lim="800000"/>
            <a:headEnd/>
            <a:tailEnd/>
          </a:ln>
        </p:spPr>
      </p:pic>
      <p:pic>
        <p:nvPicPr>
          <p:cNvPr id="37893" name="Picture 6" descr="http://www.sagliksiz.net/wp-content/uploads/2011/11/trizomi-21.jpg"/>
          <p:cNvPicPr>
            <a:picLocks noChangeAspect="1" noChangeArrowheads="1"/>
          </p:cNvPicPr>
          <p:nvPr/>
        </p:nvPicPr>
        <p:blipFill>
          <a:blip r:embed="rId3"/>
          <a:srcRect/>
          <a:stretch>
            <a:fillRect/>
          </a:stretch>
        </p:blipFill>
        <p:spPr bwMode="auto">
          <a:xfrm>
            <a:off x="684213" y="1989138"/>
            <a:ext cx="4608512" cy="38877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49</TotalTime>
  <Words>623</Words>
  <Application>Microsoft Office PowerPoint</Application>
  <PresentationFormat>Ekran Gösterisi (4:3)</PresentationFormat>
  <Paragraphs>60</Paragraphs>
  <Slides>18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18</vt:i4>
      </vt:variant>
    </vt:vector>
  </HeadingPairs>
  <TitlesOfParts>
    <vt:vector size="26" baseType="lpstr">
      <vt:lpstr>Arial</vt:lpstr>
      <vt:lpstr>Calibri</vt:lpstr>
      <vt:lpstr>Franklin Gothic Book</vt:lpstr>
      <vt:lpstr>Franklin Gothic Medium</vt:lpstr>
      <vt:lpstr>Monotype Corsiva</vt:lpstr>
      <vt:lpstr>Wingdings</vt:lpstr>
      <vt:lpstr>Wingdings 2</vt:lpstr>
      <vt:lpstr>Gezinti</vt:lpstr>
      <vt:lpstr>Doğum Öncesi Gelişim</vt:lpstr>
      <vt:lpstr>Gelişimin İlkeleri:</vt:lpstr>
      <vt:lpstr>PowerPoint Sunusu</vt:lpstr>
      <vt:lpstr>PowerPoint Sunusu</vt:lpstr>
      <vt:lpstr>PowerPoint Sunusu</vt:lpstr>
      <vt:lpstr>PowerPoint Sunusu</vt:lpstr>
      <vt:lpstr>Gelişimin genetik temelleri</vt:lpstr>
      <vt:lpstr>Kromozal Anomaliler</vt:lpstr>
      <vt:lpstr>PowerPoint Sunusu</vt:lpstr>
      <vt:lpstr>Yaşamın başlangıcı:</vt:lpstr>
      <vt:lpstr>Doğum öncesi gelişim</vt:lpstr>
      <vt:lpstr>PowerPoint Sunusu</vt:lpstr>
      <vt:lpstr>PowerPoint Sunusu</vt:lpstr>
      <vt:lpstr>Yenidoğan (0- 2 hafta)</vt:lpstr>
      <vt:lpstr>PowerPoint Sunusu</vt:lpstr>
      <vt:lpstr>Doğum Öncesi ve Sonrası Gelişimini Etkileyen Faktörler</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Doğum Öncesi Gelişim</dc:title>
  <dc:creator>user</dc:creator>
  <cp:lastModifiedBy>EYLEMTURK</cp:lastModifiedBy>
  <cp:revision>10</cp:revision>
  <dcterms:created xsi:type="dcterms:W3CDTF">2018-01-11T10:09:12Z</dcterms:created>
  <dcterms:modified xsi:type="dcterms:W3CDTF">2018-03-21T06:36:51Z</dcterms:modified>
</cp:coreProperties>
</file>