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645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4540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528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0084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742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8877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5676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3579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9843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0321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3439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35FA0-99EB-40B6-88F6-B7BD6558606A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0F9D-297F-49F3-BDED-B37CD5F8D8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394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BİLİMSEL ARAŞTIRMA YÖNTEMLERİ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smtClean="0"/>
              <a:t>.Hamide DENİZ GÜLLEROĞLU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439588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Bilimsel Yöntemin Basamakları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 Güçlüğün sezilmesi-Problemin hissedilmesi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2. Problemin tanımlanması/daraltılması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3. Çözümün tahminedilmesi-Bazı çözüm yollarının ortaya konması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4. Gözlenebilir sınayıcıların belirlenmesi; hipotezler(denenceler) veya sorular olarak ifade edilmesi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5. Deneme ve değerlendirmelerin yapılması-Hipotezlerin test edilmesi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6. Raporlaştırma (Karasar, 2016).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9148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Araştırma, planlı </a:t>
            </a:r>
            <a:r>
              <a:rPr lang="tr-TR" sz="3200" dirty="0"/>
              <a:t>ve sistemli bir şekilde problemlere güvenilir çözümler bulmak için yapılan temelde, 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bir </a:t>
            </a:r>
            <a:r>
              <a:rPr lang="tr-TR" sz="3200" dirty="0"/>
              <a:t>arama, 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öğrenme</a:t>
            </a:r>
            <a:r>
              <a:rPr lang="tr-TR" sz="3200" dirty="0"/>
              <a:t>, 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bilinmeyeni </a:t>
            </a:r>
            <a:r>
              <a:rPr lang="tr-TR" sz="3200" dirty="0"/>
              <a:t>bilinir yapma, 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karanlığa </a:t>
            </a:r>
            <a:r>
              <a:rPr lang="tr-TR" sz="3200" dirty="0"/>
              <a:t>ışık tutma, 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kısaca </a:t>
            </a:r>
            <a:r>
              <a:rPr lang="tr-TR" sz="3200" dirty="0"/>
              <a:t>bir aydınlanma sürecidir (Karasar, 2005). </a:t>
            </a:r>
          </a:p>
        </p:txBody>
      </p:sp>
    </p:spTree>
    <p:extLst>
      <p:ext uri="{BB962C8B-B14F-4D97-AF65-F5344CB8AC3E}">
        <p14:creationId xmlns:p14="http://schemas.microsoft.com/office/powerpoint/2010/main" xmlns="" val="64087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Araştırma Eğitimi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 smtClean="0"/>
              <a:t>Araştırma </a:t>
            </a:r>
            <a:r>
              <a:rPr lang="tr-TR" sz="3600" dirty="0"/>
              <a:t>eğitimiyle kazandırılmak istenen bilgi, beceri ve </a:t>
            </a:r>
            <a:r>
              <a:rPr lang="tr-TR" sz="3600" dirty="0" smtClean="0"/>
              <a:t>tutumlar</a:t>
            </a:r>
            <a:endParaRPr lang="tr-TR" sz="3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 smtClean="0"/>
              <a:t>Araştırma </a:t>
            </a:r>
            <a:r>
              <a:rPr lang="tr-TR" sz="3600" dirty="0"/>
              <a:t>teknik yeterlikleri </a:t>
            </a:r>
            <a:endParaRPr lang="tr-TR" sz="36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 smtClean="0"/>
              <a:t>Bilimsel </a:t>
            </a:r>
            <a:r>
              <a:rPr lang="tr-TR" sz="3600" dirty="0"/>
              <a:t>tutum ve </a:t>
            </a:r>
            <a:r>
              <a:rPr lang="tr-TR" sz="3600" dirty="0" smtClean="0"/>
              <a:t>davranışlar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132153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0686"/>
            <a:ext cx="10515600" cy="5059017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dirty="0"/>
              <a:t>Uygulama/Düzey açısından Araştırma Türleri</a:t>
            </a:r>
            <a:endParaRPr lang="tr-TR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Temel Araştırma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Uygulamalı </a:t>
            </a:r>
            <a:r>
              <a:rPr lang="tr-TR" sz="2800" dirty="0">
                <a:solidFill>
                  <a:srgbClr val="FF0000"/>
                </a:solidFill>
              </a:rPr>
              <a:t>Araştırma</a:t>
            </a:r>
          </a:p>
          <a:p>
            <a:r>
              <a:rPr lang="tr-TR" dirty="0" smtClean="0"/>
              <a:t>Amaç </a:t>
            </a:r>
            <a:r>
              <a:rPr lang="tr-TR" dirty="0"/>
              <a:t>açısından Araştırma Türleri</a:t>
            </a:r>
            <a:endParaRPr lang="tr-TR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Betimsel </a:t>
            </a:r>
            <a:r>
              <a:rPr lang="tr-TR" sz="2800" dirty="0">
                <a:solidFill>
                  <a:srgbClr val="FF0000"/>
                </a:solidFill>
              </a:rPr>
              <a:t>Araştırma</a:t>
            </a:r>
            <a:endParaRPr lang="tr-TR" sz="2800" dirty="0" smtClean="0">
              <a:solidFill>
                <a:srgbClr val="FF0000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İlişkisel </a:t>
            </a:r>
            <a:r>
              <a:rPr lang="tr-TR" sz="2800" dirty="0">
                <a:solidFill>
                  <a:srgbClr val="FF0000"/>
                </a:solidFill>
              </a:rPr>
              <a:t>Araştırma</a:t>
            </a:r>
            <a:endParaRPr lang="tr-TR" sz="2800" dirty="0" smtClean="0">
              <a:solidFill>
                <a:srgbClr val="FF0000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Açımlayıcı/Keşfedici </a:t>
            </a:r>
            <a:r>
              <a:rPr lang="tr-TR" sz="2800" dirty="0">
                <a:solidFill>
                  <a:srgbClr val="FF0000"/>
                </a:solidFill>
              </a:rPr>
              <a:t>Araştırma</a:t>
            </a:r>
          </a:p>
          <a:p>
            <a:r>
              <a:rPr lang="tr-TR" dirty="0" smtClean="0"/>
              <a:t>Kullanılan </a:t>
            </a:r>
            <a:r>
              <a:rPr lang="tr-TR" dirty="0"/>
              <a:t>inceleme yöntemine/ verinin türüne göre </a:t>
            </a:r>
            <a:r>
              <a:rPr lang="tr-TR" dirty="0" smtClean="0"/>
              <a:t> </a:t>
            </a:r>
            <a:r>
              <a:rPr lang="tr-TR" dirty="0"/>
              <a:t>Araştırma Türleri</a:t>
            </a:r>
            <a:endParaRPr lang="tr-TR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Nitel </a:t>
            </a:r>
            <a:r>
              <a:rPr lang="tr-TR" sz="2800" dirty="0">
                <a:solidFill>
                  <a:srgbClr val="FF0000"/>
                </a:solidFill>
              </a:rPr>
              <a:t>Araştırma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 Nicel </a:t>
            </a:r>
            <a:r>
              <a:rPr lang="tr-TR" sz="2800" dirty="0">
                <a:solidFill>
                  <a:srgbClr val="FF0000"/>
                </a:solidFill>
              </a:rPr>
              <a:t>Araştırma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001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1173"/>
            <a:ext cx="10515600" cy="4735789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 Ş., Çakmak, E.K.,  Akgün, Ö.E., Karadeniz, Ş. 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Demirel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(2008).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Ankara:Pegem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(31.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Baskı).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Ankara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Nobel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Akademik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Fraenkel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J.R., Wallen, N.E. ve Hyun, H.H. (2012).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Design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and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Research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Education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(8th edition). USA: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McGraw-Hill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68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Akışı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Bilgi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Bilgi Kaynakları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Bilginin Kaynağı’na İlişkin Düşünce Akımları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Bilim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Bilimin Temel İşlevleri Bilimin Temel Nitelikleri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Bilimsel Yöntem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Bilimsel Yöntemin Basamakları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Temel Kavramlar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Araştırma,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Araştırma Eğitimi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Araştırma Türleri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5067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Bilgi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9319591" cy="4351338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tr-TR" sz="3600" dirty="0"/>
              <a:t>Bilgi, ‘İnsan aklının erebileceği olgu, gerçek ve ilkelerin bütünü, bili, malumat’ </a:t>
            </a:r>
            <a:r>
              <a:rPr lang="tr-TR" sz="3600" dirty="0" smtClean="0"/>
              <a:t>şeklinde tanımlanmaktadır</a:t>
            </a:r>
            <a:r>
              <a:rPr lang="tr-TR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0996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tr-TR" sz="4400" dirty="0" smtClean="0"/>
              <a:t>Bilgi Kaynakları 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90870"/>
            <a:ext cx="10515600" cy="5118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Bilgi edinmede kullanılan kaynaklar;</a:t>
            </a:r>
          </a:p>
          <a:p>
            <a:pPr marL="0" indent="0">
              <a:buNone/>
            </a:pPr>
            <a:r>
              <a:rPr lang="tr-TR" dirty="0"/>
              <a:t>Fraenkel, Wallen ve Hyun (2012)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2800" dirty="0" smtClean="0"/>
              <a:t>duyusal </a:t>
            </a:r>
            <a:r>
              <a:rPr lang="tr-TR" sz="2800" dirty="0"/>
              <a:t>deneyimleri,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2800" dirty="0"/>
              <a:t>diğerleri ile anlaşma durumunu, </a:t>
            </a:r>
            <a:endParaRPr lang="tr-TR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2800" dirty="0" smtClean="0"/>
              <a:t>uzman </a:t>
            </a:r>
            <a:r>
              <a:rPr lang="tr-TR" sz="2800" dirty="0"/>
              <a:t>görüşünü, mantığı ve bilimsel yolu bilgi kaynakları </a:t>
            </a:r>
            <a:r>
              <a:rPr lang="tr-TR" sz="2800" dirty="0" smtClean="0"/>
              <a:t>olarak sınıflamakta</a:t>
            </a:r>
            <a:endParaRPr lang="tr-TR" sz="2800" dirty="0"/>
          </a:p>
          <a:p>
            <a:pPr marL="0" indent="0">
              <a:buNone/>
            </a:pPr>
            <a:r>
              <a:rPr lang="tr-TR" dirty="0" smtClean="0"/>
              <a:t>Neumann </a:t>
            </a:r>
            <a:r>
              <a:rPr lang="tr-TR" dirty="0"/>
              <a:t>(2014</a:t>
            </a:r>
            <a:r>
              <a:rPr lang="tr-TR" dirty="0" smtClean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2800" dirty="0" smtClean="0"/>
              <a:t>kişisel </a:t>
            </a:r>
            <a:r>
              <a:rPr lang="tr-TR" sz="2800" dirty="0"/>
              <a:t>deneyimler ve sağduyu, </a:t>
            </a:r>
            <a:endParaRPr lang="tr-TR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2800" dirty="0" smtClean="0"/>
              <a:t>uzmanlar </a:t>
            </a:r>
            <a:r>
              <a:rPr lang="tr-TR" sz="2800" dirty="0"/>
              <a:t>ve otoriteler, </a:t>
            </a:r>
            <a:endParaRPr lang="tr-TR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2800" dirty="0" smtClean="0"/>
              <a:t>medya veideolojik </a:t>
            </a:r>
            <a:r>
              <a:rPr lang="tr-TR" sz="2800" dirty="0"/>
              <a:t>inançlar ve değerler ile bilimsel yöntemi bilgi edinmede kullanılan kaynaklar </a:t>
            </a:r>
            <a:r>
              <a:rPr lang="tr-TR" sz="2800" dirty="0" smtClean="0"/>
              <a:t>olarak belirtmektedir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7680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tr-TR" sz="4400" dirty="0" smtClean="0"/>
              <a:t>Bilginin Kaynağı’na İlişkin Düşünce Akımları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sz="3600" dirty="0"/>
              <a:t>Rasyonalizm </a:t>
            </a:r>
            <a:r>
              <a:rPr lang="tr-TR" sz="3600" dirty="0" smtClean="0"/>
              <a:t> </a:t>
            </a:r>
            <a:endParaRPr lang="tr-TR" sz="3600" dirty="0"/>
          </a:p>
          <a:p>
            <a:pPr>
              <a:lnSpc>
                <a:spcPct val="150000"/>
              </a:lnSpc>
            </a:pPr>
            <a:r>
              <a:rPr lang="tr-TR" sz="3600" dirty="0" smtClean="0"/>
              <a:t>Empirizm </a:t>
            </a:r>
          </a:p>
          <a:p>
            <a:pPr>
              <a:lnSpc>
                <a:spcPct val="150000"/>
              </a:lnSpc>
            </a:pPr>
            <a:r>
              <a:rPr lang="tr-TR" sz="3600" dirty="0" smtClean="0"/>
              <a:t>Yeni Empirizm (Karasar</a:t>
            </a:r>
            <a:r>
              <a:rPr lang="tr-TR" sz="3600" dirty="0"/>
              <a:t>, 2016)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3065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4000" dirty="0" smtClean="0"/>
              <a:t>Nesnel sağlamlığı olan bilgiler bütünü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4000" dirty="0" smtClean="0"/>
              <a:t>Neden-sonuç ilişkilerinin ifade edildiğisistematik bilgi birikimi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4000" dirty="0" smtClean="0"/>
              <a:t>İnsanoğlunun biriktirdiği, kaydedilmiş sistematik bilgi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4000" dirty="0" smtClean="0"/>
              <a:t>Geçerliği kabul edilmiş sistemli bilgiler bütününün bir </a:t>
            </a:r>
            <a:r>
              <a:rPr lang="tr-TR" sz="4000" dirty="0"/>
              <a:t>ürünü </a:t>
            </a:r>
            <a:r>
              <a:rPr lang="tr-TR" sz="4000" dirty="0" smtClean="0"/>
              <a:t>(Karasar</a:t>
            </a:r>
            <a:r>
              <a:rPr lang="tr-TR" sz="4000" dirty="0"/>
              <a:t>, </a:t>
            </a:r>
            <a:r>
              <a:rPr lang="tr-TR" sz="4000" dirty="0" smtClean="0"/>
              <a:t>2016)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xmlns="" val="72903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/>
            <a:r>
              <a:rPr lang="tr-TR" sz="4400" dirty="0" smtClean="0"/>
              <a:t>Bilimin Temel İşlevleri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lvl="4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Anlama </a:t>
            </a:r>
            <a:endParaRPr lang="tr-TR" sz="4000" dirty="0" smtClean="0"/>
          </a:p>
          <a:p>
            <a:pPr lvl="4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 smtClean="0"/>
              <a:t>Açıklama </a:t>
            </a:r>
          </a:p>
          <a:p>
            <a:pPr lvl="4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 smtClean="0"/>
              <a:t>Kontrol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xmlns="" val="207319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Bilimin Temel Nitelikleri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626" y="1378363"/>
            <a:ext cx="10515600" cy="5032375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/>
              <a:t>Olgusaldır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 smtClean="0"/>
              <a:t>Sistemlidir</a:t>
            </a:r>
            <a:endParaRPr lang="tr-TR" sz="30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 smtClean="0"/>
              <a:t>Akılcıdır</a:t>
            </a:r>
            <a:endParaRPr lang="tr-TR" sz="30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 smtClean="0"/>
              <a:t>Genelleyicidir</a:t>
            </a:r>
            <a:endParaRPr lang="tr-TR" sz="30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 smtClean="0"/>
              <a:t>Evrenseldir</a:t>
            </a:r>
            <a:endParaRPr lang="tr-TR" sz="30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 smtClean="0"/>
              <a:t>Birikimlidir</a:t>
            </a:r>
            <a:endParaRPr lang="tr-TR" sz="30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 smtClean="0"/>
              <a:t>Kayıtlıdır</a:t>
            </a:r>
            <a:endParaRPr lang="tr-TR" sz="30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3000" dirty="0" smtClean="0"/>
              <a:t>Sağlam </a:t>
            </a:r>
            <a:r>
              <a:rPr lang="tr-TR" sz="3000" dirty="0"/>
              <a:t>fakat göreli bir bilgidir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4792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Bilimsel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3600" dirty="0"/>
              <a:t>O</a:t>
            </a:r>
            <a:r>
              <a:rPr lang="tr-TR" sz="3600" dirty="0" smtClean="0"/>
              <a:t>lgusal </a:t>
            </a:r>
            <a:r>
              <a:rPr lang="tr-TR" sz="3600" dirty="0"/>
              <a:t>nitelikli problem çözmenin, bilim üretmenin bilinen ve belli süreçleri olan, en güvenilir yolu olarak kabul edilir (Karasar, </a:t>
            </a:r>
            <a:r>
              <a:rPr lang="tr-TR" sz="3600" dirty="0" smtClean="0"/>
              <a:t>2016). 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41228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369</Words>
  <Application>Microsoft Office PowerPoint</Application>
  <PresentationFormat>Özel</PresentationFormat>
  <Paragraphs>90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Teması</vt:lpstr>
      <vt:lpstr>BİLİMSEL ARAŞTIRMA YÖNTEMLERİ</vt:lpstr>
      <vt:lpstr>Sunum Akışı</vt:lpstr>
      <vt:lpstr>Bilgi</vt:lpstr>
      <vt:lpstr>Bilgi Kaynakları </vt:lpstr>
      <vt:lpstr>Bilginin Kaynağı’na İlişkin Düşünce Akımları</vt:lpstr>
      <vt:lpstr>Bilim </vt:lpstr>
      <vt:lpstr>Bilimin Temel İşlevleri</vt:lpstr>
      <vt:lpstr>Bilimin Temel Nitelikleri </vt:lpstr>
      <vt:lpstr>Bilimsel Yöntem</vt:lpstr>
      <vt:lpstr>Bilimsel Yöntemin Basamakları</vt:lpstr>
      <vt:lpstr>Temel Kavramlar</vt:lpstr>
      <vt:lpstr>Araştırma Eğitimi </vt:lpstr>
      <vt:lpstr>Araştırma Türleri</vt:lpstr>
      <vt:lpstr>Kaynaklar</vt:lpstr>
    </vt:vector>
  </TitlesOfParts>
  <Company>SilentAll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</dc:title>
  <dc:creator>arzu</dc:creator>
  <cp:lastModifiedBy>ebru</cp:lastModifiedBy>
  <cp:revision>19</cp:revision>
  <dcterms:created xsi:type="dcterms:W3CDTF">2018-01-28T17:35:25Z</dcterms:created>
  <dcterms:modified xsi:type="dcterms:W3CDTF">2018-01-31T20:52:56Z</dcterms:modified>
</cp:coreProperties>
</file>