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notesMasterIdLst>
    <p:notesMasterId r:id="rId17"/>
  </p:notesMasterIdLst>
  <p:sldIdLst>
    <p:sldId id="256" r:id="rId2"/>
    <p:sldId id="258" r:id="rId3"/>
    <p:sldId id="286" r:id="rId4"/>
    <p:sldId id="257" r:id="rId5"/>
    <p:sldId id="259" r:id="rId6"/>
    <p:sldId id="287" r:id="rId7"/>
    <p:sldId id="260" r:id="rId8"/>
    <p:sldId id="261" r:id="rId9"/>
    <p:sldId id="292" r:id="rId10"/>
    <p:sldId id="288" r:id="rId11"/>
    <p:sldId id="268" r:id="rId12"/>
    <p:sldId id="272" r:id="rId13"/>
    <p:sldId id="270" r:id="rId14"/>
    <p:sldId id="273" r:id="rId15"/>
    <p:sldId id="26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9" autoAdjust="0"/>
    <p:restoredTop sz="95455" autoAdjust="0"/>
  </p:normalViewPr>
  <p:slideViewPr>
    <p:cSldViewPr snapToGrid="0">
      <p:cViewPr varScale="1">
        <p:scale>
          <a:sx n="53" d="100"/>
          <a:sy n="53" d="100"/>
        </p:scale>
        <p:origin x="-128" y="-10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2598" y="10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8DBB65-3931-4702-BFCF-A25145522762}" type="datetimeFigureOut">
              <a:rPr lang="tr-TR" smtClean="0"/>
              <a:pPr/>
              <a:t>07/11/17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55463-F446-4443-94A4-B6BC1F12A7EA}" type="slidenum">
              <a:rPr lang="tr-TR" smtClean="0"/>
              <a:pPr/>
              <a:t>‹#›</a:t>
            </a:fld>
            <a:endParaRPr lang="tr-TR"/>
          </a:p>
        </p:txBody>
      </p:sp>
    </p:spTree>
    <p:extLst>
      <p:ext uri="{BB962C8B-B14F-4D97-AF65-F5344CB8AC3E}">
        <p14:creationId xmlns:p14="http://schemas.microsoft.com/office/powerpoint/2010/main" val="2646002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EB7B6AF4-9C65-455E-99C7-8A7CD545DD8A}" type="datetimeFigureOut">
              <a:rPr lang="tr-TR" smtClean="0"/>
              <a:pPr/>
              <a:t>07/11/17</a:t>
            </a:fld>
            <a:endParaRPr lang="tr-TR"/>
          </a:p>
        </p:txBody>
      </p:sp>
      <p:sp>
        <p:nvSpPr>
          <p:cNvPr id="5" name="Footer Placeholder 4"/>
          <p:cNvSpPr>
            <a:spLocks noGrp="1"/>
          </p:cNvSpPr>
          <p:nvPr>
            <p:ph type="ftr" sz="quarter" idx="11"/>
          </p:nvPr>
        </p:nvSpPr>
        <p:spPr>
          <a:xfrm>
            <a:off x="1371600" y="4323845"/>
            <a:ext cx="6400800" cy="365125"/>
          </a:xfrm>
        </p:spPr>
        <p:txBody>
          <a:bodyPr/>
          <a:lstStyle/>
          <a:p>
            <a:endParaRPr lang="tr-TR"/>
          </a:p>
        </p:txBody>
      </p:sp>
      <p:sp>
        <p:nvSpPr>
          <p:cNvPr id="6" name="Slide Number Placeholder 5"/>
          <p:cNvSpPr>
            <a:spLocks noGrp="1"/>
          </p:cNvSpPr>
          <p:nvPr>
            <p:ph type="sldNum" sz="quarter" idx="12"/>
          </p:nvPr>
        </p:nvSpPr>
        <p:spPr>
          <a:xfrm>
            <a:off x="8077200" y="1430866"/>
            <a:ext cx="2743200" cy="365125"/>
          </a:xfrm>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78957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457310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310230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20F93051-59B8-4C7E-9AEA-F73530AF0F5B}" type="slidenum">
              <a:rPr lang="tr-TR" smtClean="0"/>
              <a:pPr/>
              <a:t>‹#›</a:t>
            </a:fld>
            <a:endParaRPr lang="tr-TR"/>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93836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a:xfrm>
            <a:off x="685800" y="378883"/>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645523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EB7B6AF4-9C65-455E-99C7-8A7CD545DD8A}" type="datetimeFigureOut">
              <a:rPr lang="tr-TR" smtClean="0"/>
              <a:pPr/>
              <a:t>07/11/17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1060819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EB7B6AF4-9C65-455E-99C7-8A7CD545DD8A}" type="datetimeFigureOut">
              <a:rPr lang="tr-TR" smtClean="0"/>
              <a:pPr/>
              <a:t>07/11/17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951893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7B6AF4-9C65-455E-99C7-8A7CD545DD8A}" type="datetimeFigureOut">
              <a:rPr lang="tr-TR" smtClean="0"/>
              <a:pPr/>
              <a:t>07/11/17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2597078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EB7B6AF4-9C65-455E-99C7-8A7CD545DD8A}" type="datetimeFigureOut">
              <a:rPr lang="tr-TR" smtClean="0"/>
              <a:pPr/>
              <a:t>07/11/17</a:t>
            </a:fld>
            <a:endParaRPr lang="tr-TR"/>
          </a:p>
        </p:txBody>
      </p:sp>
      <p:sp>
        <p:nvSpPr>
          <p:cNvPr id="5" name="Footer Placeholder 4"/>
          <p:cNvSpPr>
            <a:spLocks noGrp="1"/>
          </p:cNvSpPr>
          <p:nvPr>
            <p:ph type="ftr" sz="quarter" idx="11"/>
          </p:nvPr>
        </p:nvSpPr>
        <p:spPr>
          <a:xfrm>
            <a:off x="685800" y="381000"/>
            <a:ext cx="6991492" cy="36512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4254291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7B6AF4-9C65-455E-99C7-8A7CD545DD8A}" type="datetimeFigureOut">
              <a:rPr lang="tr-TR" smtClean="0"/>
              <a:pPr/>
              <a:t>07/11/17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888054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EB7B6AF4-9C65-455E-99C7-8A7CD545DD8A}" type="datetimeFigureOut">
              <a:rPr lang="tr-TR" smtClean="0"/>
              <a:pPr/>
              <a:t>07/11/17</a:t>
            </a:fld>
            <a:endParaRPr lang="tr-TR"/>
          </a:p>
        </p:txBody>
      </p:sp>
      <p:sp>
        <p:nvSpPr>
          <p:cNvPr id="5" name="Footer Placeholder 4"/>
          <p:cNvSpPr>
            <a:spLocks noGrp="1"/>
          </p:cNvSpPr>
          <p:nvPr>
            <p:ph type="ftr" sz="quarter" idx="11"/>
          </p:nvPr>
        </p:nvSpPr>
        <p:spPr>
          <a:xfrm>
            <a:off x="685800" y="381001"/>
            <a:ext cx="6991492" cy="36406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80740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895643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5800" y="3132666"/>
            <a:ext cx="5311775" cy="308601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132666"/>
            <a:ext cx="5334000" cy="308601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B7B6AF4-9C65-455E-99C7-8A7CD545DD8A}" type="datetimeFigureOut">
              <a:rPr lang="tr-TR" smtClean="0"/>
              <a:pPr/>
              <a:t>07/11/17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400358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B7B6AF4-9C65-455E-99C7-8A7CD545DD8A}" type="datetimeFigureOut">
              <a:rPr lang="tr-TR" smtClean="0"/>
              <a:pPr/>
              <a:t>07/11/17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207058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B6AF4-9C65-455E-99C7-8A7CD545DD8A}" type="datetimeFigureOut">
              <a:rPr lang="tr-TR" smtClean="0"/>
              <a:pPr/>
              <a:t>07/11/17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29294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2240683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B7B6AF4-9C65-455E-99C7-8A7CD545DD8A}" type="datetimeFigureOut">
              <a:rPr lang="tr-TR" smtClean="0"/>
              <a:pPr/>
              <a:t>07/11/17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F93051-59B8-4C7E-9AEA-F73530AF0F5B}" type="slidenum">
              <a:rPr lang="tr-TR" smtClean="0"/>
              <a:pPr/>
              <a:t>‹#›</a:t>
            </a:fld>
            <a:endParaRPr lang="tr-TR"/>
          </a:p>
        </p:txBody>
      </p:sp>
    </p:spTree>
    <p:extLst>
      <p:ext uri="{BB962C8B-B14F-4D97-AF65-F5344CB8AC3E}">
        <p14:creationId xmlns:p14="http://schemas.microsoft.com/office/powerpoint/2010/main" val="39958595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B7B6AF4-9C65-455E-99C7-8A7CD545DD8A}" type="datetimeFigureOut">
              <a:rPr lang="tr-TR" smtClean="0"/>
              <a:pPr/>
              <a:t>07/11/17</a:t>
            </a:fld>
            <a:endParaRPr lang="tr-TR"/>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0F93051-59B8-4C7E-9AEA-F73530AF0F5B}" type="slidenum">
              <a:rPr lang="tr-TR" smtClean="0"/>
              <a:pPr/>
              <a:t>‹#›</a:t>
            </a:fld>
            <a:endParaRPr lang="tr-TR"/>
          </a:p>
        </p:txBody>
      </p:sp>
    </p:spTree>
    <p:extLst>
      <p:ext uri="{BB962C8B-B14F-4D97-AF65-F5344CB8AC3E}">
        <p14:creationId xmlns:p14="http://schemas.microsoft.com/office/powerpoint/2010/main" val="1334158851"/>
      </p:ext>
    </p:extLst>
  </p:cSld>
  <p:clrMap bg1="dk1" tx1="lt1" bg2="dk2" tx2="lt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82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471616" y="382137"/>
            <a:ext cx="10277139" cy="1618866"/>
          </a:xfrm>
        </p:spPr>
        <p:txBody>
          <a:bodyPr>
            <a:normAutofit/>
          </a:bodyPr>
          <a:lstStyle/>
          <a:p>
            <a:r>
              <a:rPr lang="tr-TR" sz="9600" dirty="0" smtClean="0">
                <a:solidFill>
                  <a:srgbClr val="FF0000"/>
                </a:solidFill>
              </a:rPr>
              <a:t>TANTUR</a:t>
            </a:r>
            <a:r>
              <a:rPr lang="tr-TR" dirty="0" smtClean="0">
                <a:solidFill>
                  <a:srgbClr val="FF0000"/>
                </a:solidFill>
              </a:rPr>
              <a:t> </a:t>
            </a:r>
            <a:endParaRPr lang="tr-TR" dirty="0">
              <a:solidFill>
                <a:srgbClr val="FF0000"/>
              </a:solidFill>
            </a:endParaRPr>
          </a:p>
        </p:txBody>
      </p:sp>
      <p:pic>
        <p:nvPicPr>
          <p:cNvPr id="1026" name="Picture 2" descr="http://en.lpj.org/wp-content/uploads/2012/10/logo-tantu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5378" y="2514599"/>
            <a:ext cx="5931326" cy="3707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5962181"/>
      </p:ext>
    </p:extLst>
  </p:cSld>
  <p:clrMapOvr>
    <a:masterClrMapping/>
  </p:clrMapOvr>
  <p:transition xmlns:p14="http://schemas.microsoft.com/office/powerpoint/2010/main" spd="slow">
    <p:strips/>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20872" y="286702"/>
            <a:ext cx="4327478" cy="1293028"/>
          </a:xfrm>
        </p:spPr>
        <p:txBody>
          <a:bodyPr/>
          <a:lstStyle/>
          <a:p>
            <a:r>
              <a:rPr lang="tr-TR" b="1" dirty="0" smtClean="0"/>
              <a:t>Genel bilgiler</a:t>
            </a:r>
            <a:endParaRPr lang="tr-TR" b="1" dirty="0"/>
          </a:p>
        </p:txBody>
      </p:sp>
      <p:sp>
        <p:nvSpPr>
          <p:cNvPr id="3" name="İçerik Yer Tutucusu 2"/>
          <p:cNvSpPr>
            <a:spLocks noGrp="1"/>
          </p:cNvSpPr>
          <p:nvPr>
            <p:ph idx="1"/>
          </p:nvPr>
        </p:nvSpPr>
        <p:spPr>
          <a:xfrm>
            <a:off x="696036" y="1787858"/>
            <a:ext cx="10810164" cy="4430828"/>
          </a:xfrm>
        </p:spPr>
        <p:txBody>
          <a:bodyPr>
            <a:normAutofit/>
          </a:bodyPr>
          <a:lstStyle/>
          <a:p>
            <a:r>
              <a:rPr lang="tr-TR" sz="3200" b="1" dirty="0"/>
              <a:t>2014 yılında ülkemizi ziyaret eden yabancı sayısı 2013 yılına kıyasla yüzde 5,5'lik bir artışla 34 milyon 910 bin kişiden, 36 milyon 837 bin 900 kişiye yükseldi.</a:t>
            </a:r>
          </a:p>
          <a:p>
            <a:endParaRPr lang="tr-TR" sz="3200" b="1" dirty="0"/>
          </a:p>
          <a:p>
            <a:r>
              <a:rPr lang="tr-TR" sz="3200" b="1" dirty="0"/>
              <a:t>Türkiye paket tur pazarında son 10 yılda görülen önemli değişimlerden biri de en büyük turizm gruplarının toplam paket pazarından aldıklarını payların artmasıdır. </a:t>
            </a:r>
          </a:p>
          <a:p>
            <a:endParaRPr lang="tr-TR" sz="2400" b="1" dirty="0"/>
          </a:p>
          <a:p>
            <a:endParaRPr lang="tr-TR" dirty="0"/>
          </a:p>
        </p:txBody>
      </p:sp>
    </p:spTree>
    <p:extLst>
      <p:ext uri="{BB962C8B-B14F-4D97-AF65-F5344CB8AC3E}">
        <p14:creationId xmlns:p14="http://schemas.microsoft.com/office/powerpoint/2010/main" val="14869493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4968" y="201987"/>
            <a:ext cx="11301484" cy="6485416"/>
          </a:xfrm>
        </p:spPr>
        <p:txBody>
          <a:bodyPr>
            <a:normAutofit/>
          </a:bodyPr>
          <a:lstStyle/>
          <a:p>
            <a:r>
              <a:rPr lang="tr-TR" sz="2800" b="1" dirty="0"/>
              <a:t>Bulgulara göre en çok turist getiren 5 grubun pazar payı 10 yıllık dönemde yüzde 36'dan yüzde 39'a yükseldi. İlk 10 grubun payı da yüzde 48'den yüzde 58'e çıktı. Diğer yandan ilk 25 grubun pazardan aldığı pay da yüzde 67'den yüzde 75 dolayına yükseldi. </a:t>
            </a:r>
          </a:p>
          <a:p>
            <a:endParaRPr lang="tr-TR" sz="2800" b="1" dirty="0" smtClean="0"/>
          </a:p>
          <a:p>
            <a:r>
              <a:rPr lang="tr-TR" sz="2800" b="1" dirty="0" smtClean="0"/>
              <a:t>T.C. Kültür ve Turizm Bakanlığı’ndan alınan bilgiye göre; 2015 yılının Ocak – Eylül döneminde ülkemize gelen yabancı ziyaretçi sayısı geçen yılın aynı dönemine göre %-1,10 oranında azalarak 29 milyon 758 bin 93’e geriledi. Eylül ayına bakıldığında %-2,31 oranında düşüş söz konusu.</a:t>
            </a:r>
          </a:p>
          <a:p>
            <a:endParaRPr lang="tr-TR" sz="2800" b="1" dirty="0" smtClean="0"/>
          </a:p>
          <a:p>
            <a:r>
              <a:rPr lang="tr-TR" sz="2800" b="1" dirty="0" smtClean="0"/>
              <a:t>Almanya pazarında 2013 yılında yüzde 0,25’lik artış yaşandı ve geçtiğimiz yıl Türkiye 5 milyon 41 bin 323 Alman turist ağırladı</a:t>
            </a:r>
          </a:p>
          <a:p>
            <a:endParaRPr lang="tr-TR" sz="1800" b="1" dirty="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77422"/>
            <a:ext cx="12191999" cy="6680578"/>
          </a:xfrm>
        </p:spPr>
        <p:txBody>
          <a:bodyPr>
            <a:normAutofit fontScale="40000" lnSpcReduction="20000"/>
          </a:bodyPr>
          <a:lstStyle/>
          <a:p>
            <a:pPr marL="0" lvl="0" indent="0">
              <a:buNone/>
            </a:pPr>
            <a:r>
              <a:rPr lang="tr-TR" sz="7000" b="1" dirty="0" smtClean="0"/>
              <a:t> </a:t>
            </a:r>
            <a:endParaRPr lang="tr-TR" sz="7000" b="1" dirty="0" smtClean="0">
              <a:solidFill>
                <a:srgbClr val="FFFF00"/>
              </a:solidFill>
            </a:endParaRPr>
          </a:p>
          <a:p>
            <a:pPr marL="0" lvl="0" indent="0">
              <a:buNone/>
            </a:pPr>
            <a:r>
              <a:rPr lang="tr-TR" sz="7000" b="1" dirty="0" smtClean="0">
                <a:solidFill>
                  <a:srgbClr val="FFFF00"/>
                </a:solidFill>
              </a:rPr>
              <a:t>TÜRKİYEDE OLAN  PAKET TURPAZARINDA GURUPLARINPAYLARI , 2014 TUR OPERATÖRLERİ   PAZAR PAYLARI (%)</a:t>
            </a:r>
          </a:p>
          <a:p>
            <a:pPr lvl="0"/>
            <a:endParaRPr lang="tr-TR" sz="4800" b="1" dirty="0" smtClean="0"/>
          </a:p>
          <a:p>
            <a:pPr marL="0" lvl="0" indent="0">
              <a:buNone/>
            </a:pPr>
            <a:r>
              <a:rPr lang="tr-TR" sz="5000" b="1" dirty="0" smtClean="0"/>
              <a:t>1-TANTUR TURİZM &amp;(1) 14,20                                                              2-DIANA TURİZM &amp;(2) 8,43 </a:t>
            </a:r>
          </a:p>
          <a:p>
            <a:pPr marL="0" lvl="0" indent="0">
              <a:buNone/>
            </a:pPr>
            <a:r>
              <a:rPr lang="tr-TR" sz="5000" b="1" dirty="0" smtClean="0"/>
              <a:t>3-OTI GROUP &amp;(3) 6,47                                                                       4-PEGAS TOURISTIK 5,40 </a:t>
            </a:r>
          </a:p>
          <a:p>
            <a:pPr marL="0" lvl="0" indent="0">
              <a:buNone/>
            </a:pPr>
            <a:r>
              <a:rPr lang="tr-TR" sz="5000" b="1" dirty="0" smtClean="0"/>
              <a:t>5-TEZ TOUR &amp;(4)(t) 4,50                                                                       6-MEETING POINT- IQ Travel 4,32 </a:t>
            </a:r>
          </a:p>
          <a:p>
            <a:pPr marL="0" lvl="0" indent="0">
              <a:buNone/>
            </a:pPr>
            <a:r>
              <a:rPr lang="tr-TR" sz="5000" b="1" dirty="0" smtClean="0"/>
              <a:t>7-ANEX TOUR 4,04                                                                               8-CORENDON 3,88 </a:t>
            </a:r>
          </a:p>
          <a:p>
            <a:pPr marL="0" lvl="0" indent="0">
              <a:buNone/>
            </a:pPr>
            <a:r>
              <a:rPr lang="tr-TR" sz="5000" b="1" dirty="0" smtClean="0"/>
              <a:t>9-NOVISSIMA &amp;(6) 2,75                                                                      10-SUMMER TOUR 2,48 </a:t>
            </a:r>
          </a:p>
          <a:p>
            <a:pPr marL="0" lvl="0" indent="0">
              <a:buNone/>
            </a:pPr>
            <a:r>
              <a:rPr lang="tr-TR" sz="5000" b="1" dirty="0" smtClean="0"/>
              <a:t>11-MTS INCOMIG &amp;(5) 2,46                                                          12-BIBLO GLOBUS TÜRKİYE &amp;(7) 2,25 </a:t>
            </a:r>
          </a:p>
          <a:p>
            <a:pPr marL="0" lvl="0" indent="0">
              <a:buNone/>
            </a:pPr>
            <a:r>
              <a:rPr lang="tr-TR" sz="5000" b="1" dirty="0" smtClean="0"/>
              <a:t>13-PRINCE GRUP 1,91                                                                            14-DER TOURISTIK /DTS &amp;(8) 1,50 </a:t>
            </a:r>
          </a:p>
          <a:p>
            <a:pPr marL="0" lvl="0" indent="0">
              <a:buNone/>
            </a:pPr>
            <a:r>
              <a:rPr lang="tr-TR" sz="5000" b="1" dirty="0" smtClean="0"/>
              <a:t>15-ASTRAL-BASTIYALI &amp;(9) 1,31                                                             16-INTOURIST 1,24 </a:t>
            </a:r>
          </a:p>
          <a:p>
            <a:pPr marL="0" lvl="0" indent="0">
              <a:buNone/>
            </a:pPr>
            <a:r>
              <a:rPr lang="tr-TR" sz="5000" b="1" dirty="0" smtClean="0"/>
              <a:t>17-NBK TOURİSTİC &amp;(10) 1,12                                                                18-AKAY TRAVEL 0,79 </a:t>
            </a:r>
          </a:p>
          <a:p>
            <a:pPr marL="0" lvl="0" indent="0">
              <a:buNone/>
            </a:pPr>
            <a:r>
              <a:rPr lang="tr-TR" sz="5000" b="1" dirty="0" smtClean="0"/>
              <a:t>19-PENİNSULA GRUBU 0,77                                                                    20-DETUR GROUP 0,77 </a:t>
            </a:r>
          </a:p>
          <a:p>
            <a:pPr marL="0" lvl="0" indent="0">
              <a:buNone/>
            </a:pPr>
            <a:r>
              <a:rPr lang="tr-TR" sz="5000" b="1" dirty="0" smtClean="0"/>
              <a:t>21-POLAR WEST 0,76                                                                              22-AKDEM TRAVEL 0,72 </a:t>
            </a:r>
          </a:p>
          <a:p>
            <a:pPr lvl="0"/>
            <a:r>
              <a:rPr lang="tr-TR" sz="5000" b="1" dirty="0" smtClean="0">
                <a:solidFill>
                  <a:prstClr val="black"/>
                </a:solidFill>
              </a:rPr>
              <a:t>LTS TOURISTIK 0,71 </a:t>
            </a:r>
          </a:p>
          <a:p>
            <a:pPr lvl="0"/>
            <a:endParaRPr lang="tr-TR" sz="1200" dirty="0">
              <a:solidFill>
                <a:prstClr val="black"/>
              </a:solidFill>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77672" y="627797"/>
            <a:ext cx="11028528" cy="5590889"/>
          </a:xfrm>
        </p:spPr>
        <p:txBody>
          <a:bodyPr/>
          <a:lstStyle/>
          <a:p>
            <a:pPr marL="0" indent="0">
              <a:buNone/>
            </a:pPr>
            <a:r>
              <a:rPr lang="tr-TR" sz="3200" b="1" dirty="0" smtClean="0">
                <a:solidFill>
                  <a:srgbClr val="FFFF00"/>
                </a:solidFill>
              </a:rPr>
              <a:t>ALMANYA’DA TUR OPERATÖRLERİNİN PAZAR PAYI DAĞILIMI</a:t>
            </a:r>
          </a:p>
          <a:p>
            <a:r>
              <a:rPr lang="tr-TR" sz="2400" b="1" dirty="0" smtClean="0"/>
              <a:t>TUR OPERATÖRÜ PAZAR PAYI</a:t>
            </a:r>
          </a:p>
          <a:p>
            <a:r>
              <a:rPr lang="tr-TR" sz="2400" b="1" dirty="0" smtClean="0"/>
              <a:t>TUI </a:t>
            </a:r>
            <a:r>
              <a:rPr lang="tr-TR" sz="2400" b="1" dirty="0" err="1" smtClean="0"/>
              <a:t>Deutschland</a:t>
            </a:r>
            <a:r>
              <a:rPr lang="tr-TR" sz="2400" b="1" dirty="0" smtClean="0"/>
              <a:t> 17,7 %</a:t>
            </a:r>
          </a:p>
          <a:p>
            <a:r>
              <a:rPr lang="tr-TR" sz="2400" b="1" dirty="0" smtClean="0"/>
              <a:t>Thomas </a:t>
            </a:r>
            <a:r>
              <a:rPr lang="tr-TR" sz="2400" b="1" dirty="0" err="1" smtClean="0"/>
              <a:t>Cook</a:t>
            </a:r>
            <a:r>
              <a:rPr lang="tr-TR" sz="2400" b="1" dirty="0" smtClean="0"/>
              <a:t> 13,4 %</a:t>
            </a:r>
          </a:p>
          <a:p>
            <a:r>
              <a:rPr lang="tr-TR" sz="2400" b="1" dirty="0" smtClean="0"/>
              <a:t>DER </a:t>
            </a:r>
            <a:r>
              <a:rPr lang="tr-TR" sz="2400" b="1" dirty="0" err="1" smtClean="0"/>
              <a:t>Touristik</a:t>
            </a:r>
            <a:r>
              <a:rPr lang="tr-TR" sz="2400" b="1" dirty="0" smtClean="0"/>
              <a:t> 12,5 %</a:t>
            </a:r>
          </a:p>
          <a:p>
            <a:r>
              <a:rPr lang="tr-TR" sz="2400" b="1" dirty="0" smtClean="0"/>
              <a:t>FTI 7,3 %</a:t>
            </a:r>
          </a:p>
          <a:p>
            <a:r>
              <a:rPr lang="tr-TR" sz="2400" b="1" dirty="0" err="1" smtClean="0"/>
              <a:t>Alltours</a:t>
            </a:r>
            <a:r>
              <a:rPr lang="tr-TR" sz="2400" b="1" dirty="0" smtClean="0"/>
              <a:t> 5,7 %</a:t>
            </a:r>
          </a:p>
          <a:p>
            <a:r>
              <a:rPr lang="tr-TR" sz="2400" b="1" dirty="0" err="1" smtClean="0"/>
              <a:t>Aida</a:t>
            </a:r>
            <a:r>
              <a:rPr lang="tr-TR" sz="2400" b="1" dirty="0" smtClean="0"/>
              <a:t> </a:t>
            </a:r>
            <a:r>
              <a:rPr lang="tr-TR" sz="2400" b="1" dirty="0" err="1" smtClean="0"/>
              <a:t>Cruises</a:t>
            </a:r>
            <a:r>
              <a:rPr lang="tr-TR" sz="2400" b="1" dirty="0" smtClean="0"/>
              <a:t> 4,9 %</a:t>
            </a:r>
          </a:p>
          <a:p>
            <a:r>
              <a:rPr lang="tr-TR" sz="2400" b="1" dirty="0" err="1" smtClean="0"/>
              <a:t>Schauinsland</a:t>
            </a:r>
            <a:r>
              <a:rPr lang="tr-TR" sz="2400" b="1" dirty="0" smtClean="0"/>
              <a:t> </a:t>
            </a:r>
            <a:r>
              <a:rPr lang="tr-TR" sz="2400" b="1" dirty="0" err="1" smtClean="0"/>
              <a:t>Reisen</a:t>
            </a:r>
            <a:r>
              <a:rPr lang="tr-TR" sz="2400" b="1" dirty="0" smtClean="0"/>
              <a:t> 3,1 %</a:t>
            </a:r>
          </a:p>
          <a:p>
            <a:r>
              <a:rPr lang="tr-TR" sz="2400" b="1" dirty="0" smtClean="0"/>
              <a:t>Diğer 35,4 %</a:t>
            </a:r>
          </a:p>
          <a:p>
            <a:endParaRPr lang="tr-TR"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00501" y="409433"/>
            <a:ext cx="10905699" cy="6032309"/>
          </a:xfrm>
        </p:spPr>
        <p:txBody>
          <a:bodyPr>
            <a:normAutofit fontScale="70000" lnSpcReduction="20000"/>
          </a:bodyPr>
          <a:lstStyle/>
          <a:p>
            <a:r>
              <a:rPr lang="tr-TR" sz="4600" b="1" dirty="0" smtClean="0">
                <a:solidFill>
                  <a:srgbClr val="FFFF00"/>
                </a:solidFill>
              </a:rPr>
              <a:t>PAZARLAR              PAYI (%)</a:t>
            </a:r>
            <a:endParaRPr lang="tr-TR" sz="4000" dirty="0" smtClean="0"/>
          </a:p>
          <a:p>
            <a:pPr algn="just"/>
            <a:r>
              <a:rPr lang="tr-TR" sz="2900" b="1" dirty="0" smtClean="0"/>
              <a:t>UKRAYNA                                  28</a:t>
            </a:r>
          </a:p>
          <a:p>
            <a:pPr algn="just"/>
            <a:r>
              <a:rPr lang="tr-TR" sz="2900" b="1" dirty="0" smtClean="0"/>
              <a:t>NORVEÇ                                    24.9</a:t>
            </a:r>
          </a:p>
          <a:p>
            <a:pPr algn="just"/>
            <a:r>
              <a:rPr lang="tr-TR" sz="2900" b="1" dirty="0" smtClean="0"/>
              <a:t>İTALYA                                        9.9</a:t>
            </a:r>
          </a:p>
          <a:p>
            <a:pPr algn="just"/>
            <a:r>
              <a:rPr lang="tr-TR" sz="2900" b="1" dirty="0" smtClean="0"/>
              <a:t>İSVEÇ                                          7.1</a:t>
            </a:r>
          </a:p>
          <a:p>
            <a:pPr algn="just"/>
            <a:r>
              <a:rPr lang="tr-TR" sz="2900" b="1" dirty="0" smtClean="0"/>
              <a:t>BREZİLYA                                    6.3</a:t>
            </a:r>
          </a:p>
          <a:p>
            <a:pPr algn="just"/>
            <a:r>
              <a:rPr lang="tr-TR" sz="2900" b="1" dirty="0" smtClean="0"/>
              <a:t>GÜRCİSTAN                                4.1</a:t>
            </a:r>
          </a:p>
          <a:p>
            <a:pPr algn="just"/>
            <a:r>
              <a:rPr lang="tr-TR" sz="2900" b="1" dirty="0" smtClean="0"/>
              <a:t>KANADA                                     2.7</a:t>
            </a:r>
          </a:p>
          <a:p>
            <a:pPr algn="just"/>
            <a:r>
              <a:rPr lang="tr-TR" sz="2900" b="1" dirty="0" smtClean="0"/>
              <a:t>FRANSA                                      2.5</a:t>
            </a:r>
          </a:p>
          <a:p>
            <a:pPr algn="just"/>
            <a:r>
              <a:rPr lang="tr-TR" sz="2900" b="1" dirty="0" smtClean="0"/>
              <a:t>HOLLANDA                                 2.5</a:t>
            </a:r>
          </a:p>
          <a:p>
            <a:pPr algn="just"/>
            <a:r>
              <a:rPr lang="tr-TR" sz="2900" b="1" dirty="0" smtClean="0"/>
              <a:t>İRLANDA                                      2.2</a:t>
            </a:r>
          </a:p>
          <a:p>
            <a:pPr algn="just"/>
            <a:r>
              <a:rPr lang="tr-TR" sz="2900" b="1" dirty="0" smtClean="0"/>
              <a:t>İSPANYA                                        1.9</a:t>
            </a:r>
          </a:p>
          <a:p>
            <a:pPr algn="just"/>
            <a:r>
              <a:rPr lang="tr-TR" sz="2900" b="1" dirty="0" smtClean="0"/>
              <a:t>ERMENİSTAN                               1.8</a:t>
            </a:r>
          </a:p>
          <a:p>
            <a:pPr algn="just"/>
            <a:r>
              <a:rPr lang="tr-TR" sz="2900" b="1" dirty="0" smtClean="0"/>
              <a:t>AVUSTURALYA                             1.7</a:t>
            </a:r>
          </a:p>
          <a:p>
            <a:pPr algn="just"/>
            <a:r>
              <a:rPr lang="tr-TR" sz="2900" b="1" dirty="0" smtClean="0"/>
              <a:t>VENEZÜELLA                                1.2</a:t>
            </a:r>
          </a:p>
          <a:p>
            <a:pPr algn="just"/>
            <a:r>
              <a:rPr lang="tr-TR" sz="2900" b="1" dirty="0" smtClean="0"/>
              <a:t>JAPONYA                                       1</a:t>
            </a:r>
          </a:p>
          <a:p>
            <a:pPr algn="just"/>
            <a:r>
              <a:rPr lang="tr-TR" sz="2900" b="1" dirty="0" smtClean="0"/>
              <a:t>DİĞER                                            1.6</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87607" y="273054"/>
            <a:ext cx="8094258" cy="1293028"/>
          </a:xfrm>
        </p:spPr>
        <p:txBody>
          <a:bodyPr/>
          <a:lstStyle/>
          <a:p>
            <a:r>
              <a:rPr lang="tr-TR" sz="3600" b="1" dirty="0" smtClean="0">
                <a:solidFill>
                  <a:srgbClr val="FFFF00"/>
                </a:solidFill>
              </a:rPr>
              <a:t>Avrupa da </a:t>
            </a:r>
            <a:r>
              <a:rPr lang="tr-TR" b="1" dirty="0" smtClean="0">
                <a:solidFill>
                  <a:srgbClr val="FFFF00"/>
                </a:solidFill>
              </a:rPr>
              <a:t>Türkiye’ye paket tur pazarı -2013 sıralaması </a:t>
            </a:r>
            <a:endParaRPr lang="tr-TR" dirty="0">
              <a:solidFill>
                <a:srgbClr val="FFFF00"/>
              </a:solidFill>
            </a:endParaRPr>
          </a:p>
        </p:txBody>
      </p:sp>
      <p:sp>
        <p:nvSpPr>
          <p:cNvPr id="3" name="2 İçerik Yer Tutucusu"/>
          <p:cNvSpPr>
            <a:spLocks noGrp="1"/>
          </p:cNvSpPr>
          <p:nvPr>
            <p:ph idx="1"/>
          </p:nvPr>
        </p:nvSpPr>
        <p:spPr>
          <a:xfrm>
            <a:off x="573206" y="1566082"/>
            <a:ext cx="10919346" cy="4239760"/>
          </a:xfrm>
        </p:spPr>
        <p:txBody>
          <a:bodyPr>
            <a:noAutofit/>
          </a:bodyPr>
          <a:lstStyle/>
          <a:p>
            <a:r>
              <a:rPr lang="tr-TR" sz="2300" b="1" dirty="0" smtClean="0"/>
              <a:t>GRUPLAR  -PARTNERLİKLERİ ,TAHMİNİ PAZAR PAYLARI ,(%)                                           </a:t>
            </a:r>
          </a:p>
          <a:p>
            <a:r>
              <a:rPr lang="tr-TR" sz="2300" b="1" dirty="0" smtClean="0"/>
              <a:t>TANTUR / TUI TÜRKİYE 16,6</a:t>
            </a:r>
          </a:p>
          <a:p>
            <a:r>
              <a:rPr lang="tr-TR" sz="2300" b="1" dirty="0" smtClean="0"/>
              <a:t>DIANA / THOMAS COOK 8,3</a:t>
            </a:r>
          </a:p>
          <a:p>
            <a:r>
              <a:rPr lang="tr-TR" sz="2300" b="1" dirty="0" smtClean="0"/>
              <a:t>PEGAS TOURISTIK 7,4</a:t>
            </a:r>
          </a:p>
          <a:p>
            <a:r>
              <a:rPr lang="tr-TR" sz="2300" b="1" dirty="0" smtClean="0"/>
              <a:t>TEZ TOUR 6,8</a:t>
            </a:r>
          </a:p>
          <a:p>
            <a:r>
              <a:rPr lang="tr-TR" sz="2300" b="1" dirty="0" smtClean="0"/>
              <a:t>OTI GROUP 6,8</a:t>
            </a:r>
          </a:p>
          <a:p>
            <a:r>
              <a:rPr lang="tr-TR" sz="2300" b="1" dirty="0" smtClean="0"/>
              <a:t>MEETING POINT- IQ TRAVEL (MPI) 4,5</a:t>
            </a:r>
          </a:p>
          <a:p>
            <a:r>
              <a:rPr lang="tr-TR" sz="2300" b="1" dirty="0" smtClean="0"/>
              <a:t>ANEX TOUR 4,3</a:t>
            </a:r>
          </a:p>
          <a:p>
            <a:r>
              <a:rPr lang="tr-TR" sz="2300" b="1" dirty="0" smtClean="0"/>
              <a:t>CORENDON 4,2</a:t>
            </a:r>
          </a:p>
          <a:p>
            <a:r>
              <a:rPr lang="tr-TR" sz="2300" b="1" dirty="0" smtClean="0"/>
              <a:t>MTS-INCOMING 4,0</a:t>
            </a:r>
          </a:p>
          <a:p>
            <a:r>
              <a:rPr lang="tr-TR" sz="2300" b="1" dirty="0" smtClean="0"/>
              <a:t>NOVUM TOURISTIK /ALLTOURS 3,1</a:t>
            </a:r>
          </a:p>
          <a:p>
            <a:r>
              <a:rPr lang="tr-TR" sz="2300" b="1" dirty="0" smtClean="0"/>
              <a:t>SUMMER TOUR 2,6 …</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979" y="0"/>
            <a:ext cx="10598196" cy="6346209"/>
          </a:xfrm>
        </p:spPr>
        <p:txBody>
          <a:bodyPr>
            <a:normAutofit lnSpcReduction="10000"/>
          </a:bodyPr>
          <a:lstStyle/>
          <a:p>
            <a:pPr marL="0" indent="0" algn="ctr">
              <a:buNone/>
            </a:pPr>
            <a:endParaRPr lang="tr-TR" dirty="0" smtClean="0">
              <a:solidFill>
                <a:srgbClr val="FF0000"/>
              </a:solidFill>
            </a:endParaRPr>
          </a:p>
          <a:p>
            <a:pPr marL="0" indent="0" algn="ctr">
              <a:buNone/>
            </a:pPr>
            <a:r>
              <a:rPr lang="tr-TR" sz="4800" b="1" dirty="0" smtClean="0">
                <a:solidFill>
                  <a:srgbClr val="FF0000"/>
                </a:solidFill>
              </a:rPr>
              <a:t>TANTUR’UN TANIMI</a:t>
            </a:r>
            <a:endParaRPr lang="tr-TR" sz="4800" b="1" dirty="0" smtClean="0"/>
          </a:p>
          <a:p>
            <a:pPr marL="0" indent="0">
              <a:buNone/>
            </a:pPr>
            <a:endParaRPr lang="tr-TR" dirty="0" smtClean="0"/>
          </a:p>
          <a:p>
            <a:pPr marL="0" indent="0">
              <a:buNone/>
            </a:pPr>
            <a:endParaRPr lang="tr-TR" dirty="0" smtClean="0"/>
          </a:p>
          <a:p>
            <a:pPr marL="0" indent="0">
              <a:buNone/>
            </a:pPr>
            <a:r>
              <a:rPr lang="tr-TR" sz="2800" b="1" dirty="0" smtClean="0"/>
              <a:t>TANTUR  Arman </a:t>
            </a:r>
            <a:r>
              <a:rPr lang="tr-TR" sz="2800" b="1" dirty="0" err="1" smtClean="0"/>
              <a:t>Kılcıoğlu</a:t>
            </a:r>
            <a:r>
              <a:rPr lang="tr-TR" sz="2800" b="1" dirty="0" smtClean="0"/>
              <a:t> dahil olmak üzere 4 ortak ile Almanya’da kurulmuştur. ve kuruluş yılı 1976 senesidir. Ortaklar,  Ömür Çağlar, Tuna </a:t>
            </a:r>
            <a:r>
              <a:rPr lang="tr-TR" sz="2800" b="1" dirty="0" err="1" smtClean="0"/>
              <a:t>Hetman</a:t>
            </a:r>
            <a:r>
              <a:rPr lang="tr-TR" sz="2800" b="1" dirty="0" smtClean="0"/>
              <a:t>, Arman </a:t>
            </a:r>
            <a:r>
              <a:rPr lang="tr-TR" sz="2800" b="1" dirty="0" err="1" smtClean="0"/>
              <a:t>Kılcıoğlu</a:t>
            </a:r>
            <a:r>
              <a:rPr lang="tr-TR" sz="2800" b="1" dirty="0" smtClean="0"/>
              <a:t> ve Cengiz Çağlayandır. 1988 senesinde TUI ile Ortaklık yapılmıştır 1976 yılında kurulan </a:t>
            </a:r>
            <a:r>
              <a:rPr lang="tr-TR" sz="2800" b="1" dirty="0"/>
              <a:t>Tantur, kurumsal seyahat </a:t>
            </a:r>
            <a:r>
              <a:rPr lang="tr-TR" sz="2800" b="1" dirty="0" smtClean="0"/>
              <a:t>hizmetleri </a:t>
            </a:r>
            <a:r>
              <a:rPr lang="tr-TR" sz="2800" b="1" dirty="0"/>
              <a:t>ve tatil organizasyonlarında, Türk ve yabancı iş dünyasına sağladığı sınırsız imkânlar ve güvenilir, kaliteli servis anlayışı ile Türkiye’nin önde gelen turizm şirketlerinden biridir. </a:t>
            </a:r>
            <a:endParaRPr lang="tr-TR" sz="2800" b="1" dirty="0" smtClean="0"/>
          </a:p>
          <a:p>
            <a:pPr marL="0" indent="0">
              <a:buNone/>
            </a:pPr>
            <a:endParaRPr lang="tr-TR" dirty="0"/>
          </a:p>
          <a:p>
            <a:pPr marL="0" indent="0">
              <a:buNone/>
            </a:pPr>
            <a:r>
              <a:rPr lang="tr-TR" dirty="0" smtClean="0"/>
              <a:t> </a:t>
            </a:r>
          </a:p>
          <a:p>
            <a:pPr marL="0" indent="0">
              <a:buNone/>
            </a:pPr>
            <a:endParaRPr lang="tr-TR" dirty="0"/>
          </a:p>
        </p:txBody>
      </p:sp>
    </p:spTree>
    <p:extLst>
      <p:ext uri="{BB962C8B-B14F-4D97-AF65-F5344CB8AC3E}">
        <p14:creationId xmlns:p14="http://schemas.microsoft.com/office/powerpoint/2010/main" val="724815965"/>
      </p:ext>
    </p:extLst>
  </p:cSld>
  <p:clrMapOvr>
    <a:masterClrMapping/>
  </p:clrMapOvr>
  <p:transition xmlns:p14="http://schemas.microsoft.com/office/powerpoint/2010/main" spd="slow">
    <p:wedg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8504" y="1880662"/>
            <a:ext cx="10820400" cy="4024125"/>
          </a:xfrm>
        </p:spPr>
        <p:txBody>
          <a:bodyPr/>
          <a:lstStyle/>
          <a:p>
            <a:r>
              <a:rPr lang="tr-TR" sz="3200" b="1" dirty="0"/>
              <a:t>Tantur A.Ş 2009 yılından itibaren de TUI Travel PLC ile birleşerek, yaklaşık 60.000 personel, 150’nin üzerinde marka ve 90 ülkede 40 milyon müşteriye hizmet veren bir oluşumun Türkiye ayağında, </a:t>
            </a:r>
            <a:r>
              <a:rPr lang="tr-TR" sz="3200" b="1" dirty="0" err="1"/>
              <a:t>incoming</a:t>
            </a:r>
            <a:r>
              <a:rPr lang="tr-TR" sz="3200" b="1" dirty="0"/>
              <a:t> hizmetleri gerçekleştirmektedir</a:t>
            </a:r>
          </a:p>
          <a:p>
            <a:endParaRPr lang="tr-TR" dirty="0"/>
          </a:p>
        </p:txBody>
      </p:sp>
    </p:spTree>
    <p:extLst>
      <p:ext uri="{BB962C8B-B14F-4D97-AF65-F5344CB8AC3E}">
        <p14:creationId xmlns:p14="http://schemas.microsoft.com/office/powerpoint/2010/main" val="3344418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alpha val="95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ctr">
              <a:buNone/>
            </a:pPr>
            <a:endParaRPr lang="tr-TR" dirty="0" smtClean="0">
              <a:solidFill>
                <a:srgbClr val="FF0000"/>
              </a:solidFill>
            </a:endParaRPr>
          </a:p>
          <a:p>
            <a:pPr marL="0" indent="0" algn="ctr">
              <a:buNone/>
            </a:pPr>
            <a:endParaRPr lang="tr-TR" dirty="0" smtClean="0">
              <a:solidFill>
                <a:srgbClr val="FF0000"/>
              </a:solidFill>
            </a:endParaRPr>
          </a:p>
          <a:p>
            <a:pPr marL="0" indent="0" algn="ctr">
              <a:buNone/>
            </a:pPr>
            <a:r>
              <a:rPr lang="tr-TR" sz="5200" b="1" dirty="0" smtClean="0">
                <a:solidFill>
                  <a:srgbClr val="FF0000"/>
                </a:solidFill>
              </a:rPr>
              <a:t>TANTURUN YAPTIĞI İŞLER </a:t>
            </a:r>
          </a:p>
          <a:p>
            <a:pPr marL="0" indent="0">
              <a:buNone/>
            </a:pPr>
            <a:endParaRPr lang="tr-TR" sz="1800" dirty="0" smtClean="0"/>
          </a:p>
          <a:p>
            <a:pPr marL="0" indent="0">
              <a:buNone/>
            </a:pPr>
            <a:endParaRPr lang="tr-TR" sz="1800" dirty="0"/>
          </a:p>
          <a:p>
            <a:pPr marL="0" indent="0">
              <a:buNone/>
            </a:pPr>
            <a:r>
              <a:rPr lang="tr-TR" sz="1800" b="1" dirty="0" smtClean="0"/>
              <a:t>  *Tur </a:t>
            </a:r>
            <a:r>
              <a:rPr lang="tr-TR" sz="1800" b="1" dirty="0"/>
              <a:t>operatörü  </a:t>
            </a:r>
            <a:r>
              <a:rPr lang="tr-TR" sz="1800" b="1" dirty="0" smtClean="0"/>
              <a:t>                                                                               *Hava </a:t>
            </a:r>
            <a:r>
              <a:rPr lang="tr-TR" sz="1800" b="1" dirty="0"/>
              <a:t>taşımacılığı </a:t>
            </a:r>
            <a:r>
              <a:rPr lang="tr-TR" sz="1800" b="1" dirty="0" smtClean="0"/>
              <a:t/>
            </a:r>
            <a:br>
              <a:rPr lang="tr-TR" sz="1800" b="1" dirty="0" smtClean="0"/>
            </a:br>
            <a:endParaRPr lang="tr-TR" sz="1800" b="1" dirty="0" smtClean="0"/>
          </a:p>
          <a:p>
            <a:pPr marL="0" indent="0">
              <a:buNone/>
            </a:pPr>
            <a:r>
              <a:rPr lang="tr-TR" sz="1800" b="1" dirty="0" smtClean="0"/>
              <a:t>  *Kara </a:t>
            </a:r>
            <a:r>
              <a:rPr lang="tr-TR" sz="1800" b="1" dirty="0"/>
              <a:t>taşımacılığı  </a:t>
            </a:r>
            <a:r>
              <a:rPr lang="tr-TR" sz="1800" b="1" dirty="0" smtClean="0"/>
              <a:t>                                                                         *Deniz </a:t>
            </a:r>
            <a:r>
              <a:rPr lang="tr-TR" sz="1800" b="1" dirty="0"/>
              <a:t>taşımacılığı (kargo ve </a:t>
            </a:r>
            <a:r>
              <a:rPr lang="tr-TR" sz="1800" b="1" dirty="0" err="1"/>
              <a:t>cruise</a:t>
            </a:r>
            <a:r>
              <a:rPr lang="tr-TR" sz="1800" b="1" dirty="0"/>
              <a:t>) </a:t>
            </a:r>
            <a:r>
              <a:rPr lang="tr-TR" sz="1800" b="1" dirty="0" smtClean="0"/>
              <a:t/>
            </a:r>
            <a:br>
              <a:rPr lang="tr-TR" sz="1800" b="1" dirty="0" smtClean="0"/>
            </a:br>
            <a:endParaRPr lang="tr-TR" sz="1800" b="1" dirty="0" smtClean="0"/>
          </a:p>
          <a:p>
            <a:pPr marL="0" indent="0">
              <a:buNone/>
            </a:pPr>
            <a:r>
              <a:rPr lang="tr-TR" sz="1800" b="1" dirty="0" smtClean="0"/>
              <a:t>  *Otel </a:t>
            </a:r>
            <a:r>
              <a:rPr lang="tr-TR" sz="1800" b="1" dirty="0"/>
              <a:t>ve konaklama hizmetleri  </a:t>
            </a:r>
            <a:r>
              <a:rPr lang="tr-TR" sz="1800" b="1" dirty="0" smtClean="0"/>
              <a:t>                                                   *Destinasyon hizmetleri: transfer, günlük tur </a:t>
            </a:r>
            <a:br>
              <a:rPr lang="tr-TR" sz="1800" b="1" dirty="0" smtClean="0"/>
            </a:br>
            <a:endParaRPr lang="tr-TR" sz="1800" b="1" dirty="0" smtClean="0"/>
          </a:p>
          <a:p>
            <a:pPr marL="0" indent="0">
              <a:buNone/>
            </a:pPr>
            <a:r>
              <a:rPr lang="tr-TR" sz="1800" b="1" dirty="0" smtClean="0"/>
              <a:t>  *Online satış ağı ile konaklama hizmetleri </a:t>
            </a:r>
            <a:r>
              <a:rPr lang="tr-TR" sz="1800" b="1" dirty="0"/>
              <a:t> </a:t>
            </a:r>
            <a:r>
              <a:rPr lang="tr-TR" sz="1800" b="1" dirty="0" smtClean="0"/>
              <a:t>                                *Macera turları (kayak, safari, </a:t>
            </a:r>
            <a:r>
              <a:rPr lang="tr-TR" sz="1800" b="1" dirty="0" err="1" smtClean="0"/>
              <a:t>vb</a:t>
            </a:r>
            <a:r>
              <a:rPr lang="tr-TR" sz="1800" b="1" dirty="0" smtClean="0"/>
              <a:t>) </a:t>
            </a:r>
            <a:br>
              <a:rPr lang="tr-TR" sz="1800" b="1" dirty="0" smtClean="0"/>
            </a:br>
            <a:endParaRPr lang="tr-TR" sz="1800" b="1" dirty="0" smtClean="0"/>
          </a:p>
          <a:p>
            <a:pPr marL="0" indent="0">
              <a:buNone/>
            </a:pPr>
            <a:r>
              <a:rPr lang="tr-TR" sz="1800" b="1" dirty="0" smtClean="0"/>
              <a:t>  *MICE ve seyahat çözümleri hizmetleri </a:t>
            </a:r>
            <a:r>
              <a:rPr lang="tr-TR" sz="1800" b="1" dirty="0"/>
              <a:t> </a:t>
            </a:r>
            <a:r>
              <a:rPr lang="tr-TR" sz="1800" b="1" dirty="0" smtClean="0"/>
              <a:t>                                     * Kapalı grup turları </a:t>
            </a:r>
            <a:br>
              <a:rPr lang="tr-TR" sz="1800" b="1" dirty="0" smtClean="0"/>
            </a:br>
            <a:endParaRPr lang="tr-TR" sz="1800" b="1" dirty="0" smtClean="0"/>
          </a:p>
          <a:p>
            <a:pPr marL="0" indent="0">
              <a:buNone/>
            </a:pPr>
            <a:r>
              <a:rPr lang="tr-TR" sz="1800" b="1" dirty="0" smtClean="0"/>
              <a:t>  *Golf paketleri </a:t>
            </a:r>
            <a:r>
              <a:rPr lang="tr-TR" sz="1800" b="1" dirty="0"/>
              <a:t> </a:t>
            </a:r>
            <a:r>
              <a:rPr lang="tr-TR" sz="1800" b="1" dirty="0" smtClean="0"/>
              <a:t>                                                                              *Araç kiralama hizmetleri </a:t>
            </a:r>
            <a:endParaRPr lang="tr-TR" sz="1800" b="1" dirty="0"/>
          </a:p>
        </p:txBody>
      </p:sp>
    </p:spTree>
    <p:extLst>
      <p:ext uri="{BB962C8B-B14F-4D97-AF65-F5344CB8AC3E}">
        <p14:creationId xmlns:p14="http://schemas.microsoft.com/office/powerpoint/2010/main" val="2902339842"/>
      </p:ext>
    </p:extLst>
  </p:cSld>
  <p:clrMapOvr>
    <a:masterClrMapping/>
  </p:clrMapOvr>
  <p:transition xmlns:p14="http://schemas.microsoft.com/office/powerpoint/2010/main" spd="slow">
    <p:pull dir="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1709" y="272954"/>
            <a:ext cx="10515600" cy="1785769"/>
          </a:xfrm>
        </p:spPr>
        <p:txBody>
          <a:bodyPr>
            <a:normAutofit fontScale="90000"/>
          </a:bodyPr>
          <a:lstStyle/>
          <a:p>
            <a:pPr algn="ctr"/>
            <a:r>
              <a:rPr lang="tr-TR" b="1" dirty="0" smtClean="0">
                <a:solidFill>
                  <a:srgbClr val="C00000"/>
                </a:solidFill>
                <a:effectLst>
                  <a:outerShdw blurRad="38100" dist="38100" dir="2700000" algn="tl">
                    <a:srgbClr val="000000">
                      <a:alpha val="43137"/>
                    </a:srgbClr>
                  </a:outerShdw>
                </a:effectLst>
              </a:rPr>
              <a:t/>
            </a:r>
            <a:br>
              <a:rPr lang="tr-TR" b="1" dirty="0" smtClean="0">
                <a:solidFill>
                  <a:srgbClr val="C00000"/>
                </a:solidFill>
                <a:effectLst>
                  <a:outerShdw blurRad="38100" dist="38100" dir="2700000" algn="tl">
                    <a:srgbClr val="000000">
                      <a:alpha val="43137"/>
                    </a:srgbClr>
                  </a:outerShdw>
                </a:effectLst>
              </a:rPr>
            </a:br>
            <a:r>
              <a:rPr lang="tr-TR" b="1" dirty="0">
                <a:solidFill>
                  <a:srgbClr val="C00000"/>
                </a:solidFill>
                <a:effectLst>
                  <a:outerShdw blurRad="38100" dist="38100" dir="2700000" algn="tl">
                    <a:srgbClr val="000000">
                      <a:alpha val="43137"/>
                    </a:srgbClr>
                  </a:outerShdw>
                </a:effectLst>
              </a:rPr>
              <a:t/>
            </a:r>
            <a:br>
              <a:rPr lang="tr-TR" b="1" dirty="0">
                <a:solidFill>
                  <a:srgbClr val="C00000"/>
                </a:solidFill>
                <a:effectLst>
                  <a:outerShdw blurRad="38100" dist="38100" dir="2700000" algn="tl">
                    <a:srgbClr val="000000">
                      <a:alpha val="43137"/>
                    </a:srgbClr>
                  </a:outerShdw>
                </a:effectLst>
              </a:rPr>
            </a:br>
            <a:r>
              <a:rPr lang="tr-TR" b="1" dirty="0">
                <a:solidFill>
                  <a:srgbClr val="C00000"/>
                </a:solidFill>
                <a:effectLst>
                  <a:outerShdw blurRad="38100" dist="38100" dir="2700000" algn="tl">
                    <a:srgbClr val="000000">
                      <a:alpha val="43137"/>
                    </a:srgbClr>
                  </a:outerShdw>
                </a:effectLst>
              </a:rPr>
              <a:t/>
            </a:r>
            <a:br>
              <a:rPr lang="tr-TR" b="1" dirty="0">
                <a:solidFill>
                  <a:srgbClr val="C00000"/>
                </a:solidFill>
                <a:effectLst>
                  <a:outerShdw blurRad="38100" dist="38100" dir="2700000" algn="tl">
                    <a:srgbClr val="000000">
                      <a:alpha val="43137"/>
                    </a:srgbClr>
                  </a:outerShdw>
                </a:effectLst>
              </a:rPr>
            </a:br>
            <a:r>
              <a:rPr lang="tr-TR" b="1" dirty="0">
                <a:solidFill>
                  <a:srgbClr val="C00000"/>
                </a:solidFill>
                <a:effectLst>
                  <a:outerShdw blurRad="38100" dist="38100" dir="2700000" algn="tl">
                    <a:srgbClr val="000000">
                      <a:alpha val="43137"/>
                    </a:srgbClr>
                  </a:outerShdw>
                </a:effectLst>
              </a:rPr>
              <a:t>Örnek </a:t>
            </a:r>
            <a:r>
              <a:rPr lang="tr-TR" b="1" dirty="0">
                <a:solidFill>
                  <a:srgbClr val="C00000"/>
                </a:solidFill>
              </a:rPr>
              <a:t>;</a:t>
            </a:r>
            <a:r>
              <a:rPr lang="tr-TR" b="1" dirty="0"/>
              <a:t> </a:t>
            </a:r>
            <a:r>
              <a:rPr lang="tr-TR" b="1" dirty="0">
                <a:solidFill>
                  <a:schemeClr val="accent1">
                    <a:lumMod val="75000"/>
                  </a:schemeClr>
                </a:solidFill>
              </a:rPr>
              <a:t>Tantur Çalışanları Başarılarını Kutladı</a:t>
            </a:r>
            <a:r>
              <a:rPr lang="tr-TR" b="1" dirty="0" smtClean="0">
                <a:solidFill>
                  <a:srgbClr val="C00000"/>
                </a:solidFill>
                <a:effectLst>
                  <a:outerShdw blurRad="38100" dist="38100" dir="2700000" algn="tl">
                    <a:srgbClr val="000000">
                      <a:alpha val="43137"/>
                    </a:srgbClr>
                  </a:outerShdw>
                </a:effectLst>
              </a:rPr>
              <a:t/>
            </a:r>
            <a:br>
              <a:rPr lang="tr-TR" b="1" dirty="0" smtClean="0">
                <a:solidFill>
                  <a:srgbClr val="C00000"/>
                </a:solidFill>
                <a:effectLst>
                  <a:outerShdw blurRad="38100" dist="38100" dir="2700000" algn="tl">
                    <a:srgbClr val="000000">
                      <a:alpha val="43137"/>
                    </a:srgbClr>
                  </a:outerShdw>
                </a:effectLst>
              </a:rPr>
            </a:br>
            <a:r>
              <a:rPr lang="tr-TR" b="1" dirty="0" smtClean="0">
                <a:solidFill>
                  <a:srgbClr val="C00000"/>
                </a:solidFill>
                <a:effectLst>
                  <a:outerShdw blurRad="38100" dist="38100" dir="2700000" algn="tl">
                    <a:srgbClr val="000000">
                      <a:alpha val="43137"/>
                    </a:srgbClr>
                  </a:outerShdw>
                </a:effectLst>
              </a:rPr>
              <a:t/>
            </a:r>
            <a:br>
              <a:rPr lang="tr-TR" b="1" dirty="0" smtClean="0">
                <a:solidFill>
                  <a:srgbClr val="C00000"/>
                </a:solidFill>
                <a:effectLst>
                  <a:outerShdw blurRad="38100" dist="38100" dir="2700000" algn="tl">
                    <a:srgbClr val="000000">
                      <a:alpha val="43137"/>
                    </a:srgbClr>
                  </a:outerShdw>
                </a:effectLst>
              </a:rPr>
            </a:br>
            <a:r>
              <a:rPr lang="tr-TR" b="1" dirty="0"/>
              <a:t/>
            </a:r>
            <a:br>
              <a:rPr lang="tr-TR" b="1" dirty="0"/>
            </a:br>
            <a:endParaRPr lang="tr-TR" dirty="0"/>
          </a:p>
        </p:txBody>
      </p:sp>
      <p:sp>
        <p:nvSpPr>
          <p:cNvPr id="3" name="İçerik Yer Tutucusu 2"/>
          <p:cNvSpPr>
            <a:spLocks noGrp="1"/>
          </p:cNvSpPr>
          <p:nvPr>
            <p:ph idx="1"/>
          </p:nvPr>
        </p:nvSpPr>
        <p:spPr>
          <a:xfrm>
            <a:off x="1087441" y="2058723"/>
            <a:ext cx="9964136" cy="4442345"/>
          </a:xfrm>
        </p:spPr>
        <p:txBody>
          <a:bodyPr>
            <a:noAutofit/>
          </a:bodyPr>
          <a:lstStyle/>
          <a:p>
            <a:pPr marL="0" indent="0">
              <a:buNone/>
            </a:pPr>
            <a:endParaRPr lang="tr-TR" sz="2800" b="1" dirty="0" smtClean="0"/>
          </a:p>
          <a:p>
            <a:r>
              <a:rPr lang="tr-TR" sz="2800" b="1" dirty="0" smtClean="0"/>
              <a:t>2014 </a:t>
            </a:r>
            <a:r>
              <a:rPr lang="tr-TR" sz="2800" b="1" dirty="0"/>
              <a:t>Turizm sezonunun sona ermesinin ardından  Dost </a:t>
            </a:r>
            <a:r>
              <a:rPr lang="tr-TR" sz="2800" b="1" dirty="0" err="1"/>
              <a:t>Restaurant’da</a:t>
            </a:r>
            <a:r>
              <a:rPr lang="tr-TR" sz="2800" b="1" dirty="0"/>
              <a:t>  düzenledikleri  moral gecesinde konuşan Tantur Turizm Ege Bölge Müdürü Ahmet Varımlı Türkiye’nin önde gelen turizm şirketleri arasındaki saygın yerlerini 30 yıldır koruduklarını ve  1986 yılında Ege bölgesinde operasyonlara başladıklarını söyledi. Varımlı o yıllarda yurtdışından gelen turist sayısının on binlerle  ifade edildiğini,  bu gün ise bu sayısının iki milyonun çok üzerinde olduğunu kaydetti</a:t>
            </a:r>
            <a:r>
              <a:rPr lang="tr-TR" sz="2800" b="1" dirty="0" smtClean="0"/>
              <a:t>.</a:t>
            </a:r>
          </a:p>
          <a:p>
            <a:endParaRPr lang="tr-TR" sz="2800" dirty="0"/>
          </a:p>
        </p:txBody>
      </p:sp>
    </p:spTree>
    <p:extLst>
      <p:ext uri="{BB962C8B-B14F-4D97-AF65-F5344CB8AC3E}">
        <p14:creationId xmlns:p14="http://schemas.microsoft.com/office/powerpoint/2010/main" val="2351212370"/>
      </p:ext>
    </p:extLst>
  </p:cSld>
  <p:clrMapOvr>
    <a:masterClrMapping/>
  </p:clrMapOvr>
  <p:transition xmlns:p14="http://schemas.microsoft.com/office/powerpoint/2010/main" spd="slow">
    <p:split dir="in"/>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095" y="1307455"/>
            <a:ext cx="10820400" cy="4024125"/>
          </a:xfrm>
        </p:spPr>
        <p:txBody>
          <a:bodyPr>
            <a:normAutofit fontScale="92500" lnSpcReduction="20000"/>
          </a:bodyPr>
          <a:lstStyle/>
          <a:p>
            <a:r>
              <a:rPr lang="tr-TR" sz="3200" b="1" dirty="0"/>
              <a:t>Varımlı, Avrupa’nın en büyük turizm şirketi TUI AG ile 1998 yılında ortaklık anlaşması yaptıklarını, 2007 Eylül ayından itibaren, First </a:t>
            </a:r>
            <a:r>
              <a:rPr lang="tr-TR" sz="3200" b="1" dirty="0" err="1"/>
              <a:t>Choice</a:t>
            </a:r>
            <a:r>
              <a:rPr lang="tr-TR" sz="3200" b="1" dirty="0"/>
              <a:t>-İngiltere ve TUI AG-Almanya; birleşme çalışmaları tamamlanmasıyla yeni oluşum olarak TUI Travel PLC adı altında faaliyetlerine devam ettiklerini,  İngiltere, Almanya, Hollanda  ve Belçika pazarında söz sahibi olduklarını belirtti. Varımlı “</a:t>
            </a:r>
            <a:r>
              <a:rPr lang="tr-TR" sz="3200" b="1" dirty="0" err="1"/>
              <a:t>Incoming</a:t>
            </a:r>
            <a:r>
              <a:rPr lang="tr-TR" sz="3200" b="1" dirty="0"/>
              <a:t> pazarındaki hedefimiz; her sene bölgemize gelen ziyaretçi sayısını her gecen seneye oran ile en az %10 arttırmak ve daha çok ziyaretçiyi bölgemizde </a:t>
            </a:r>
            <a:r>
              <a:rPr lang="tr-TR" sz="3200" b="1" dirty="0" err="1"/>
              <a:t>ağırlamaktır.”dedi</a:t>
            </a:r>
            <a:r>
              <a:rPr lang="tr-TR" sz="3200" b="1" dirty="0"/>
              <a:t>.</a:t>
            </a:r>
          </a:p>
          <a:p>
            <a:endParaRPr lang="tr-TR" dirty="0"/>
          </a:p>
        </p:txBody>
      </p:sp>
    </p:spTree>
    <p:extLst>
      <p:ext uri="{BB962C8B-B14F-4D97-AF65-F5344CB8AC3E}">
        <p14:creationId xmlns:p14="http://schemas.microsoft.com/office/powerpoint/2010/main" val="32390673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304" y="696036"/>
            <a:ext cx="11278496" cy="1310186"/>
          </a:xfrm>
        </p:spPr>
        <p:txBody>
          <a:bodyPr>
            <a:normAutofit/>
          </a:bodyPr>
          <a:lstStyle/>
          <a:p>
            <a:pPr algn="ctr"/>
            <a:r>
              <a:rPr lang="tr-TR" b="1" dirty="0" smtClean="0">
                <a:solidFill>
                  <a:srgbClr val="FF0000"/>
                </a:solidFill>
              </a:rPr>
              <a:t>TANTURUN ANLAŞMALI OLDUĞU OPERATÖRLER</a:t>
            </a:r>
            <a:endParaRPr lang="tr-TR" dirty="0">
              <a:solidFill>
                <a:srgbClr val="FF0000"/>
              </a:solidFill>
            </a:endParaRPr>
          </a:p>
        </p:txBody>
      </p:sp>
      <p:sp>
        <p:nvSpPr>
          <p:cNvPr id="3" name="İçerik Yer Tutucusu 2"/>
          <p:cNvSpPr>
            <a:spLocks noGrp="1"/>
          </p:cNvSpPr>
          <p:nvPr>
            <p:ph idx="1"/>
          </p:nvPr>
        </p:nvSpPr>
        <p:spPr>
          <a:xfrm>
            <a:off x="533400" y="1828158"/>
            <a:ext cx="10820400" cy="4711849"/>
          </a:xfrm>
        </p:spPr>
        <p:txBody>
          <a:bodyPr>
            <a:normAutofit/>
          </a:bodyPr>
          <a:lstStyle/>
          <a:p>
            <a:pPr marL="0" indent="0">
              <a:buNone/>
            </a:pPr>
            <a:endParaRPr lang="tr-TR" dirty="0" smtClean="0"/>
          </a:p>
          <a:p>
            <a:r>
              <a:rPr lang="tr-TR" sz="3200" b="1" dirty="0" smtClean="0"/>
              <a:t>Avrupa seyahat pazarının en büyük grubu Almanya merkezli TUI AG, yüzde 54’üne sahip olduğu İngiltere turizm şirketi </a:t>
            </a:r>
            <a:r>
              <a:rPr lang="tr-TR" sz="3200" b="1" dirty="0" smtClean="0">
                <a:solidFill>
                  <a:srgbClr val="FF0000"/>
                </a:solidFill>
              </a:rPr>
              <a:t>TUI GROUP </a:t>
            </a:r>
            <a:r>
              <a:rPr lang="tr-TR" sz="3200" b="1" dirty="0" smtClean="0"/>
              <a:t>ile birleşme kararından sonra grup içindeki yapısal değişim için düğmeye bastı. </a:t>
            </a:r>
          </a:p>
          <a:p>
            <a:endParaRPr lang="tr-TR" dirty="0" smtClean="0"/>
          </a:p>
        </p:txBody>
      </p:sp>
    </p:spTree>
    <p:extLst>
      <p:ext uri="{BB962C8B-B14F-4D97-AF65-F5344CB8AC3E}">
        <p14:creationId xmlns:p14="http://schemas.microsoft.com/office/powerpoint/2010/main" val="2904305902"/>
      </p:ext>
    </p:extLst>
  </p:cSld>
  <p:clrMapOvr>
    <a:masterClrMapping/>
  </p:clrMapOvr>
  <p:transition xmlns:p14="http://schemas.microsoft.com/office/powerpoint/2010/main" spd="slow">
    <p:blinds/>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441065" y="96820"/>
            <a:ext cx="4489076" cy="1260382"/>
          </a:xfrm>
        </p:spPr>
        <p:txBody>
          <a:bodyPr>
            <a:normAutofit/>
          </a:bodyPr>
          <a:lstStyle/>
          <a:p>
            <a:pPr algn="ctr"/>
            <a:r>
              <a:rPr lang="tr-TR" sz="3600" b="1" dirty="0" smtClean="0"/>
              <a:t>TÜRKİYE ve Antalya getirilen turist sayısı</a:t>
            </a:r>
            <a:endParaRPr lang="tr-TR" sz="3600" b="1" dirty="0"/>
          </a:p>
        </p:txBody>
      </p:sp>
      <p:pic>
        <p:nvPicPr>
          <p:cNvPr id="1026" name="Picture 2" descr="http://ns.ikiem.com/ckfinder/userfiles/images/inc-ant.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0" y="1526997"/>
            <a:ext cx="5195943" cy="533100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ttp://ns.ikiem.com/ckfinder/userfiles/images/TA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74708" y="0"/>
            <a:ext cx="551729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13790"/>
      </p:ext>
    </p:extLst>
  </p:cSld>
  <p:clrMapOvr>
    <a:masterClrMapping/>
  </p:clrMapOvr>
  <p:transition xmlns:p14="http://schemas.microsoft.com/office/powerpoint/2010/main" spd="slow">
    <p:comb dir="ver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4039" y="1348399"/>
            <a:ext cx="10820400" cy="4024125"/>
          </a:xfrm>
        </p:spPr>
        <p:txBody>
          <a:bodyPr>
            <a:normAutofit/>
          </a:bodyPr>
          <a:lstStyle/>
          <a:p>
            <a:r>
              <a:rPr lang="tr-TR" sz="2800" b="1" dirty="0"/>
              <a:t>Tantur, özellikle yurtdışından gelen münferit misafirlere, kapalı gruplara, özel ilgi gruplarına, gemi gruplarına butik servis veren bir </a:t>
            </a:r>
            <a:r>
              <a:rPr lang="tr-TR" sz="2800" b="1" dirty="0" err="1"/>
              <a:t>acentadır</a:t>
            </a:r>
            <a:r>
              <a:rPr lang="tr-TR" sz="2800" b="1" dirty="0"/>
              <a:t>. </a:t>
            </a:r>
            <a:br>
              <a:rPr lang="tr-TR" sz="2800" b="1" dirty="0"/>
            </a:br>
            <a:r>
              <a:rPr lang="tr-TR" sz="2800" b="1" dirty="0"/>
              <a:t/>
            </a:r>
            <a:br>
              <a:rPr lang="tr-TR" sz="2800" b="1" dirty="0"/>
            </a:br>
            <a:r>
              <a:rPr lang="tr-TR" sz="2800" b="1" dirty="0"/>
              <a:t>Geniş ürün yelpazesi ile tatil amaçlı seyahat etmek isteyenlere, özel gruplara, toplantı ve seminer organizasyonlarından faydalanmak isteyenlere seyahat danışmalığı hizmeti vermektedir.</a:t>
            </a:r>
          </a:p>
        </p:txBody>
      </p:sp>
    </p:spTree>
    <p:extLst>
      <p:ext uri="{BB962C8B-B14F-4D97-AF65-F5344CB8AC3E}">
        <p14:creationId xmlns:p14="http://schemas.microsoft.com/office/powerpoint/2010/main" val="232923107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Uçak İzi">
  <a:themeElements>
    <a:clrScheme name="Uçak İzi">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Uçak İzi">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çak İzi">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TM04033937[[fn=Uçak İzi]]</Template>
  <TotalTime>144</TotalTime>
  <Words>740</Words>
  <Application>Microsoft Macintosh PowerPoint</Application>
  <PresentationFormat>Custom</PresentationFormat>
  <Paragraphs>93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Uçak İzi</vt:lpstr>
      <vt:lpstr>TANTUR </vt:lpstr>
      <vt:lpstr>PowerPoint Presentation</vt:lpstr>
      <vt:lpstr>PowerPoint Presentation</vt:lpstr>
      <vt:lpstr>PowerPoint Presentation</vt:lpstr>
      <vt:lpstr>   Örnek ; Tantur Çalışanları Başarılarını Kutladı   </vt:lpstr>
      <vt:lpstr>PowerPoint Presentation</vt:lpstr>
      <vt:lpstr>TANTURUN ANLAŞMALI OLDUĞU OPERATÖRLER</vt:lpstr>
      <vt:lpstr>TÜRKİYE ve Antalya getirilen turist sayısı</vt:lpstr>
      <vt:lpstr>PowerPoint Presentation</vt:lpstr>
      <vt:lpstr>Genel bilgiler</vt:lpstr>
      <vt:lpstr>PowerPoint Presentation</vt:lpstr>
      <vt:lpstr>PowerPoint Presentation</vt:lpstr>
      <vt:lpstr>PowerPoint Presentation</vt:lpstr>
      <vt:lpstr>PowerPoint Presentation</vt:lpstr>
      <vt:lpstr>Avrupa da Türkiye’ye paket tur pazarı -2013 sıralaması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TANTUR</dc:title>
  <dc:creator>bank</dc:creator>
  <cp:lastModifiedBy>azade</cp:lastModifiedBy>
  <cp:revision>22</cp:revision>
  <dcterms:created xsi:type="dcterms:W3CDTF">2015-10-21T10:53:02Z</dcterms:created>
  <dcterms:modified xsi:type="dcterms:W3CDTF">2017-11-06T21:41:15Z</dcterms:modified>
</cp:coreProperties>
</file>