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58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79A03D1-0279-438E-B291-138E3A2A8BDF}" type="datetimeFigureOut">
              <a:rPr lang="en-GB" smtClean="0"/>
              <a:pPr/>
              <a:t>11/05/2018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C5A26C3-99FB-44EF-99F0-29147C3DF70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24286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Police:</a:t>
            </a:r>
          </a:p>
          <a:p>
            <a:pPr>
              <a:buNone/>
            </a:pPr>
            <a:r>
              <a:rPr lang="en-GB" dirty="0" smtClean="0"/>
              <a:t>- controlled the movement of population</a:t>
            </a:r>
          </a:p>
          <a:p>
            <a:pPr>
              <a:buNone/>
            </a:pPr>
            <a:r>
              <a:rPr lang="en-GB" dirty="0" smtClean="0"/>
              <a:t>- Regulation transportation</a:t>
            </a:r>
          </a:p>
          <a:p>
            <a:pPr>
              <a:buFontTx/>
              <a:buChar char="-"/>
            </a:pPr>
            <a:r>
              <a:rPr lang="en-GB" dirty="0" smtClean="0"/>
              <a:t>apparently undertook many different tasks related to the control of population</a:t>
            </a:r>
          </a:p>
          <a:p>
            <a:pPr>
              <a:buFontTx/>
              <a:buChar char="-"/>
            </a:pPr>
            <a:r>
              <a:rPr lang="en-GB" dirty="0" smtClean="0"/>
              <a:t>Here </a:t>
            </a:r>
            <a:r>
              <a:rPr lang="en-GB" dirty="0" err="1" smtClean="0"/>
              <a:t>Biopolitics</a:t>
            </a:r>
            <a:r>
              <a:rPr lang="en-GB" dirty="0" smtClean="0"/>
              <a:t> (Foucault, 1979)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Sovereignty on territory</a:t>
            </a:r>
          </a:p>
          <a:p>
            <a:r>
              <a:rPr lang="en-GB" dirty="0" smtClean="0"/>
              <a:t>Discipline on body</a:t>
            </a:r>
          </a:p>
          <a:p>
            <a:r>
              <a:rPr lang="en-GB" dirty="0" smtClean="0"/>
              <a:t>Power on population</a:t>
            </a:r>
          </a:p>
          <a:p>
            <a:r>
              <a:rPr lang="en-GB" dirty="0" smtClean="0"/>
              <a:t>Social policy refers to how to secure the order and govern masses through rational policies.</a:t>
            </a:r>
          </a:p>
          <a:p>
            <a:r>
              <a:rPr lang="en-GB" dirty="0" smtClean="0"/>
              <a:t>Police is the apparatus of social policy</a:t>
            </a:r>
          </a:p>
          <a:p>
            <a:pPr>
              <a:buNone/>
            </a:pPr>
            <a:r>
              <a:rPr lang="en-GB" dirty="0" smtClean="0"/>
              <a:t>(Britain, France and Germany)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Britain (Poor Laws)</a:t>
            </a:r>
          </a:p>
          <a:p>
            <a:r>
              <a:rPr lang="en-GB" dirty="0" smtClean="0"/>
              <a:t>France (raison </a:t>
            </a:r>
            <a:r>
              <a:rPr lang="en-GB" dirty="0" err="1" smtClean="0"/>
              <a:t>d'etat</a:t>
            </a:r>
            <a:r>
              <a:rPr lang="en-GB" dirty="0" smtClean="0"/>
              <a:t>)</a:t>
            </a:r>
          </a:p>
          <a:p>
            <a:r>
              <a:rPr lang="en-GB" dirty="0" smtClean="0"/>
              <a:t>Germany (</a:t>
            </a:r>
            <a:r>
              <a:rPr lang="en-GB" dirty="0" err="1" smtClean="0"/>
              <a:t>polizeiwissenschaft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All have to do with making social policy with the help of police = the apparatus of the security state</a:t>
            </a:r>
          </a:p>
          <a:p>
            <a:r>
              <a:rPr lang="en-GB" dirty="0" smtClean="0"/>
              <a:t>So we’ll discuss social policy from the side of “control”.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 Policymaking </a:t>
            </a:r>
            <a:r>
              <a:rPr lang="tr-TR" dirty="0" err="1" smtClean="0"/>
              <a:t>about</a:t>
            </a:r>
            <a:r>
              <a:rPr lang="en-GB" dirty="0" smtClean="0"/>
              <a:t> crime reflects </a:t>
            </a:r>
            <a:r>
              <a:rPr lang="tr-TR" dirty="0" smtClean="0"/>
              <a:t>a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concern</a:t>
            </a:r>
            <a:r>
              <a:rPr lang="tr-TR" dirty="0" smtClean="0"/>
              <a:t> </a:t>
            </a:r>
            <a:r>
              <a:rPr lang="en-GB" dirty="0" smtClean="0"/>
              <a:t>about order and social policy; or making social policy is deeply embedded within the concern of securing order = how to prevent masses from revolting, how to secure the given mode of production</a:t>
            </a:r>
          </a:p>
          <a:p>
            <a:pPr marL="0" indent="0">
              <a:buNone/>
            </a:pPr>
            <a:r>
              <a:rPr lang="en-GB" dirty="0" smtClean="0"/>
              <a:t>Capitalist axiomatic</a:t>
            </a:r>
            <a:endParaRPr lang="tr-TR" dirty="0" smtClean="0"/>
          </a:p>
          <a:p>
            <a:endParaRPr lang="en-GB" dirty="0" smtClean="0"/>
          </a:p>
          <a:p>
            <a:r>
              <a:rPr lang="en-GB" dirty="0" smtClean="0"/>
              <a:t>theories </a:t>
            </a:r>
            <a:r>
              <a:rPr lang="tr-TR" dirty="0" smtClean="0"/>
              <a:t>of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policy</a:t>
            </a:r>
            <a:r>
              <a:rPr lang="tr-TR" dirty="0" smtClean="0"/>
              <a:t> </a:t>
            </a:r>
            <a:r>
              <a:rPr lang="en-GB" dirty="0" smtClean="0"/>
              <a:t>and </a:t>
            </a:r>
            <a:r>
              <a:rPr lang="en-GB" dirty="0"/>
              <a:t>research findings of </a:t>
            </a:r>
            <a:r>
              <a:rPr lang="en-GB" dirty="0" smtClean="0"/>
              <a:t>criminologists</a:t>
            </a:r>
            <a:r>
              <a:rPr lang="tr-TR" dirty="0" smtClean="0"/>
              <a:t> </a:t>
            </a:r>
            <a:r>
              <a:rPr lang="en-GB" dirty="0" smtClean="0"/>
              <a:t>have </a:t>
            </a:r>
            <a:r>
              <a:rPr lang="tr-TR" dirty="0" err="1" smtClean="0"/>
              <a:t>implications</a:t>
            </a:r>
            <a:r>
              <a:rPr lang="tr-TR" dirty="0" smtClean="0"/>
              <a:t> </a:t>
            </a:r>
            <a:r>
              <a:rPr lang="en-GB" dirty="0" smtClean="0"/>
              <a:t>on </a:t>
            </a:r>
            <a:r>
              <a:rPr lang="en-GB" dirty="0"/>
              <a:t>policymaking about crime</a:t>
            </a:r>
          </a:p>
        </p:txBody>
      </p:sp>
    </p:spTree>
    <p:extLst>
      <p:ext uri="{BB962C8B-B14F-4D97-AF65-F5344CB8AC3E}">
        <p14:creationId xmlns:p14="http://schemas.microsoft.com/office/powerpoint/2010/main" xmlns="" val="2313021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mtClean="0"/>
              <a:t>* Subjects </a:t>
            </a:r>
            <a:r>
              <a:rPr lang="en-GB" dirty="0" smtClean="0"/>
              <a:t>of the module to be discussed throughout the term:</a:t>
            </a:r>
          </a:p>
          <a:p>
            <a:pPr>
              <a:buFontTx/>
              <a:buChar char="-"/>
            </a:pP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realism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Critical </a:t>
            </a:r>
            <a:r>
              <a:rPr lang="tr-TR" dirty="0" err="1" smtClean="0"/>
              <a:t>realism</a:t>
            </a:r>
            <a:endParaRPr lang="tr-TR" dirty="0" smtClean="0"/>
          </a:p>
          <a:p>
            <a:pPr>
              <a:buFontTx/>
              <a:buChar char="-"/>
            </a:pPr>
            <a:r>
              <a:rPr lang="tr-TR" dirty="0" err="1" smtClean="0"/>
              <a:t>Crime</a:t>
            </a:r>
            <a:r>
              <a:rPr lang="tr-TR" dirty="0" smtClean="0"/>
              <a:t> as </a:t>
            </a:r>
            <a:r>
              <a:rPr lang="tr-TR" dirty="0" err="1" smtClean="0"/>
              <a:t>something</a:t>
            </a:r>
            <a:r>
              <a:rPr lang="tr-TR" dirty="0" smtClean="0"/>
              <a:t> </a:t>
            </a:r>
            <a:r>
              <a:rPr lang="tr-TR" dirty="0" err="1" smtClean="0"/>
              <a:t>out-there</a:t>
            </a:r>
            <a:r>
              <a:rPr lang="tr-TR" dirty="0" smtClean="0"/>
              <a:t> , </a:t>
            </a:r>
            <a:r>
              <a:rPr lang="tr-TR" dirty="0" err="1" smtClean="0"/>
              <a:t>harming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endParaRPr lang="tr-TR" dirty="0"/>
          </a:p>
          <a:p>
            <a:pPr>
              <a:buFontTx/>
              <a:buChar char="-"/>
            </a:pP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perpectives</a:t>
            </a:r>
            <a:r>
              <a:rPr lang="tr-TR" dirty="0" smtClean="0"/>
              <a:t> in </a:t>
            </a:r>
            <a:r>
              <a:rPr lang="tr-TR" dirty="0" err="1" smtClean="0"/>
              <a:t>Crime</a:t>
            </a:r>
            <a:r>
              <a:rPr lang="tr-TR" dirty="0" smtClean="0"/>
              <a:t> &amp; </a:t>
            </a:r>
            <a:r>
              <a:rPr lang="tr-TR" dirty="0" err="1" smtClean="0"/>
              <a:t>Criminology</a:t>
            </a:r>
            <a:r>
              <a:rPr lang="tr-TR" dirty="0" smtClean="0"/>
              <a:t> in Britain</a:t>
            </a:r>
          </a:p>
          <a:p>
            <a:pPr marL="0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Policy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welfare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Policy</a:t>
            </a:r>
            <a:r>
              <a:rPr lang="tr-TR" dirty="0" smtClean="0"/>
              <a:t> in </a:t>
            </a:r>
            <a:r>
              <a:rPr lang="tr-TR" dirty="0" err="1" smtClean="0"/>
              <a:t>Context</a:t>
            </a:r>
            <a:r>
              <a:rPr lang="tr-TR" dirty="0" smtClean="0"/>
              <a:t> =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policy</a:t>
            </a:r>
            <a:r>
              <a:rPr lang="tr-TR" dirty="0" smtClean="0"/>
              <a:t> + </a:t>
            </a:r>
            <a:r>
              <a:rPr lang="tr-TR" dirty="0" err="1" smtClean="0"/>
              <a:t>criminal</a:t>
            </a:r>
            <a:r>
              <a:rPr lang="tr-TR" dirty="0" smtClean="0"/>
              <a:t> </a:t>
            </a:r>
            <a:r>
              <a:rPr lang="tr-TR" dirty="0" err="1" smtClean="0"/>
              <a:t>justice</a:t>
            </a:r>
            <a:r>
              <a:rPr lang="tr-TR" dirty="0" smtClean="0"/>
              <a:t> </a:t>
            </a:r>
            <a:r>
              <a:rPr lang="tr-TR" dirty="0" err="1" smtClean="0"/>
              <a:t>policies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9588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Social Question: Underclass, poverty and crime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• Criminology and social policy </a:t>
            </a:r>
            <a:r>
              <a:rPr lang="en-GB" dirty="0" smtClean="0"/>
              <a:t>concerned </a:t>
            </a:r>
            <a:r>
              <a:rPr lang="en-GB" dirty="0"/>
              <a:t>with </a:t>
            </a:r>
            <a:r>
              <a:rPr lang="en-GB" dirty="0" smtClean="0"/>
              <a:t>different problems, however, some common points identified.</a:t>
            </a:r>
          </a:p>
          <a:p>
            <a:pPr>
              <a:buFontTx/>
              <a:buChar char="-"/>
            </a:pPr>
            <a:r>
              <a:rPr lang="en-GB" dirty="0" smtClean="0"/>
              <a:t>Social question: Dating back to 19</a:t>
            </a:r>
            <a:r>
              <a:rPr lang="en-GB" baseline="30000" dirty="0" smtClean="0"/>
              <a:t>th</a:t>
            </a:r>
            <a:r>
              <a:rPr lang="en-GB" dirty="0" smtClean="0"/>
              <a:t> century, Great Britain. Accumulation of masses in cities, reserve army of labour and the emergence of order.</a:t>
            </a:r>
          </a:p>
          <a:p>
            <a:pPr>
              <a:buFontTx/>
              <a:buChar char="-"/>
            </a:pPr>
            <a:r>
              <a:rPr lang="en-GB" dirty="0" smtClean="0"/>
              <a:t>How to secure social order?</a:t>
            </a:r>
          </a:p>
          <a:p>
            <a:pPr>
              <a:buFontTx/>
              <a:buChar char="-"/>
            </a:pPr>
            <a:r>
              <a:rPr lang="en-GB" dirty="0" smtClean="0"/>
              <a:t>Crime, poverty, family, moral collapse: These are different facets of the social question</a:t>
            </a:r>
          </a:p>
          <a:p>
            <a:pPr>
              <a:buNone/>
            </a:pPr>
            <a:endParaRPr lang="en-GB" dirty="0" smtClean="0"/>
          </a:p>
          <a:p>
            <a:pPr>
              <a:buFontTx/>
              <a:buChar char="-"/>
            </a:pP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0950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Masses need to be ordered and governed; all individual bodies being part of the production of commodities and profits.</a:t>
            </a:r>
          </a:p>
          <a:p>
            <a:r>
              <a:rPr lang="en-GB" dirty="0" smtClean="0"/>
              <a:t>The question of making profit, accumulating capital is not independent of the question of securing the social order</a:t>
            </a:r>
          </a:p>
          <a:p>
            <a:r>
              <a:rPr lang="en-GB" dirty="0" smtClean="0"/>
              <a:t>Efficient government.</a:t>
            </a:r>
          </a:p>
          <a:p>
            <a:r>
              <a:rPr lang="en-GB" dirty="0" smtClean="0"/>
              <a:t>This is to do with the socio-political atmosphere of the age.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J. Bentham suggested the principle of utility not only for enterprises but also governing masses.</a:t>
            </a:r>
          </a:p>
          <a:p>
            <a:r>
              <a:rPr lang="en-GB" dirty="0" smtClean="0"/>
              <a:t>Those who see the social as question must act according to the principle of utility. </a:t>
            </a:r>
          </a:p>
          <a:p>
            <a:r>
              <a:rPr lang="en-GB" dirty="0" smtClean="0"/>
              <a:t>Maximum happiness for the maximum number of people.</a:t>
            </a:r>
          </a:p>
          <a:p>
            <a:r>
              <a:rPr lang="en-GB" dirty="0" smtClean="0"/>
              <a:t>Governments also should pursue the same kind of logic in dealing with social issues such as poverty and its destructive consequences</a:t>
            </a:r>
          </a:p>
          <a:p>
            <a:pPr>
              <a:buFontTx/>
              <a:buChar char="-"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Poverty might cause crime and revolutionary actions.</a:t>
            </a:r>
          </a:p>
          <a:p>
            <a:r>
              <a:rPr lang="en-GB" dirty="0" smtClean="0"/>
              <a:t>The poor includes dangerous population</a:t>
            </a:r>
          </a:p>
          <a:p>
            <a:pPr>
              <a:buFontTx/>
              <a:buChar char="-"/>
            </a:pPr>
            <a:r>
              <a:rPr lang="en-GB" dirty="0" smtClean="0"/>
              <a:t>Drunkenness </a:t>
            </a:r>
          </a:p>
          <a:p>
            <a:pPr>
              <a:buFontTx/>
              <a:buChar char="-"/>
            </a:pPr>
            <a:r>
              <a:rPr lang="en-GB" dirty="0" smtClean="0"/>
              <a:t>Prostitution</a:t>
            </a:r>
          </a:p>
          <a:p>
            <a:pPr>
              <a:buFontTx/>
              <a:buChar char="-"/>
            </a:pPr>
            <a:r>
              <a:rPr lang="en-GB" dirty="0" smtClean="0"/>
              <a:t>Any sort of crime </a:t>
            </a:r>
          </a:p>
          <a:p>
            <a:pPr>
              <a:buNone/>
            </a:pPr>
            <a:r>
              <a:rPr lang="en-GB" dirty="0" smtClean="0"/>
              <a:t>Thus, the poor was segregated in itself and categorised into different groups.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 all poor deserve the help, but some categories are bequeathed to relief</a:t>
            </a:r>
          </a:p>
          <a:p>
            <a:r>
              <a:rPr lang="en-GB" dirty="0" smtClean="0"/>
              <a:t>Indoor and outdoor separation for the poor.</a:t>
            </a:r>
          </a:p>
          <a:p>
            <a:r>
              <a:rPr lang="en-GB" dirty="0" smtClean="0"/>
              <a:t>Indoor relief given to those disabled and incapable of working.</a:t>
            </a:r>
          </a:p>
          <a:p>
            <a:r>
              <a:rPr lang="en-GB" dirty="0" smtClean="0"/>
              <a:t>The </a:t>
            </a:r>
            <a:r>
              <a:rPr lang="en-GB" dirty="0" err="1" smtClean="0"/>
              <a:t>Speenhamland</a:t>
            </a:r>
            <a:r>
              <a:rPr lang="en-GB" dirty="0" smtClean="0"/>
              <a:t> act (1795): providing outdoor relief intended to mitigate rural poverty from the end of the 18th century to the early 19th century. Berkshire judges decided to regulate wages according to bread prices.  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However, the poor law was inefficient and contradicted with the new rising phenomenon: market</a:t>
            </a:r>
          </a:p>
          <a:p>
            <a:r>
              <a:rPr lang="en-GB" dirty="0" smtClean="0"/>
              <a:t>Market was the reference point of the new mode of production</a:t>
            </a:r>
          </a:p>
          <a:p>
            <a:pPr>
              <a:buNone/>
            </a:pPr>
            <a:r>
              <a:rPr lang="en-GB" dirty="0" smtClean="0"/>
              <a:t>- Each individual is responsible of her/his own well-being</a:t>
            </a:r>
          </a:p>
          <a:p>
            <a:pPr>
              <a:buFontTx/>
              <a:buChar char="-"/>
            </a:pPr>
            <a:r>
              <a:rPr lang="en-GB" dirty="0" smtClean="0"/>
              <a:t>If there is a fact of poverty, this arises out of people’s lack of stimulus to work or </a:t>
            </a:r>
          </a:p>
          <a:p>
            <a:pPr>
              <a:buFontTx/>
              <a:buChar char="-"/>
            </a:pPr>
            <a:r>
              <a:rPr lang="en-GB" dirty="0" smtClean="0"/>
              <a:t>Public relief dispensed to the poor should not conflict the market mechanism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Existence of the poor is not only a problem for market-based freedom and liberty notions.</a:t>
            </a:r>
          </a:p>
          <a:p>
            <a:r>
              <a:rPr lang="en-GB" dirty="0" smtClean="0"/>
              <a:t>Problem is also to do with “order”</a:t>
            </a:r>
          </a:p>
          <a:p>
            <a:r>
              <a:rPr lang="en-GB" dirty="0" smtClean="0"/>
              <a:t>Those who are not able to work need to be integrated into the market (workhouses, 1834)</a:t>
            </a:r>
          </a:p>
          <a:p>
            <a:r>
              <a:rPr lang="en-GB" dirty="0" smtClean="0"/>
              <a:t>Those who cannot be part of capitalist organisation of wage-labour system have to face strict policing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Police --- ‘good order’ and well-being.</a:t>
            </a:r>
          </a:p>
          <a:p>
            <a:r>
              <a:rPr lang="en-GB" dirty="0" smtClean="0"/>
              <a:t>Police functions not confined with solving crime and detecting criminals, instead covered up many other different issues of securing the order.</a:t>
            </a:r>
          </a:p>
          <a:p>
            <a:r>
              <a:rPr lang="en-GB" dirty="0" smtClean="0"/>
              <a:t>Foucault: police is not a separate apparatus of the state but it is inherent to the government arts</a:t>
            </a:r>
          </a:p>
          <a:p>
            <a:r>
              <a:rPr lang="en-GB" dirty="0" smtClean="0"/>
              <a:t>In the 18</a:t>
            </a:r>
            <a:r>
              <a:rPr lang="en-GB" baseline="30000" dirty="0" smtClean="0"/>
              <a:t>th</a:t>
            </a:r>
            <a:r>
              <a:rPr lang="en-GB" dirty="0" smtClean="0"/>
              <a:t> and 19</a:t>
            </a:r>
            <a:r>
              <a:rPr lang="en-GB" baseline="30000" dirty="0" smtClean="0"/>
              <a:t>th</a:t>
            </a:r>
            <a:r>
              <a:rPr lang="en-GB" dirty="0" smtClean="0"/>
              <a:t> centuries, police used to help the rational form of government</a:t>
            </a:r>
          </a:p>
          <a:p>
            <a:pPr>
              <a:buFontTx/>
              <a:buChar char="-"/>
            </a:pPr>
            <a:r>
              <a:rPr lang="en-GB" dirty="0" err="1" smtClean="0"/>
              <a:t>surveilled</a:t>
            </a:r>
            <a:r>
              <a:rPr lang="en-GB" dirty="0" smtClean="0"/>
              <a:t> the measurement units</a:t>
            </a:r>
          </a:p>
          <a:p>
            <a:pPr>
              <a:buFontTx/>
              <a:buChar char="-"/>
            </a:pPr>
            <a:r>
              <a:rPr lang="en-GB" dirty="0" smtClean="0"/>
              <a:t>supervised the tariff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155</TotalTime>
  <Words>731</Words>
  <Application>Microsoft Office PowerPoint</Application>
  <PresentationFormat>Özel</PresentationFormat>
  <Paragraphs>69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Canlı</vt:lpstr>
      <vt:lpstr>Crime and Social policy</vt:lpstr>
      <vt:lpstr>Social Question: Underclass, poverty and crime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</dc:title>
  <dc:creator>BORAN ALI MERCAN</dc:creator>
  <cp:lastModifiedBy>Boran Mercan</cp:lastModifiedBy>
  <cp:revision>9</cp:revision>
  <dcterms:created xsi:type="dcterms:W3CDTF">2018-01-30T11:42:42Z</dcterms:created>
  <dcterms:modified xsi:type="dcterms:W3CDTF">2018-05-11T11:04:39Z</dcterms:modified>
</cp:coreProperties>
</file>